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slideLayouts/slideLayout57.xml" ContentType="application/vnd.openxmlformats-officedocument.presentationml.slideLayout+xml"/>
  <Override PartName="/ppt/slideLayouts/slideLayout50.xml" ContentType="application/vnd.openxmlformats-officedocument.presentationml.slideLayout+xml"/>
  <Override PartName="/ppt/slideLayouts/slideLayout66.xml" ContentType="application/vnd.openxmlformats-officedocument.presentationml.slideLayout+xml"/>
  <Default Extension="xml" ContentType="application/xml"/>
  <Override PartName="/ppt/tableStyles.xml" ContentType="application/vnd.openxmlformats-officedocument.presentationml.tableStyles+xml"/>
  <Override PartName="/ppt/slideLayouts/slideLayout49.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charts/chart5.xml" ContentType="application/vnd.openxmlformats-officedocument.drawingml.chart+xml"/>
  <Override PartName="/ppt/slideLayouts/slideLayout42.xml" ContentType="application/vnd.openxmlformats-officedocument.presentationml.slideLayout+xml"/>
  <Override PartName="/ppt/slideLayouts/slideLayout64.xml" ContentType="application/vnd.openxmlformats-officedocument.presentationml.slideLayout+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Layouts/slideLayout56.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39.xml" ContentType="application/vnd.openxmlformats-officedocument.presentationml.slideLayout+xml"/>
  <Override PartName="/docProps/core.xml" ContentType="application/vnd.openxmlformats-package.core-properties+xml"/>
  <Override PartName="/ppt/slideLayouts/slideLayout65.xml" ContentType="application/vnd.openxmlformats-officedocument.presentationml.slideLayout+xml"/>
  <Override PartName="/ppt/slideLayouts/slideLayout32.xml" ContentType="application/vnd.openxmlformats-officedocument.presentationml.slideLayout+xml"/>
  <Override PartName="/ppt/slideLayouts/slideLayout48.xml" ContentType="application/vnd.openxmlformats-officedocument.presentationml.slideLayout+xml"/>
  <Override PartName="/ppt/slideLayouts/slideLayout15.xml" ContentType="application/vnd.openxmlformats-officedocument.presentationml.slideLayout+xml"/>
  <Override PartName="/ppt/charts/chart4.xml" ContentType="application/vnd.openxmlformats-officedocument.drawingml.chart+xml"/>
  <Override PartName="/ppt/slideLayouts/slideLayout41.xml" ContentType="application/vnd.openxmlformats-officedocument.presentationml.slideLayout+xml"/>
  <Override PartName="/ppt/slideLayouts/slideLayout63.xml" ContentType="application/vnd.openxmlformats-officedocument.presentationml.slideLayout+xml"/>
  <Override PartName="/ppt/slideLayouts/slideLayout24.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Default Extension="png" ContentType="image/png"/>
  <Override PartName="/ppt/slideLayouts/slideLayout55.xml" ContentType="application/vnd.openxmlformats-officedocument.presentationml.slideLayout+xml"/>
  <Override PartName="/ppt/slides/slide12.xml" ContentType="application/vnd.openxmlformats-officedocument.presentationml.slide+xml"/>
  <Override PartName="/ppt/slideLayouts/slideLayout38.xml" ContentType="application/vnd.openxmlformats-officedocument.presentationml.slideLayout+xml"/>
  <Override PartName="/ppt/presProps.xml" ContentType="application/vnd.openxmlformats-officedocument.presentationml.presProps+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slideLayouts/slideLayout14.xml" ContentType="application/vnd.openxmlformats-officedocument.presentationml.slideLayout+xml"/>
  <Override PartName="/ppt/charts/chart3.xml" ContentType="application/vnd.openxmlformats-officedocument.drawingml.chart+xml"/>
  <Override PartName="/ppt/slideLayouts/slideLayout40.xml" ContentType="application/vnd.openxmlformats-officedocument.presentationml.slideLayout+xml"/>
  <Override PartName="/ppt/slideLayouts/slideLayout62.xml" ContentType="application/vnd.openxmlformats-officedocument.presentationml.slideLayout+xml"/>
  <Override PartName="/ppt/slideLayouts/slideLayout23.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Layouts/slideLayout54.xml" ContentType="application/vnd.openxmlformats-officedocument.presentationml.slideLayout+xml"/>
  <Override PartName="/ppt/slideLayouts/slideLayout37.xml" ContentType="application/vnd.openxmlformats-officedocument.presentationml.slideLayout+xml"/>
  <Override PartName="/ppt/slideLayouts/slideLayout30.xml" ContentType="application/vnd.openxmlformats-officedocument.presentationml.slideLayout+xml"/>
  <Override PartName="/ppt/slideLayouts/slideLayout46.xml" ContentType="application/vnd.openxmlformats-officedocument.presentationml.slideLayout+xml"/>
  <Override PartName="/ppt/slideLayouts/slideLayout13.xml" ContentType="application/vnd.openxmlformats-officedocument.presentationml.slideLayout+xml"/>
  <Override PartName="/ppt/slideLayouts/slideLayout29.xml" ContentType="application/vnd.openxmlformats-officedocument.presentationml.slideLayout+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61.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0.xml" ContentType="application/vnd.openxmlformats-officedocument.presentationml.slide+xml"/>
  <Override PartName="/ppt/slideLayouts/slideLayout53.xml" ContentType="application/vnd.openxmlformats-officedocument.presentationml.slideLayout+xml"/>
  <Override PartName="/docProps/app.xml" ContentType="application/vnd.openxmlformats-officedocument.extended-properties+xml"/>
  <Override PartName="/ppt/slideLayouts/slideLayout36.xml" ContentType="application/vnd.openxmlformats-officedocument.presentationml.slideLayout+xml"/>
  <Override PartName="/ppt/slideLayouts/slideLayout19.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charts/chart1.xml" ContentType="application/vnd.openxmlformats-officedocument.drawingml.chart+xml"/>
  <Override PartName="/ppt/slides/slide8.xml" ContentType="application/vnd.openxmlformats-officedocument.presentationml.slide+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60.xml" ContentType="application/vnd.openxmlformats-officedocument.presentationml.slideLayout+xml"/>
  <Override PartName="/ppt/slides/slide1.xml" ContentType="application/vnd.openxmlformats-officedocument.presentationml.slide+xml"/>
  <Override PartName="/ppt/slideLayouts/slideLayout59.xml" ContentType="application/vnd.openxmlformats-officedocument.presentationml.slideLayout+xml"/>
  <Override PartName="/ppt/slideLayouts/slideLayout1.xml" ContentType="application/vnd.openxmlformats-officedocument.presentationml.slideLayout+xml"/>
  <Override PartName="/ppt/viewProps.xml" ContentType="application/vnd.openxmlformats-officedocument.presentationml.viewProps+xml"/>
  <Override PartName="/ppt/slideLayouts/slideLayout52.xml" ContentType="application/vnd.openxmlformats-officedocument.presentationml.slideLayout+xml"/>
  <Override PartName="/ppt/slideLayouts/slideLayout68.xml" ContentType="application/vnd.openxmlformats-officedocument.presentationml.slideLayout+xml"/>
  <Default Extension="jpeg" ContentType="image/jpeg"/>
  <Override PartName="/ppt/slideLayouts/slideLayout35.xml" ContentType="application/vnd.openxmlformats-officedocument.presentationml.slideLayout+xml"/>
  <Override PartName="/ppt/slideLayouts/slideLayout18.xml" ContentType="application/vnd.openxmlformats-officedocument.presentationml.slideLayout+xml"/>
  <Override PartName="/ppt/charts/chart7.xml" ContentType="application/vnd.openxmlformats-officedocument.drawingml.chart+xml"/>
  <Override PartName="/ppt/slideLayouts/slideLayout44.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27.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Layouts/slideLayout58.xml" ContentType="application/vnd.openxmlformats-officedocument.presentationml.slideLayout+xml"/>
  <Override PartName="/ppt/slideLayouts/slideLayout51.xml" ContentType="application/vnd.openxmlformats-officedocument.presentationml.slideLayout+xml"/>
  <Override PartName="/ppt/slideLayouts/slideLayout67.xml" ContentType="application/vnd.openxmlformats-officedocument.presentationml.slideLayout+xml"/>
  <Override PartName="/ppt/slideLayouts/slideLayout34.xml" ContentType="application/vnd.openxmlformats-officedocument.presentationml.slideLayout+xml"/>
  <Override PartName="/ppt/slideLayouts/slideLayout17.xml" ContentType="application/vnd.openxmlformats-officedocument.presentationml.slideLayout+xml"/>
  <Override PartName="/ppt/charts/chart6.xml" ContentType="application/vnd.openxmlformats-officedocument.drawingml.chart+xml"/>
  <Override PartName="/ppt/slideLayouts/slideLayout43.xml" ContentType="application/vnd.openxmlformats-officedocument.presentationml.slideLayout+xml"/>
  <Override PartName="/ppt/theme/theme1.xml" ContentType="application/vnd.openxmlformats-officedocument.theme+xml"/>
  <Override PartName="/ppt/slideLayouts/slideLayout10.xml" ContentType="application/vnd.openxmlformats-officedocument.presentationml.slideLayout+xml"/>
  <Override PartName="/ppt/presentation.xml" ContentType="application/vnd.openxmlformats-officedocument.presentationml.presentation.main+xml"/>
  <Override PartName="/ppt/slideLayouts/slideLayout26.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45" r:id="rId1"/>
    <p:sldMasterId id="2147483880" r:id="rId2"/>
  </p:sldMasterIdLst>
  <p:notesMasterIdLst>
    <p:notesMasterId r:id="rId18"/>
  </p:notesMasterIdLst>
  <p:sldIdLst>
    <p:sldId id="256" r:id="rId3"/>
    <p:sldId id="257" r:id="rId4"/>
    <p:sldId id="273" r:id="rId5"/>
    <p:sldId id="274" r:id="rId6"/>
    <p:sldId id="258" r:id="rId7"/>
    <p:sldId id="275" r:id="rId8"/>
    <p:sldId id="265" r:id="rId9"/>
    <p:sldId id="267" r:id="rId10"/>
    <p:sldId id="268" r:id="rId11"/>
    <p:sldId id="269" r:id="rId12"/>
    <p:sldId id="270" r:id="rId13"/>
    <p:sldId id="276" r:id="rId14"/>
    <p:sldId id="271" r:id="rId15"/>
    <p:sldId id="272"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6754" autoAdjust="0"/>
    <p:restoredTop sz="94660"/>
  </p:normalViewPr>
  <p:slideViewPr>
    <p:cSldViewPr snapToObjects="1">
      <p:cViewPr varScale="1">
        <p:scale>
          <a:sx n="106" d="100"/>
          <a:sy n="106" d="100"/>
        </p:scale>
        <p:origin x="-304"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mbehring\My%20Documents\_Mbehring%20Work\Complexity\12.0S%20release%20sizes%20short.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mbehring\My%20Documents\_Mbehring%20Work\Complexity\advisorie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behring:Documents:_Mbehring%20Work:Complexity:Complexity%20data%20points%20and%20example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behring:Downloads:SurveySummary_11152010-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behring:Downloads:SurveySummary_11152010-1.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mbehring:Downloads:SurveySummary_11152010-1.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behring:Downloads:SurveySummary_1115201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manualLayout>
          <c:layoutTarget val="inner"/>
          <c:xMode val="edge"/>
          <c:yMode val="edge"/>
          <c:x val="0.134218482408167"/>
          <c:y val="0.0616113744075829"/>
          <c:w val="0.845133960658014"/>
          <c:h val="0.748815165876777"/>
        </c:manualLayout>
      </c:layout>
      <c:lineChart>
        <c:grouping val="standard"/>
        <c:ser>
          <c:idx val="0"/>
          <c:order val="0"/>
          <c:spPr>
            <a:ln w="12700">
              <a:solidFill>
                <a:srgbClr val="000080"/>
              </a:solidFill>
              <a:prstDash val="solid"/>
            </a:ln>
          </c:spPr>
          <c:marker>
            <c:symbol val="diamond"/>
            <c:size val="5"/>
            <c:spPr>
              <a:solidFill>
                <a:srgbClr val="000080"/>
              </a:solidFill>
              <a:ln>
                <a:solidFill>
                  <a:srgbClr val="000080"/>
                </a:solidFill>
                <a:prstDash val="solid"/>
              </a:ln>
            </c:spPr>
          </c:marker>
          <c:cat>
            <c:strRef>
              <c:f>'12.0S release sizes short'!$A$1:$A$32</c:f>
              <c:strCache>
                <c:ptCount val="32"/>
                <c:pt idx="0">
                  <c:v>12.0(01)S</c:v>
                </c:pt>
                <c:pt idx="1">
                  <c:v>12.0(02)S</c:v>
                </c:pt>
                <c:pt idx="2">
                  <c:v>12.0(03)S</c:v>
                </c:pt>
                <c:pt idx="3">
                  <c:v>12.0(04)S</c:v>
                </c:pt>
                <c:pt idx="4">
                  <c:v>12.0(05)S</c:v>
                </c:pt>
                <c:pt idx="5">
                  <c:v>12.0(06)S</c:v>
                </c:pt>
                <c:pt idx="6">
                  <c:v>12.0(07)S</c:v>
                </c:pt>
                <c:pt idx="7">
                  <c:v>12.0(08)S</c:v>
                </c:pt>
                <c:pt idx="8">
                  <c:v>12.0(09)S</c:v>
                </c:pt>
                <c:pt idx="9">
                  <c:v>12.0(10)S</c:v>
                </c:pt>
                <c:pt idx="10">
                  <c:v>12.0(11)S</c:v>
                </c:pt>
                <c:pt idx="11">
                  <c:v>12.0(12)S</c:v>
                </c:pt>
                <c:pt idx="12">
                  <c:v>12.0(13)S</c:v>
                </c:pt>
                <c:pt idx="13">
                  <c:v>12.0(14)S</c:v>
                </c:pt>
                <c:pt idx="14">
                  <c:v>12.0(15)S</c:v>
                </c:pt>
                <c:pt idx="15">
                  <c:v>12.0(16)S</c:v>
                </c:pt>
                <c:pt idx="16">
                  <c:v>12.0(17)S</c:v>
                </c:pt>
                <c:pt idx="17">
                  <c:v>12.0(18)S</c:v>
                </c:pt>
                <c:pt idx="18">
                  <c:v>12.0(19)S</c:v>
                </c:pt>
                <c:pt idx="19">
                  <c:v>12.0(20)S</c:v>
                </c:pt>
                <c:pt idx="20">
                  <c:v>12.0(21)S</c:v>
                </c:pt>
                <c:pt idx="21">
                  <c:v>12.0(22)S</c:v>
                </c:pt>
                <c:pt idx="22">
                  <c:v>12.0(23)S</c:v>
                </c:pt>
                <c:pt idx="23">
                  <c:v>12.0(24)S</c:v>
                </c:pt>
                <c:pt idx="24">
                  <c:v>12.0(25)S</c:v>
                </c:pt>
                <c:pt idx="25">
                  <c:v>12.0(26)S</c:v>
                </c:pt>
                <c:pt idx="26">
                  <c:v>12.0(27)S</c:v>
                </c:pt>
                <c:pt idx="27">
                  <c:v>12.0(28)S</c:v>
                </c:pt>
                <c:pt idx="28">
                  <c:v>12.0(29)S</c:v>
                </c:pt>
                <c:pt idx="29">
                  <c:v>12.0(30)S</c:v>
                </c:pt>
                <c:pt idx="30">
                  <c:v>12.0(31)S</c:v>
                </c:pt>
                <c:pt idx="31">
                  <c:v>12.0(32)S</c:v>
                </c:pt>
              </c:strCache>
            </c:strRef>
          </c:cat>
          <c:val>
            <c:numRef>
              <c:f>'12.0S release sizes short'!$B$1:$B$32</c:f>
              <c:numCache>
                <c:formatCode>General</c:formatCode>
                <c:ptCount val="32"/>
                <c:pt idx="0">
                  <c:v>4.119716E6</c:v>
                </c:pt>
                <c:pt idx="1">
                  <c:v>4.202884E6</c:v>
                </c:pt>
                <c:pt idx="2">
                  <c:v>4.472436E6</c:v>
                </c:pt>
                <c:pt idx="3">
                  <c:v>4.677004E6</c:v>
                </c:pt>
                <c:pt idx="4">
                  <c:v>6.259856E6</c:v>
                </c:pt>
                <c:pt idx="5">
                  <c:v>6.577432E6</c:v>
                </c:pt>
                <c:pt idx="6">
                  <c:v>6.696332E6</c:v>
                </c:pt>
                <c:pt idx="7">
                  <c:v>6.856144E6</c:v>
                </c:pt>
                <c:pt idx="8">
                  <c:v>6.893412E6</c:v>
                </c:pt>
                <c:pt idx="9">
                  <c:v>7.524488E6</c:v>
                </c:pt>
                <c:pt idx="10">
                  <c:v>9.207044E6</c:v>
                </c:pt>
                <c:pt idx="11">
                  <c:v>1.0161504E7</c:v>
                </c:pt>
                <c:pt idx="12">
                  <c:v>1.0269276E7</c:v>
                </c:pt>
                <c:pt idx="13">
                  <c:v>1.0342016E7</c:v>
                </c:pt>
                <c:pt idx="14">
                  <c:v>1.1810092E7</c:v>
                </c:pt>
                <c:pt idx="15">
                  <c:v>1.192824E7</c:v>
                </c:pt>
                <c:pt idx="16">
                  <c:v>1.2116392E7</c:v>
                </c:pt>
                <c:pt idx="17">
                  <c:v>1.3447212E7</c:v>
                </c:pt>
                <c:pt idx="18">
                  <c:v>1.3778192E7</c:v>
                </c:pt>
                <c:pt idx="19">
                  <c:v>1.6996316E7</c:v>
                </c:pt>
                <c:pt idx="20">
                  <c:v>1.6036452E7</c:v>
                </c:pt>
                <c:pt idx="21">
                  <c:v>1.5172492E7</c:v>
                </c:pt>
                <c:pt idx="22">
                  <c:v>1.6261344E7</c:v>
                </c:pt>
                <c:pt idx="23">
                  <c:v>1.7972472E7</c:v>
                </c:pt>
                <c:pt idx="24">
                  <c:v>1.7802144E7</c:v>
                </c:pt>
                <c:pt idx="25">
                  <c:v>1.8693568E7</c:v>
                </c:pt>
                <c:pt idx="26">
                  <c:v>1.7664808E7</c:v>
                </c:pt>
                <c:pt idx="27">
                  <c:v>1.8707148E7</c:v>
                </c:pt>
                <c:pt idx="28">
                  <c:v>1.9404888E7</c:v>
                </c:pt>
                <c:pt idx="29">
                  <c:v>1.9535868E7</c:v>
                </c:pt>
                <c:pt idx="30">
                  <c:v>2.4343512E7</c:v>
                </c:pt>
                <c:pt idx="31">
                  <c:v>2.5958416E7</c:v>
                </c:pt>
              </c:numCache>
            </c:numRef>
          </c:val>
        </c:ser>
        <c:marker val="1"/>
        <c:axId val="577783240"/>
        <c:axId val="577794712"/>
      </c:lineChart>
      <c:catAx>
        <c:axId val="577783240"/>
        <c:scaling>
          <c:orientation val="minMax"/>
        </c:scaling>
        <c:axPos val="b"/>
        <c:numFmt formatCode="General" sourceLinked="1"/>
        <c:tickLblPos val="nextTo"/>
        <c:spPr>
          <a:ln w="3175">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577794712"/>
        <c:crosses val="autoZero"/>
        <c:auto val="1"/>
        <c:lblAlgn val="ctr"/>
        <c:lblOffset val="100"/>
        <c:tickLblSkip val="2"/>
        <c:tickMarkSkip val="1"/>
      </c:catAx>
      <c:valAx>
        <c:axId val="577794712"/>
        <c:scaling>
          <c:orientation val="minMax"/>
        </c:scaling>
        <c:axPos val="l"/>
        <c:majorGridlines>
          <c:spPr>
            <a:ln w="3175">
              <a:solidFill>
                <a:srgbClr val="000000"/>
              </a:solidFill>
              <a:prstDash val="solid"/>
            </a:ln>
          </c:spPr>
        </c:majorGridlines>
        <c:numFmt formatCode="#,##0" sourceLinked="0"/>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577783240"/>
        <c:crosses val="autoZero"/>
        <c:crossBetween val="between"/>
      </c:valAx>
      <c:spPr>
        <a:solidFill>
          <a:srgbClr val="CCCCFF"/>
        </a:solidFill>
        <a:ln w="12700">
          <a:solidFill>
            <a:srgbClr val="808080"/>
          </a:solidFill>
          <a:prstDash val="solid"/>
        </a:ln>
      </c:spPr>
    </c:plotArea>
    <c:plotVisOnly val="1"/>
    <c:dispBlanksAs val="gap"/>
  </c:chart>
  <c:spPr>
    <a:solidFill>
      <a:srgbClr val="FFFFFF"/>
    </a:solidFill>
    <a:ln w="76200" cap="flat" cmpd="sng" algn="ctr">
      <a:noFill/>
      <a:prstDash val="solid"/>
      <a:round/>
      <a:headEnd type="none" w="med" len="med"/>
      <a:tailEnd type="none" w="med" len="me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view3D>
      <c:depthPercent val="100"/>
      <c:rAngAx val="1"/>
    </c:view3D>
    <c:plotArea>
      <c:layout/>
      <c:bar3DChart>
        <c:barDir val="col"/>
        <c:grouping val="clustered"/>
        <c:ser>
          <c:idx val="0"/>
          <c:order val="0"/>
          <c:tx>
            <c:strRef>
              <c:f>Summary!$B$1</c:f>
              <c:strCache>
                <c:ptCount val="1"/>
                <c:pt idx="0">
                  <c:v>Advisories</c:v>
                </c:pt>
              </c:strCache>
            </c:strRef>
          </c:tx>
          <c:cat>
            <c:numRef>
              <c:f>Summary!$A$2:$A$15</c:f>
              <c:numCache>
                <c:formatCode>0</c:formatCode>
                <c:ptCount val="14"/>
                <c:pt idx="0">
                  <c:v>1995.0</c:v>
                </c:pt>
                <c:pt idx="1">
                  <c:v>1996.0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numCache>
            </c:numRef>
          </c:cat>
          <c:val>
            <c:numRef>
              <c:f>Summary!$B$2:$B$15</c:f>
              <c:numCache>
                <c:formatCode>General</c:formatCode>
                <c:ptCount val="14"/>
                <c:pt idx="0">
                  <c:v>3.0</c:v>
                </c:pt>
                <c:pt idx="1">
                  <c:v>4.0</c:v>
                </c:pt>
                <c:pt idx="2">
                  <c:v>9.0</c:v>
                </c:pt>
                <c:pt idx="3">
                  <c:v>7.0</c:v>
                </c:pt>
                <c:pt idx="4">
                  <c:v>13.0</c:v>
                </c:pt>
                <c:pt idx="5">
                  <c:v>29.0</c:v>
                </c:pt>
                <c:pt idx="6">
                  <c:v>38.0</c:v>
                </c:pt>
                <c:pt idx="7">
                  <c:v>20.0</c:v>
                </c:pt>
                <c:pt idx="8">
                  <c:v>27.0</c:v>
                </c:pt>
                <c:pt idx="9">
                  <c:v>28.0</c:v>
                </c:pt>
                <c:pt idx="10">
                  <c:v>30.0</c:v>
                </c:pt>
                <c:pt idx="11">
                  <c:v>43.0</c:v>
                </c:pt>
                <c:pt idx="12">
                  <c:v>43.0</c:v>
                </c:pt>
                <c:pt idx="13">
                  <c:v>60.0</c:v>
                </c:pt>
              </c:numCache>
            </c:numRef>
          </c:val>
        </c:ser>
        <c:shape val="box"/>
        <c:axId val="575452104"/>
        <c:axId val="575486664"/>
        <c:axId val="0"/>
      </c:bar3DChart>
      <c:catAx>
        <c:axId val="575452104"/>
        <c:scaling>
          <c:orientation val="minMax"/>
        </c:scaling>
        <c:axPos val="b"/>
        <c:numFmt formatCode="0" sourceLinked="1"/>
        <c:tickLblPos val="nextTo"/>
        <c:crossAx val="575486664"/>
        <c:crosses val="autoZero"/>
        <c:auto val="1"/>
        <c:lblAlgn val="ctr"/>
        <c:lblOffset val="100"/>
      </c:catAx>
      <c:valAx>
        <c:axId val="575486664"/>
        <c:scaling>
          <c:orientation val="minMax"/>
        </c:scaling>
        <c:axPos val="l"/>
        <c:majorGridlines/>
        <c:numFmt formatCode="General" sourceLinked="1"/>
        <c:tickLblPos val="nextTo"/>
        <c:crossAx val="575452104"/>
        <c:crosses val="autoZero"/>
        <c:crossBetween val="between"/>
      </c:valAx>
      <c:spPr>
        <a:noFill/>
        <a:ln w="25400">
          <a:noFill/>
        </a:ln>
      </c:spPr>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lineChart>
        <c:grouping val="standard"/>
        <c:ser>
          <c:idx val="2"/>
          <c:order val="0"/>
          <c:tx>
            <c:strRef>
              <c:f>'email 8Mar2010'!$J$58</c:f>
              <c:strCache>
                <c:ptCount val="1"/>
                <c:pt idx="0">
                  <c:v>routers</c:v>
                </c:pt>
              </c:strCache>
            </c:strRef>
          </c:tx>
          <c:spPr>
            <a:ln w="25400">
              <a:solidFill>
                <a:srgbClr val="90713A"/>
              </a:solidFill>
              <a:prstDash val="solid"/>
            </a:ln>
          </c:spPr>
          <c:marker>
            <c:spPr>
              <a:solidFill>
                <a:srgbClr val="9BBB59"/>
              </a:solidFill>
              <a:ln>
                <a:solidFill>
                  <a:srgbClr val="90713A"/>
                </a:solidFill>
                <a:prstDash val="solid"/>
              </a:ln>
            </c:spPr>
          </c:marker>
          <c:cat>
            <c:numRef>
              <c:f>'email 8Mar2010'!$H$59:$H$66</c:f>
              <c:numCache>
                <c:formatCode>General</c:formatCode>
                <c:ptCount val="8"/>
                <c:pt idx="0">
                  <c:v>2003.0</c:v>
                </c:pt>
                <c:pt idx="1">
                  <c:v>2004.0</c:v>
                </c:pt>
                <c:pt idx="2">
                  <c:v>2005.0</c:v>
                </c:pt>
                <c:pt idx="3">
                  <c:v>2006.0</c:v>
                </c:pt>
                <c:pt idx="4">
                  <c:v>2007.0</c:v>
                </c:pt>
                <c:pt idx="5">
                  <c:v>2008.0</c:v>
                </c:pt>
                <c:pt idx="6">
                  <c:v>2009.0</c:v>
                </c:pt>
                <c:pt idx="7">
                  <c:v>2010.0</c:v>
                </c:pt>
              </c:numCache>
            </c:numRef>
          </c:cat>
          <c:val>
            <c:numRef>
              <c:f>'email 8Mar2010'!$J$59:$J$66</c:f>
              <c:numCache>
                <c:formatCode>General</c:formatCode>
                <c:ptCount val="8"/>
                <c:pt idx="0">
                  <c:v>58.0</c:v>
                </c:pt>
                <c:pt idx="1">
                  <c:v>85.0</c:v>
                </c:pt>
                <c:pt idx="2">
                  <c:v>208.0</c:v>
                </c:pt>
                <c:pt idx="3">
                  <c:v>253.0</c:v>
                </c:pt>
                <c:pt idx="4">
                  <c:v>313.0</c:v>
                </c:pt>
                <c:pt idx="5">
                  <c:v>330.0</c:v>
                </c:pt>
                <c:pt idx="6">
                  <c:v>384.0</c:v>
                </c:pt>
                <c:pt idx="7">
                  <c:v>424.0</c:v>
                </c:pt>
              </c:numCache>
            </c:numRef>
          </c:val>
        </c:ser>
        <c:ser>
          <c:idx val="3"/>
          <c:order val="1"/>
          <c:tx>
            <c:strRef>
              <c:f>'email 8Mar2010'!$K$58</c:f>
              <c:strCache>
                <c:ptCount val="1"/>
                <c:pt idx="0">
                  <c:v>lines/router</c:v>
                </c:pt>
              </c:strCache>
            </c:strRef>
          </c:tx>
          <c:spPr>
            <a:ln w="25400">
              <a:solidFill>
                <a:srgbClr val="666699"/>
              </a:solidFill>
              <a:prstDash val="solid"/>
            </a:ln>
          </c:spPr>
          <c:marker>
            <c:spPr>
              <a:solidFill>
                <a:srgbClr val="8064A2"/>
              </a:solidFill>
              <a:ln>
                <a:solidFill>
                  <a:srgbClr val="666699"/>
                </a:solidFill>
                <a:prstDash val="solid"/>
              </a:ln>
            </c:spPr>
          </c:marker>
          <c:cat>
            <c:numRef>
              <c:f>'email 8Mar2010'!$H$59:$H$66</c:f>
              <c:numCache>
                <c:formatCode>General</c:formatCode>
                <c:ptCount val="8"/>
                <c:pt idx="0">
                  <c:v>2003.0</c:v>
                </c:pt>
                <c:pt idx="1">
                  <c:v>2004.0</c:v>
                </c:pt>
                <c:pt idx="2">
                  <c:v>2005.0</c:v>
                </c:pt>
                <c:pt idx="3">
                  <c:v>2006.0</c:v>
                </c:pt>
                <c:pt idx="4">
                  <c:v>2007.0</c:v>
                </c:pt>
                <c:pt idx="5">
                  <c:v>2008.0</c:v>
                </c:pt>
                <c:pt idx="6">
                  <c:v>2009.0</c:v>
                </c:pt>
                <c:pt idx="7">
                  <c:v>2010.0</c:v>
                </c:pt>
              </c:numCache>
            </c:numRef>
          </c:cat>
          <c:val>
            <c:numRef>
              <c:f>'email 8Mar2010'!$K$59:$K$66</c:f>
              <c:numCache>
                <c:formatCode>0</c:formatCode>
                <c:ptCount val="8"/>
                <c:pt idx="0">
                  <c:v>612.0172413793103</c:v>
                </c:pt>
                <c:pt idx="1">
                  <c:v>744.9058823529411</c:v>
                </c:pt>
                <c:pt idx="2">
                  <c:v>720.7884615384617</c:v>
                </c:pt>
                <c:pt idx="3">
                  <c:v>822.3794466403164</c:v>
                </c:pt>
                <c:pt idx="4">
                  <c:v>1160.961661341853</c:v>
                </c:pt>
                <c:pt idx="5">
                  <c:v>1445.066666666667</c:v>
                </c:pt>
                <c:pt idx="6">
                  <c:v>1929.40625</c:v>
                </c:pt>
                <c:pt idx="7">
                  <c:v>2060.660377358491</c:v>
                </c:pt>
              </c:numCache>
            </c:numRef>
          </c:val>
        </c:ser>
        <c:marker val="1"/>
        <c:axId val="577864536"/>
        <c:axId val="577869848"/>
      </c:lineChart>
      <c:catAx>
        <c:axId val="577864536"/>
        <c:scaling>
          <c:orientation val="minMax"/>
        </c:scaling>
        <c:axPos val="b"/>
        <c:numFmt formatCode="General" sourceLinked="1"/>
        <c:tickLblPos val="nextTo"/>
        <c:spPr>
          <a:ln w="3175">
            <a:solidFill>
              <a:srgbClr val="808080"/>
            </a:solidFill>
            <a:prstDash val="solid"/>
          </a:ln>
        </c:spPr>
        <c:crossAx val="577869848"/>
        <c:crosses val="autoZero"/>
        <c:auto val="1"/>
        <c:lblAlgn val="ctr"/>
        <c:lblOffset val="100"/>
      </c:catAx>
      <c:valAx>
        <c:axId val="577869848"/>
        <c:scaling>
          <c:orientation val="minMax"/>
        </c:scaling>
        <c:axPos val="l"/>
        <c:majorGridlines>
          <c:spPr>
            <a:ln w="3175">
              <a:solidFill>
                <a:srgbClr val="808080"/>
              </a:solidFill>
              <a:prstDash val="solid"/>
            </a:ln>
          </c:spPr>
        </c:majorGridlines>
        <c:numFmt formatCode="General" sourceLinked="1"/>
        <c:tickLblPos val="nextTo"/>
        <c:spPr>
          <a:ln w="3175">
            <a:solidFill>
              <a:srgbClr val="808080"/>
            </a:solidFill>
            <a:prstDash val="solid"/>
          </a:ln>
        </c:spPr>
        <c:crossAx val="577864536"/>
        <c:crosses val="autoZero"/>
        <c:crossBetween val="between"/>
      </c:valAx>
      <c:spPr>
        <a:solidFill>
          <a:srgbClr val="FFFFFF"/>
        </a:solidFill>
        <a:ln w="25400">
          <a:noFill/>
        </a:ln>
      </c:spPr>
    </c:plotArea>
    <c:legend>
      <c:legendPos val="r"/>
      <c:layout/>
      <c:spPr>
        <a:noFill/>
        <a:ln w="25400">
          <a:noFill/>
        </a:ln>
      </c:spPr>
    </c:legend>
    <c:plotVisOnly val="1"/>
    <c:dispBlanksAs val="gap"/>
  </c:chart>
  <c:spPr>
    <a:solidFill>
      <a:srgbClr val="FFFFFF"/>
    </a:solidFill>
    <a:ln w="3175">
      <a:noFill/>
      <a:prstDash val="solid"/>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3"/>
  <c:chart>
    <c:autoTitleDeleted val="1"/>
    <c:plotArea>
      <c:layout>
        <c:manualLayout>
          <c:layoutTarget val="inner"/>
          <c:xMode val="edge"/>
          <c:yMode val="edge"/>
          <c:x val="0.282828422323046"/>
          <c:y val="0.226085465051152"/>
          <c:w val="0.410795641720127"/>
          <c:h val="0.577404317428702"/>
        </c:manualLayout>
      </c:layout>
      <c:pieChart>
        <c:varyColors val="1"/>
        <c:ser>
          <c:idx val="0"/>
          <c:order val="0"/>
          <c:cat>
            <c:strRef>
              <c:f>'Question 2'!$A$4:$A$6</c:f>
              <c:strCache>
                <c:ptCount val="3"/>
                <c:pt idx="0">
                  <c:v>Yes</c:v>
                </c:pt>
                <c:pt idx="1">
                  <c:v>No</c:v>
                </c:pt>
                <c:pt idx="2">
                  <c:v>Not sure</c:v>
                </c:pt>
              </c:strCache>
            </c:strRef>
          </c:cat>
          <c:val>
            <c:numRef>
              <c:f>'Question 2'!$C$4:$C$6</c:f>
              <c:numCache>
                <c:formatCode>0.0%</c:formatCode>
                <c:ptCount val="3"/>
                <c:pt idx="0">
                  <c:v>0.969</c:v>
                </c:pt>
                <c:pt idx="1">
                  <c:v>0.031</c:v>
                </c:pt>
                <c:pt idx="2">
                  <c:v>0.0</c:v>
                </c:pt>
              </c:numCache>
            </c:numRef>
          </c:val>
        </c:ser>
        <c:firstSliceAng val="0"/>
      </c:pie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103030353846252"/>
          <c:y val="0.18749961853105"/>
          <c:w val="0.874747906184849"/>
          <c:h val="0.674998626711778"/>
        </c:manualLayout>
      </c:layout>
      <c:barChart>
        <c:barDir val="col"/>
        <c:grouping val="clustered"/>
        <c:ser>
          <c:idx val="0"/>
          <c:order val="0"/>
          <c:spPr>
            <a:solidFill>
              <a:srgbClr val="9999FF"/>
            </a:solidFill>
            <a:ln w="12700">
              <a:solidFill>
                <a:srgbClr val="000000"/>
              </a:solidFill>
              <a:prstDash val="solid"/>
            </a:ln>
          </c:spPr>
          <c:cat>
            <c:strRef>
              <c:f>'Question 3'!$A$4:$A$6</c:f>
              <c:strCache>
                <c:ptCount val="3"/>
                <c:pt idx="0">
                  <c:v>complexity</c:v>
                </c:pt>
                <c:pt idx="1">
                  <c:v>bug in the vendor equipment</c:v>
                </c:pt>
                <c:pt idx="2">
                  <c:v>operational mistake</c:v>
                </c:pt>
              </c:strCache>
            </c:strRef>
          </c:cat>
          <c:val>
            <c:numRef>
              <c:f>'Question 3'!$C$4:$C$6</c:f>
              <c:numCache>
                <c:formatCode>0.0%</c:formatCode>
                <c:ptCount val="3"/>
                <c:pt idx="0">
                  <c:v>0.213</c:v>
                </c:pt>
                <c:pt idx="1">
                  <c:v>0.607</c:v>
                </c:pt>
                <c:pt idx="2">
                  <c:v>0.705</c:v>
                </c:pt>
              </c:numCache>
            </c:numRef>
          </c:val>
        </c:ser>
        <c:axId val="578266296"/>
        <c:axId val="578269816"/>
      </c:barChart>
      <c:catAx>
        <c:axId val="578266296"/>
        <c:scaling>
          <c:orientation val="minMax"/>
        </c:scaling>
        <c:axPos val="b"/>
        <c:numFmt formatCode="General" sourceLinked="1"/>
        <c:tickLblPos val="nextTo"/>
        <c:spPr>
          <a:ln w="3175">
            <a:solidFill>
              <a:srgbClr val="000000"/>
            </a:solidFill>
            <a:prstDash val="solid"/>
          </a:ln>
        </c:spPr>
        <c:txPr>
          <a:bodyPr rot="0" vert="horz"/>
          <a:lstStyle/>
          <a:p>
            <a:pPr>
              <a:defRPr/>
            </a:pPr>
            <a:endParaRPr lang="en-US"/>
          </a:p>
        </c:txPr>
        <c:crossAx val="578269816"/>
        <c:crosses val="autoZero"/>
        <c:auto val="1"/>
        <c:lblAlgn val="ctr"/>
        <c:lblOffset val="100"/>
        <c:tickLblSkip val="1"/>
        <c:tickMarkSkip val="1"/>
      </c:catAx>
      <c:valAx>
        <c:axId val="578269816"/>
        <c:scaling>
          <c:orientation val="minMax"/>
        </c:scaling>
        <c:axPos val="l"/>
        <c:majorGridlines>
          <c:spPr>
            <a:ln w="3175">
              <a:solidFill>
                <a:srgbClr val="000000"/>
              </a:solidFill>
              <a:prstDash val="solid"/>
            </a:ln>
          </c:spPr>
        </c:majorGridlines>
        <c:numFmt formatCode="0.0%" sourceLinked="1"/>
        <c:tickLblPos val="nextTo"/>
        <c:spPr>
          <a:ln w="3175">
            <a:solidFill>
              <a:srgbClr val="000000"/>
            </a:solidFill>
            <a:prstDash val="solid"/>
          </a:ln>
        </c:spPr>
        <c:txPr>
          <a:bodyPr rot="0" vert="horz"/>
          <a:lstStyle/>
          <a:p>
            <a:pPr>
              <a:defRPr/>
            </a:pPr>
            <a:endParaRPr lang="en-US"/>
          </a:p>
        </c:txPr>
        <c:crossAx val="578266296"/>
        <c:crossesAt val="1.0"/>
        <c:crossBetween val="between"/>
      </c:valAx>
      <c:spPr>
        <a:solidFill>
          <a:srgbClr val="EEEEEE"/>
        </a:solidFill>
        <a:ln w="25400">
          <a:noFill/>
        </a:ln>
      </c:spPr>
    </c:plotArea>
    <c:plotVisOnly val="1"/>
    <c:dispBlanksAs val="gap"/>
  </c:chart>
  <c:spPr>
    <a:solidFill>
      <a:srgbClr val="EEEEEE"/>
    </a:solidFill>
    <a:ln w="3175">
      <a:solidFill>
        <a:srgbClr val="000000"/>
      </a:solidFill>
      <a:prstDash val="solid"/>
    </a:ln>
  </c:spPr>
  <c:txPr>
    <a:bodyPr/>
    <a:lstStyle/>
    <a:p>
      <a:pPr>
        <a:defRPr sz="1800" b="0" i="0" u="none" strike="noStrike" baseline="0">
          <a:solidFill>
            <a:srgbClr val="000000"/>
          </a:solidFill>
          <a:latin typeface="Microsoft Sans Serif"/>
          <a:ea typeface="Microsoft Sans Serif"/>
          <a:cs typeface="Microsoft Sans Serif"/>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270707204223487"/>
          <c:y val="0.249999491374733"/>
          <c:w val="0.319192076621723"/>
          <c:h val="0.658331993953463"/>
        </c:manualLayout>
      </c:layout>
      <c:barChart>
        <c:barDir val="bar"/>
        <c:grouping val="clustered"/>
        <c:ser>
          <c:idx val="0"/>
          <c:order val="0"/>
          <c:spPr>
            <a:solidFill>
              <a:srgbClr val="9999FF"/>
            </a:solidFill>
            <a:ln w="12700">
              <a:solidFill>
                <a:srgbClr val="000000"/>
              </a:solidFill>
              <a:prstDash val="solid"/>
            </a:ln>
          </c:spPr>
          <c:dPt>
            <c:idx val="1"/>
            <c:spPr>
              <a:solidFill>
                <a:srgbClr val="993366"/>
              </a:solidFill>
              <a:ln w="12700">
                <a:solidFill>
                  <a:srgbClr val="000000"/>
                </a:solidFill>
                <a:prstDash val="solid"/>
              </a:ln>
            </c:spPr>
          </c:dPt>
          <c:dPt>
            <c:idx val="2"/>
            <c:spPr>
              <a:solidFill>
                <a:srgbClr val="FFFFCC"/>
              </a:solidFill>
              <a:ln w="12700">
                <a:solidFill>
                  <a:srgbClr val="000000"/>
                </a:solidFill>
                <a:prstDash val="solid"/>
              </a:ln>
            </c:spPr>
          </c:dPt>
          <c:cat>
            <c:strRef>
              <c:f>'Question 5'!$A$4:$A$6</c:f>
              <c:strCache>
                <c:ptCount val="3"/>
                <c:pt idx="0">
                  <c:v>Frequently</c:v>
                </c:pt>
                <c:pt idx="1">
                  <c:v>Sometimes</c:v>
                </c:pt>
                <c:pt idx="2">
                  <c:v>Rarely</c:v>
                </c:pt>
              </c:strCache>
            </c:strRef>
          </c:cat>
          <c:val>
            <c:numRef>
              <c:f>'Question 5'!$C$4:$C$6</c:f>
              <c:numCache>
                <c:formatCode>0.0%</c:formatCode>
                <c:ptCount val="3"/>
                <c:pt idx="0">
                  <c:v>0.125</c:v>
                </c:pt>
                <c:pt idx="1">
                  <c:v>0.563</c:v>
                </c:pt>
                <c:pt idx="2">
                  <c:v>0.313</c:v>
                </c:pt>
              </c:numCache>
            </c:numRef>
          </c:val>
        </c:ser>
        <c:gapWidth val="100"/>
        <c:axId val="579751384"/>
        <c:axId val="589444952"/>
      </c:barChart>
      <c:valAx>
        <c:axId val="589444952"/>
        <c:scaling>
          <c:orientation val="minMax"/>
        </c:scaling>
        <c:axPos val="b"/>
        <c:majorGridlines/>
        <c:numFmt formatCode="0.0%" sourceLinked="1"/>
        <c:tickLblPos val="nextTo"/>
        <c:crossAx val="579751384"/>
        <c:crosses val="autoZero"/>
        <c:crossBetween val="between"/>
      </c:valAx>
      <c:catAx>
        <c:axId val="579751384"/>
        <c:scaling>
          <c:orientation val="minMax"/>
        </c:scaling>
        <c:axPos val="l"/>
        <c:tickLblPos val="nextTo"/>
        <c:crossAx val="589444952"/>
        <c:crosses val="autoZero"/>
        <c:auto val="1"/>
        <c:lblAlgn val="ctr"/>
        <c:lblOffset val="100"/>
      </c:catAx>
      <c:spPr>
        <a:solidFill>
          <a:srgbClr val="EEEEEE"/>
        </a:solidFill>
        <a:ln w="25400">
          <a:noFill/>
        </a:ln>
      </c:spPr>
    </c:plotArea>
    <c:plotVisOnly val="1"/>
    <c:dispBlanksAs val="zero"/>
  </c:chart>
  <c:spPr>
    <a:solidFill>
      <a:srgbClr val="EEEEEE"/>
    </a:solidFill>
    <a:ln w="3175">
      <a:solidFill>
        <a:srgbClr val="000000"/>
      </a:solidFill>
      <a:prstDash val="solid"/>
    </a:ln>
  </c:spPr>
  <c:txPr>
    <a:bodyPr/>
    <a:lstStyle/>
    <a:p>
      <a:pPr>
        <a:defRPr sz="1800" b="0" i="0" u="none" strike="noStrike" baseline="0">
          <a:solidFill>
            <a:srgbClr val="000000"/>
          </a:solidFill>
          <a:latin typeface="Microsoft Sans Serif"/>
          <a:ea typeface="Microsoft Sans Serif"/>
          <a:cs typeface="Microsoft Sans Serif"/>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163636444344048"/>
          <c:y val="0.204166251289365"/>
          <c:w val="0.573760583797318"/>
          <c:h val="0.699998575849252"/>
        </c:manualLayout>
      </c:layout>
      <c:barChart>
        <c:barDir val="bar"/>
        <c:grouping val="clustered"/>
        <c:ser>
          <c:idx val="0"/>
          <c:order val="0"/>
          <c:spPr>
            <a:solidFill>
              <a:srgbClr val="9999FF"/>
            </a:solidFill>
            <a:ln w="12700">
              <a:solidFill>
                <a:srgbClr val="000000"/>
              </a:solidFill>
              <a:prstDash val="solid"/>
            </a:ln>
          </c:spPr>
          <c:dPt>
            <c:idx val="1"/>
            <c:spPr>
              <a:solidFill>
                <a:srgbClr val="993366"/>
              </a:solidFill>
              <a:ln w="12700">
                <a:solidFill>
                  <a:srgbClr val="000000"/>
                </a:solidFill>
                <a:prstDash val="solid"/>
              </a:ln>
            </c:spPr>
          </c:dPt>
          <c:dPt>
            <c:idx val="2"/>
            <c:spPr>
              <a:solidFill>
                <a:srgbClr val="FFFFCC"/>
              </a:solidFill>
              <a:ln w="12700">
                <a:solidFill>
                  <a:srgbClr val="000000"/>
                </a:solidFill>
                <a:prstDash val="solid"/>
              </a:ln>
            </c:spPr>
          </c:dPt>
          <c:dPt>
            <c:idx val="3"/>
            <c:spPr>
              <a:solidFill>
                <a:srgbClr val="CCFFFF"/>
              </a:solidFill>
              <a:ln w="12700">
                <a:solidFill>
                  <a:srgbClr val="000000"/>
                </a:solidFill>
                <a:prstDash val="solid"/>
              </a:ln>
            </c:spPr>
          </c:dPt>
          <c:dPt>
            <c:idx val="4"/>
            <c:spPr>
              <a:solidFill>
                <a:srgbClr val="660066"/>
              </a:solidFill>
              <a:ln w="12700">
                <a:solidFill>
                  <a:srgbClr val="000000"/>
                </a:solidFill>
                <a:prstDash val="solid"/>
              </a:ln>
            </c:spPr>
          </c:dPt>
          <c:dPt>
            <c:idx val="5"/>
            <c:spPr>
              <a:solidFill>
                <a:srgbClr val="FF8080"/>
              </a:solidFill>
              <a:ln w="12700">
                <a:solidFill>
                  <a:srgbClr val="000000"/>
                </a:solidFill>
                <a:prstDash val="solid"/>
              </a:ln>
            </c:spPr>
          </c:dPt>
          <c:dPt>
            <c:idx val="6"/>
            <c:spPr>
              <a:solidFill>
                <a:srgbClr val="0066CC"/>
              </a:solidFill>
              <a:ln w="12700">
                <a:solidFill>
                  <a:srgbClr val="000000"/>
                </a:solidFill>
                <a:prstDash val="solid"/>
              </a:ln>
            </c:spPr>
          </c:dPt>
          <c:cat>
            <c:strRef>
              <c:f>'Question 6'!$A$4:$A$10</c:f>
              <c:strCache>
                <c:ptCount val="7"/>
                <c:pt idx="0">
                  <c:v>The physical elements (devices, lines, cabling, etc)</c:v>
                </c:pt>
                <c:pt idx="1">
                  <c:v>Router / switch operating systems and protocols</c:v>
                </c:pt>
                <c:pt idx="2">
                  <c:v>Router / switch configurations</c:v>
                </c:pt>
                <c:pt idx="3">
                  <c:v>Network management infrastructure (NMS systems and software, scripts, etc)</c:v>
                </c:pt>
                <c:pt idx="4">
                  <c:v>The human operator</c:v>
                </c:pt>
                <c:pt idx="5">
                  <c:v>The overall architecture / design</c:v>
                </c:pt>
                <c:pt idx="6">
                  <c:v>Other (please specify below)</c:v>
                </c:pt>
              </c:strCache>
            </c:strRef>
          </c:cat>
          <c:val>
            <c:numRef>
              <c:f>'Question 6'!$C$4:$C$10</c:f>
              <c:numCache>
                <c:formatCode>0.0%</c:formatCode>
                <c:ptCount val="7"/>
                <c:pt idx="0">
                  <c:v>0.143</c:v>
                </c:pt>
                <c:pt idx="1">
                  <c:v>0.127</c:v>
                </c:pt>
                <c:pt idx="2">
                  <c:v>0.302</c:v>
                </c:pt>
                <c:pt idx="3">
                  <c:v>0.063</c:v>
                </c:pt>
                <c:pt idx="4">
                  <c:v>0.095</c:v>
                </c:pt>
                <c:pt idx="5">
                  <c:v>0.143</c:v>
                </c:pt>
                <c:pt idx="6">
                  <c:v>0.127</c:v>
                </c:pt>
              </c:numCache>
            </c:numRef>
          </c:val>
        </c:ser>
        <c:gapWidth val="100"/>
        <c:axId val="577486888"/>
        <c:axId val="577415416"/>
      </c:barChart>
      <c:catAx>
        <c:axId val="577486888"/>
        <c:scaling>
          <c:orientation val="minMax"/>
        </c:scaling>
        <c:axPos val="l"/>
        <c:numFmt formatCode="General" sourceLinked="1"/>
        <c:tickLblPos val="nextTo"/>
        <c:spPr>
          <a:ln w="3175">
            <a:solidFill>
              <a:srgbClr val="808080"/>
            </a:solidFill>
            <a:prstDash val="solid"/>
          </a:ln>
        </c:spPr>
        <c:crossAx val="577415416"/>
        <c:crosses val="autoZero"/>
        <c:auto val="1"/>
        <c:lblAlgn val="ctr"/>
        <c:lblOffset val="100"/>
      </c:catAx>
      <c:valAx>
        <c:axId val="577415416"/>
        <c:scaling>
          <c:orientation val="minMax"/>
        </c:scaling>
        <c:axPos val="b"/>
        <c:majorGridlines>
          <c:spPr>
            <a:ln w="3175">
              <a:solidFill>
                <a:srgbClr val="808080"/>
              </a:solidFill>
              <a:prstDash val="solid"/>
            </a:ln>
          </c:spPr>
        </c:majorGridlines>
        <c:numFmt formatCode="0.0%" sourceLinked="1"/>
        <c:tickLblPos val="nextTo"/>
        <c:spPr>
          <a:ln w="3175">
            <a:solidFill>
              <a:srgbClr val="808080"/>
            </a:solidFill>
            <a:prstDash val="solid"/>
          </a:ln>
        </c:spPr>
        <c:crossAx val="577486888"/>
        <c:crosses val="autoZero"/>
        <c:crossBetween val="between"/>
      </c:valAx>
      <c:spPr>
        <a:solidFill>
          <a:srgbClr val="EEEEEE"/>
        </a:solidFill>
        <a:ln w="25400">
          <a:noFill/>
        </a:ln>
      </c:spPr>
    </c:plotArea>
    <c:plotVisOnly val="1"/>
    <c:dispBlanksAs val="zero"/>
  </c:chart>
  <c:spPr>
    <a:solidFill>
      <a:srgbClr val="EEEEEE"/>
    </a:solidFill>
    <a:ln w="3175">
      <a:solidFill>
        <a:srgbClr val="000000"/>
      </a:solidFill>
      <a:prstDash val="solid"/>
    </a:ln>
  </c:spPr>
  <c:txPr>
    <a:bodyPr/>
    <a:lstStyle/>
    <a:p>
      <a:pPr>
        <a:defRPr sz="1400" b="0" i="0" u="none" strike="noStrike" baseline="0">
          <a:solidFill>
            <a:srgbClr val="000000"/>
          </a:solidFill>
          <a:latin typeface="Microsoft Sans Serif"/>
          <a:ea typeface="Microsoft Sans Serif"/>
          <a:cs typeface="Microsoft Sans Serif"/>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F5C50-F367-424C-B08B-944AF609102F}" type="datetimeFigureOut">
              <a:rPr lang="en-US" smtClean="0"/>
              <a:pPr/>
              <a:t>11/15/10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920C-27E4-B04B-BC58-6C1BD1481D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13920C-27E4-B04B-BC58-6C1BD1481D15}"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Horizontal 1">
    <p:spTree>
      <p:nvGrpSpPr>
        <p:cNvPr id="1" name=""/>
        <p:cNvGrpSpPr/>
        <p:nvPr/>
      </p:nvGrpSpPr>
      <p:grpSpPr>
        <a:xfrm>
          <a:off x="0" y="0"/>
          <a:ext cx="0" cy="0"/>
          <a:chOff x="0" y="0"/>
          <a:chExt cx="0" cy="0"/>
        </a:xfrm>
      </p:grpSpPr>
      <p:sp>
        <p:nvSpPr>
          <p:cNvPr id="29" name="Rectangle 28"/>
          <p:cNvSpPr/>
          <p:nvPr/>
        </p:nvSpPr>
        <p:spPr>
          <a:xfrm>
            <a:off x="1858" y="1618487"/>
            <a:ext cx="9181171" cy="23677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43"/>
          <p:cNvSpPr>
            <a:spLocks noGrp="1"/>
          </p:cNvSpPr>
          <p:nvPr>
            <p:ph type="pic" sz="quarter" idx="12" hasCustomPrompt="1"/>
          </p:nvPr>
        </p:nvSpPr>
        <p:spPr bwMode="grayWhite">
          <a:xfrm>
            <a:off x="-37171" y="1618488"/>
            <a:ext cx="9235440" cy="2359152"/>
          </a:xfrm>
          <a:solidFill>
            <a:schemeClr val="accent1"/>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r>
              <a:rPr lang="en-US" dirty="0" smtClean="0"/>
              <a:t>Photo Goes Here</a:t>
            </a:r>
            <a:endParaRPr lang="en-US" dirty="0"/>
          </a:p>
        </p:txBody>
      </p:sp>
      <p:sp>
        <p:nvSpPr>
          <p:cNvPr id="3" name="Subtitle 2"/>
          <p:cNvSpPr>
            <a:spLocks noGrp="1"/>
          </p:cNvSpPr>
          <p:nvPr>
            <p:ph type="subTitle" idx="1" hasCustomPrompt="1"/>
          </p:nvPr>
        </p:nvSpPr>
        <p:spPr>
          <a:xfrm>
            <a:off x="650874" y="5483225"/>
            <a:ext cx="8112126"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a:xfrm>
            <a:off x="650874" y="4114800"/>
            <a:ext cx="8112125" cy="1022350"/>
          </a:xfrm>
        </p:spPr>
        <p:txBody>
          <a:bodyPr/>
          <a:lstStyle>
            <a:lvl1pPr>
              <a:defRPr b="0">
                <a:solidFill>
                  <a:schemeClr val="tx1"/>
                </a:solidFill>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arge Photo ">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258763" y="1142999"/>
            <a:ext cx="8631237" cy="5455921"/>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Lef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3454400" y="1600200"/>
            <a:ext cx="4775200" cy="4648200"/>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hasCustomPrompt="1"/>
          </p:nvPr>
        </p:nvSpPr>
        <p:spPr>
          <a:xfrm>
            <a:off x="0" y="1143000"/>
            <a:ext cx="3048000" cy="57150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Middle Third Photo">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048000" y="1143000"/>
            <a:ext cx="3048000" cy="5718174"/>
          </a:xfrm>
        </p:spPr>
        <p:txBody>
          <a:bodyPr anchor="ctr" anchorCtr="0"/>
          <a:lstStyle>
            <a:lvl1pPr marL="0" indent="0" algn="ctr">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Photo Goes Here</a:t>
            </a:r>
            <a:endParaRPr lang="en-US" dirty="0"/>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Righ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4540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45402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6096000" y="1143000"/>
            <a:ext cx="3048000" cy="5715000"/>
          </a:xfrm>
        </p:spPr>
        <p:txBody>
          <a:bodyPr anchor="ctr" anchorCtr="1"/>
          <a:lstStyle>
            <a:lvl1pPr>
              <a:buNone/>
              <a:defRPr/>
            </a:lvl1pPr>
          </a:lstStyle>
          <a:p>
            <a:r>
              <a:rPr lang="en-US" dirty="0" smtClean="0"/>
              <a:t>Photo Goes Here</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op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3512457"/>
            <a:ext cx="7464878" cy="2735942"/>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Picture Placeholder 43"/>
          <p:cNvSpPr>
            <a:spLocks noGrp="1"/>
          </p:cNvSpPr>
          <p:nvPr>
            <p:ph type="pic" sz="quarter" idx="11" hasCustomPrompt="1"/>
          </p:nvPr>
        </p:nvSpPr>
        <p:spPr>
          <a:xfrm>
            <a:off x="0" y="1143000"/>
            <a:ext cx="9144000" cy="19050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Horizontal Middle Thir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44" name="Picture Placeholder 43"/>
          <p:cNvSpPr>
            <a:spLocks noGrp="1"/>
          </p:cNvSpPr>
          <p:nvPr>
            <p:ph type="pic" sz="quarter" idx="11" hasCustomPrompt="1"/>
          </p:nvPr>
        </p:nvSpPr>
        <p:spPr>
          <a:xfrm>
            <a:off x="0" y="3044371"/>
            <a:ext cx="9144000" cy="19050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ottom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44" name="Picture Placeholder 43"/>
          <p:cNvSpPr>
            <a:spLocks noGrp="1"/>
          </p:cNvSpPr>
          <p:nvPr>
            <p:ph type="pic" sz="quarter" idx="11" hasCustomPrompt="1"/>
          </p:nvPr>
        </p:nvSpPr>
        <p:spPr>
          <a:xfrm>
            <a:off x="0" y="4953000"/>
            <a:ext cx="9144000" cy="1905000"/>
          </a:xfrm>
        </p:spPr>
        <p:txBody>
          <a:bodyPr anchor="ctr" anchorCtr="1"/>
          <a:lstStyle>
            <a:lvl1pPr>
              <a:buNone/>
              <a:defRPr baseline="0"/>
            </a:lvl1pPr>
          </a:lstStyle>
          <a:p>
            <a:r>
              <a:rPr lang="en-US" dirty="0" smtClean="0"/>
              <a:t>Photo Goes Here</a:t>
            </a:r>
            <a:endParaRPr lang="en-US" dirty="0"/>
          </a:p>
        </p:txBody>
      </p:sp>
      <p:sp>
        <p:nvSpPr>
          <p:cNvPr id="43" name="Content Placeholder 2"/>
          <p:cNvSpPr>
            <a:spLocks noGrp="1"/>
          </p:cNvSpPr>
          <p:nvPr>
            <p:ph idx="12" hasCustomPrompt="1"/>
          </p:nvPr>
        </p:nvSpPr>
        <p:spPr>
          <a:xfrm>
            <a:off x="793751" y="1600201"/>
            <a:ext cx="7461249" cy="2882899"/>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op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4495799"/>
            <a:ext cx="7464878" cy="1752599"/>
          </a:xfrm>
        </p:spPr>
        <p:txBody>
          <a:bodyPr/>
          <a:lstStyle/>
          <a:p>
            <a:pPr lvl="0"/>
            <a:r>
              <a:rPr lang="en-US" dirty="0" smtClean="0"/>
              <a:t>Body Text</a:t>
            </a:r>
          </a:p>
        </p:txBody>
      </p:sp>
      <p:sp>
        <p:nvSpPr>
          <p:cNvPr id="44" name="Picture Placeholder 43"/>
          <p:cNvSpPr>
            <a:spLocks noGrp="1"/>
          </p:cNvSpPr>
          <p:nvPr>
            <p:ph type="pic" sz="quarter" idx="11" hasCustomPrompt="1"/>
          </p:nvPr>
        </p:nvSpPr>
        <p:spPr>
          <a:xfrm>
            <a:off x="0" y="1143000"/>
            <a:ext cx="9144000" cy="2857500"/>
          </a:xfrm>
        </p:spPr>
        <p:txBody>
          <a:bodyPr anchor="ctr" anchorCtr="1"/>
          <a:lstStyle>
            <a:lvl1pPr>
              <a:buNone/>
              <a:defRPr baseline="0"/>
            </a:lvl1pPr>
          </a:lstStyle>
          <a:p>
            <a:r>
              <a:rPr lang="en-US" dirty="0" smtClean="0"/>
              <a:t>Photo Goes Here</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lte Slide Horizontal 2">
    <p:spTree>
      <p:nvGrpSpPr>
        <p:cNvPr id="1" name=""/>
        <p:cNvGrpSpPr/>
        <p:nvPr/>
      </p:nvGrpSpPr>
      <p:grpSpPr>
        <a:xfrm>
          <a:off x="0" y="0"/>
          <a:ext cx="0" cy="0"/>
          <a:chOff x="0" y="0"/>
          <a:chExt cx="0" cy="0"/>
        </a:xfrm>
      </p:grpSpPr>
      <p:sp>
        <p:nvSpPr>
          <p:cNvPr id="25" name="Rectangle 3"/>
          <p:cNvSpPr>
            <a:spLocks noChangeArrowheads="1"/>
          </p:cNvSpPr>
          <p:nvPr/>
        </p:nvSpPr>
        <p:spPr bwMode="hidden">
          <a:xfrm>
            <a:off x="0" y="3962400"/>
            <a:ext cx="9144000" cy="1200150"/>
          </a:xfrm>
          <a:prstGeom prst="rect">
            <a:avLst/>
          </a:prstGeom>
          <a:gradFill rotWithShape="1">
            <a:gsLst>
              <a:gs pos="0">
                <a:srgbClr val="8E8E95">
                  <a:alpha val="50000"/>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endParaRPr lang="en-US">
              <a:solidFill>
                <a:srgbClr val="FFFFFF"/>
              </a:solidFill>
            </a:endParaRPr>
          </a:p>
        </p:txBody>
      </p:sp>
      <p:sp>
        <p:nvSpPr>
          <p:cNvPr id="31" name="Rectangle 30"/>
          <p:cNvSpPr/>
          <p:nvPr/>
        </p:nvSpPr>
        <p:spPr>
          <a:xfrm>
            <a:off x="1858" y="1618487"/>
            <a:ext cx="9181171" cy="23677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3" name="Subtitle 2"/>
          <p:cNvSpPr>
            <a:spLocks noGrp="1"/>
          </p:cNvSpPr>
          <p:nvPr>
            <p:ph type="subTitle" idx="1" hasCustomPrompt="1"/>
          </p:nvPr>
        </p:nvSpPr>
        <p:spPr>
          <a:xfrm>
            <a:off x="650874" y="5483225"/>
            <a:ext cx="8112126" cy="3841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a:xfrm>
            <a:off x="650874" y="4114800"/>
            <a:ext cx="8112125" cy="1022350"/>
          </a:xfrm>
        </p:spPr>
        <p:txBody>
          <a:bodyPr/>
          <a:lstStyle>
            <a:lvl1pPr>
              <a:defRPr b="0">
                <a:solidFill>
                  <a:schemeClr val="tx1"/>
                </a:solidFill>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
        <p:nvSpPr>
          <p:cNvPr id="28" name="Picture Placeholder 43"/>
          <p:cNvSpPr>
            <a:spLocks noGrp="1"/>
          </p:cNvSpPr>
          <p:nvPr>
            <p:ph type="pic" sz="quarter" idx="12" hasCustomPrompt="1"/>
          </p:nvPr>
        </p:nvSpPr>
        <p:spPr bwMode="grayWhite">
          <a:xfrm>
            <a:off x="-45720" y="1618488"/>
            <a:ext cx="9235440" cy="2359152"/>
          </a:xfrm>
          <a:solidFill>
            <a:schemeClr val="accent1"/>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bg1"/>
                </a:solidFill>
                <a:latin typeface="+mn-lt"/>
                <a:ea typeface="+mn-ea"/>
                <a:cs typeface="+mn-cs"/>
              </a:defRPr>
            </a:lvl1pPr>
          </a:lstStyle>
          <a:p>
            <a:r>
              <a:rPr lang="en-US" dirty="0" smtClean="0"/>
              <a:t>Photo Goes Here</a:t>
            </a:r>
            <a:endParaRPr lang="en-US"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Right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3016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30289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4572000" y="1143000"/>
            <a:ext cx="4572000" cy="5715000"/>
          </a:xfrm>
        </p:spPr>
        <p:txBody>
          <a:bodyPr anchor="ctr" anchorCtr="1"/>
          <a:lstStyle>
            <a:lvl1pPr>
              <a:buNone/>
              <a:defRPr/>
            </a:lvl1pPr>
          </a:lstStyle>
          <a:p>
            <a:r>
              <a:rPr lang="en-US" dirty="0" smtClean="0"/>
              <a:t>Photo Goes Here</a:t>
            </a:r>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Quote Option 1">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525" y="1144588"/>
            <a:ext cx="9156700" cy="4773613"/>
          </a:xfrm>
          <a:prstGeom prst="rect">
            <a:avLst/>
          </a:prstGeom>
          <a:noFill/>
          <a:ln w="9525">
            <a:noFill/>
            <a:miter lim="800000"/>
            <a:headEnd/>
            <a:tailEnd/>
          </a:ln>
          <a:effectLst/>
        </p:spPr>
      </p:pic>
      <p:sp>
        <p:nvSpPr>
          <p:cNvPr id="14" name="Rectangle 13"/>
          <p:cNvSpPr/>
          <p:nvPr/>
        </p:nvSpPr>
        <p:spPr>
          <a:xfrm>
            <a:off x="5354479" y="1146175"/>
            <a:ext cx="3781901" cy="4773614"/>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43"/>
          <p:cNvSpPr>
            <a:spLocks noGrp="1"/>
          </p:cNvSpPr>
          <p:nvPr>
            <p:ph type="pic" sz="quarter" idx="12" hasCustomPrompt="1"/>
          </p:nvPr>
        </p:nvSpPr>
        <p:spPr bwMode="grayWhite">
          <a:xfrm>
            <a:off x="5352415" y="1138238"/>
            <a:ext cx="3794760" cy="4781551"/>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8" name="Rectangle 10"/>
          <p:cNvSpPr>
            <a:spLocks noChangeArrowheads="1"/>
          </p:cNvSpPr>
          <p:nvPr/>
        </p:nvSpPr>
        <p:spPr bwMode="white">
          <a:xfrm>
            <a:off x="0" y="0"/>
            <a:ext cx="9144000" cy="1619250"/>
          </a:xfrm>
          <a:prstGeom prst="rect">
            <a:avLst/>
          </a:prstGeom>
          <a:solidFill>
            <a:schemeClr val="bg2">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42" name="Text Placeholder 41"/>
          <p:cNvSpPr>
            <a:spLocks noGrp="1"/>
          </p:cNvSpPr>
          <p:nvPr>
            <p:ph type="body" sz="quarter" idx="10" hasCustomPrompt="1"/>
          </p:nvPr>
        </p:nvSpPr>
        <p:spPr bwMode="white">
          <a:xfrm>
            <a:off x="685799" y="2000249"/>
            <a:ext cx="4003431" cy="2486025"/>
          </a:xfrm>
        </p:spPr>
        <p:txBody>
          <a:bodyPr>
            <a:noAutofit/>
          </a:bodyPr>
          <a:lstStyle>
            <a:lvl1pPr marL="114300" indent="-118872" algn="l" defTabSz="814388" eaLnBrk="1" hangingPunct="1">
              <a:lnSpc>
                <a:spcPct val="95000"/>
              </a:lnSpc>
              <a:buNone/>
              <a:defRPr sz="2200">
                <a:solidFill>
                  <a:schemeClr val="bg1"/>
                </a:solidFill>
              </a:defRPr>
            </a:lvl1pPr>
          </a:lstStyle>
          <a:p>
            <a:pPr lvl="0"/>
            <a:r>
              <a:rPr lang="en-US" dirty="0" smtClean="0"/>
              <a:t>“Quote slide option one has text that is left aligned, set in Arial Regular with a point size of 22 points. The maximum quote length should not be more than seven lines of text per quote.”</a:t>
            </a:r>
          </a:p>
        </p:txBody>
      </p:sp>
      <p:sp>
        <p:nvSpPr>
          <p:cNvPr id="44" name="Text Placeholder 43"/>
          <p:cNvSpPr>
            <a:spLocks noGrp="1"/>
          </p:cNvSpPr>
          <p:nvPr>
            <p:ph type="body" sz="quarter" idx="11" hasCustomPrompt="1"/>
          </p:nvPr>
        </p:nvSpPr>
        <p:spPr bwMode="white">
          <a:xfrm>
            <a:off x="801080" y="5149174"/>
            <a:ext cx="3770920" cy="560153"/>
          </a:xfrm>
        </p:spPr>
        <p:txBody>
          <a:bodyPr wrap="square" anchor="ctr" anchorCtr="0">
            <a:spAutoFit/>
          </a:bodyPr>
          <a:lstStyle>
            <a:lvl1pPr marL="0" indent="0" algn="l" defTabSz="814388">
              <a:spcBef>
                <a:spcPct val="30000"/>
              </a:spcBef>
              <a:buClr>
                <a:schemeClr val="tx2"/>
              </a:buClr>
              <a:buSzPct val="100000"/>
              <a:buFont typeface="Wingdings" pitchFamily="2" charset="2"/>
              <a:buNone/>
              <a:defRPr sz="1600" b="1">
                <a:solidFill>
                  <a:schemeClr val="bg1"/>
                </a:solidFill>
              </a:defRPr>
            </a:lvl1pPr>
          </a:lstStyle>
          <a:p>
            <a:pPr lvl="0"/>
            <a:r>
              <a:rPr lang="en-US" dirty="0" smtClean="0"/>
              <a:t>Source Name</a:t>
            </a:r>
            <a:br>
              <a:rPr lang="en-US" dirty="0" smtClean="0"/>
            </a:br>
            <a:r>
              <a:rPr lang="en-US" dirty="0" smtClean="0"/>
              <a:t>Company XYZ</a:t>
            </a:r>
            <a:endParaRPr lang="en-US" dirty="0"/>
          </a:p>
        </p:txBody>
      </p:sp>
      <p:sp>
        <p:nvSpPr>
          <p:cNvPr id="15" name="Rectangle 10"/>
          <p:cNvSpPr>
            <a:spLocks noChangeArrowheads="1"/>
          </p:cNvSpPr>
          <p:nvPr/>
        </p:nvSpPr>
        <p:spPr bwMode="white">
          <a:xfrm>
            <a:off x="0" y="4953000"/>
            <a:ext cx="9144000" cy="1619250"/>
          </a:xfrm>
          <a:prstGeom prst="rect">
            <a:avLst/>
          </a:prstGeom>
          <a:solidFill>
            <a:schemeClr val="bg2">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6"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7"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2"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Quote Option 2">
    <p:spTree>
      <p:nvGrpSpPr>
        <p:cNvPr id="1" name=""/>
        <p:cNvGrpSpPr/>
        <p:nvPr/>
      </p:nvGrpSpPr>
      <p:grpSpPr>
        <a:xfrm>
          <a:off x="0" y="0"/>
          <a:ext cx="0" cy="0"/>
          <a:chOff x="0" y="0"/>
          <a:chExt cx="0" cy="0"/>
        </a:xfrm>
      </p:grpSpPr>
      <p:sp>
        <p:nvSpPr>
          <p:cNvPr id="11" name="Rectangle 48"/>
          <p:cNvSpPr>
            <a:spLocks noChangeArrowheads="1"/>
          </p:cNvSpPr>
          <p:nvPr/>
        </p:nvSpPr>
        <p:spPr bwMode="hidden">
          <a:xfrm flipV="1">
            <a:off x="0" y="5910262"/>
            <a:ext cx="9144000"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9" name="Rectangle 46"/>
          <p:cNvSpPr>
            <a:spLocks noChangeArrowheads="1"/>
          </p:cNvSpPr>
          <p:nvPr/>
        </p:nvSpPr>
        <p:spPr bwMode="hidden">
          <a:xfrm>
            <a:off x="0" y="3424238"/>
            <a:ext cx="9144000" cy="581025"/>
          </a:xfrm>
          <a:prstGeom prst="rect">
            <a:avLst/>
          </a:prstGeom>
          <a:gradFill rotWithShape="1">
            <a:gsLst>
              <a:gs pos="0">
                <a:srgbClr val="0183B7">
                  <a:gamma/>
                  <a:tint val="0"/>
                  <a:invGamma/>
                  <a:alpha val="0"/>
                </a:srgbClr>
              </a:gs>
              <a:gs pos="100000">
                <a:srgbClr val="0183B7">
                  <a:alpha val="50000"/>
                </a:srgbClr>
              </a:gs>
            </a:gsLst>
            <a:lin ang="5400000" scaled="1"/>
          </a:gradFill>
          <a:ln w="9525" algn="ctr">
            <a:noFill/>
            <a:miter lim="800000"/>
            <a:headEnd/>
            <a:tailEnd/>
          </a:ln>
          <a:effectLst/>
        </p:spPr>
        <p:txBody>
          <a:bodyPr lIns="82124" tIns="41061" rIns="82124" bIns="41061" anchor="ctr"/>
          <a:lstStyle/>
          <a:p>
            <a:endParaRPr lang="en-US"/>
          </a:p>
        </p:txBody>
      </p:sp>
      <p:sp>
        <p:nvSpPr>
          <p:cNvPr id="12" name="Rectangle 11"/>
          <p:cNvSpPr/>
          <p:nvPr/>
        </p:nvSpPr>
        <p:spPr>
          <a:xfrm>
            <a:off x="0" y="4007105"/>
            <a:ext cx="9144001" cy="192011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41"/>
          <p:cNvSpPr>
            <a:spLocks noGrp="1"/>
          </p:cNvSpPr>
          <p:nvPr>
            <p:ph type="body" sz="quarter" idx="10" hasCustomPrompt="1"/>
          </p:nvPr>
        </p:nvSpPr>
        <p:spPr>
          <a:xfrm>
            <a:off x="687388" y="1038225"/>
            <a:ext cx="7366000" cy="1441451"/>
          </a:xfrm>
        </p:spPr>
        <p:txBody>
          <a:bodyPr>
            <a:noAutofit/>
          </a:bodyPr>
          <a:lstStyle>
            <a:lvl1pPr marL="114300" indent="-118872" algn="l" defTabSz="814388" eaLnBrk="1" hangingPunct="1">
              <a:lnSpc>
                <a:spcPct val="95000"/>
              </a:lnSpc>
              <a:buNone/>
              <a:defRPr sz="2200">
                <a:solidFill>
                  <a:srgbClr val="0183B7"/>
                </a:solidFill>
              </a:defRPr>
            </a:lvl1pPr>
          </a:lstStyle>
          <a:p>
            <a:pPr lvl="0"/>
            <a:r>
              <a:rPr lang="en-US" dirty="0" smtClean="0"/>
              <a:t>“Quote slide option two has text that is left aligned, set in Arial Regular with a point size of 22 points. The maximum quote length should not be more than four lines of text per quote.”</a:t>
            </a:r>
          </a:p>
        </p:txBody>
      </p:sp>
      <p:sp>
        <p:nvSpPr>
          <p:cNvPr id="44" name="Text Placeholder 43"/>
          <p:cNvSpPr>
            <a:spLocks noGrp="1"/>
          </p:cNvSpPr>
          <p:nvPr>
            <p:ph type="body" sz="quarter" idx="11" hasCustomPrompt="1"/>
          </p:nvPr>
        </p:nvSpPr>
        <p:spPr>
          <a:xfrm>
            <a:off x="801688" y="2773965"/>
            <a:ext cx="7275512" cy="647700"/>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15" name="Picture Placeholder 43"/>
          <p:cNvSpPr>
            <a:spLocks noGrp="1"/>
          </p:cNvSpPr>
          <p:nvPr>
            <p:ph type="pic" sz="quarter" idx="14" hasCustomPrompt="1"/>
          </p:nvPr>
        </p:nvSpPr>
        <p:spPr bwMode="grayWhite">
          <a:xfrm>
            <a:off x="-57150" y="4007104"/>
            <a:ext cx="3108960" cy="1911096"/>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6" name="Picture Placeholder 43"/>
          <p:cNvSpPr>
            <a:spLocks noGrp="1"/>
          </p:cNvSpPr>
          <p:nvPr>
            <p:ph type="pic" sz="quarter" idx="12" hasCustomPrompt="1"/>
          </p:nvPr>
        </p:nvSpPr>
        <p:spPr bwMode="grayWhite">
          <a:xfrm>
            <a:off x="3054096" y="4007104"/>
            <a:ext cx="6126480" cy="1911096"/>
          </a:xfrm>
          <a:solidFill>
            <a:schemeClr val="bg2">
              <a:lumMod val="65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3"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7"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3"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Quote Option 3">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a:stretch>
            <a:fillRect/>
          </a:stretch>
        </p:blipFill>
        <p:spPr bwMode="auto">
          <a:xfrm>
            <a:off x="-14288" y="2092325"/>
            <a:ext cx="5548313" cy="2395537"/>
          </a:xfrm>
          <a:prstGeom prst="rect">
            <a:avLst/>
          </a:prstGeom>
          <a:noFill/>
          <a:ln w="9525">
            <a:noFill/>
            <a:miter lim="800000"/>
            <a:headEnd/>
            <a:tailEnd/>
          </a:ln>
          <a:effectLst/>
        </p:spPr>
      </p:pic>
      <p:sp>
        <p:nvSpPr>
          <p:cNvPr id="14" name="Rectangle 13"/>
          <p:cNvSpPr/>
          <p:nvPr/>
        </p:nvSpPr>
        <p:spPr>
          <a:xfrm>
            <a:off x="5343525" y="4483100"/>
            <a:ext cx="3800476" cy="2374899"/>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6" name="Rectangle 15"/>
          <p:cNvSpPr/>
          <p:nvPr/>
        </p:nvSpPr>
        <p:spPr>
          <a:xfrm>
            <a:off x="5343525" y="-1"/>
            <a:ext cx="3800476" cy="2087563"/>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7" name="Rectangle 16"/>
          <p:cNvSpPr/>
          <p:nvPr/>
        </p:nvSpPr>
        <p:spPr>
          <a:xfrm>
            <a:off x="5343525" y="2095500"/>
            <a:ext cx="3800476" cy="2387599"/>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42" name="Text Placeholder 41"/>
          <p:cNvSpPr>
            <a:spLocks noGrp="1"/>
          </p:cNvSpPr>
          <p:nvPr>
            <p:ph type="body" sz="quarter" idx="10" hasCustomPrompt="1"/>
          </p:nvPr>
        </p:nvSpPr>
        <p:spPr bwMode="white">
          <a:xfrm>
            <a:off x="719138" y="2487613"/>
            <a:ext cx="3865562" cy="1512887"/>
          </a:xfrm>
        </p:spPr>
        <p:txBody>
          <a:bodyPr>
            <a:noAutofit/>
          </a:bodyPr>
          <a:lstStyle>
            <a:lvl1pPr marL="114300" indent="-118872" algn="l" defTabSz="814388" eaLnBrk="1" hangingPunct="1">
              <a:lnSpc>
                <a:spcPct val="95000"/>
              </a:lnSpc>
              <a:buNone/>
              <a:defRPr sz="1800">
                <a:solidFill>
                  <a:schemeClr val="bg1"/>
                </a:solidFill>
              </a:defRPr>
            </a:lvl1pPr>
          </a:lstStyle>
          <a:p>
            <a:pPr lvl="0"/>
            <a:r>
              <a:rPr lang="en-US" dirty="0" smtClean="0"/>
              <a:t>“Quote slide option three has text that is left aligned, set in Arial Regular with a point size of 18 points. Use no more than five lines of text per quote.”</a:t>
            </a:r>
          </a:p>
        </p:txBody>
      </p:sp>
      <p:sp>
        <p:nvSpPr>
          <p:cNvPr id="44" name="Text Placeholder 43"/>
          <p:cNvSpPr>
            <a:spLocks noGrp="1"/>
          </p:cNvSpPr>
          <p:nvPr>
            <p:ph type="body" sz="quarter" idx="11" hasCustomPrompt="1"/>
          </p:nvPr>
        </p:nvSpPr>
        <p:spPr>
          <a:xfrm>
            <a:off x="801688" y="4881563"/>
            <a:ext cx="3789362" cy="554266"/>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15" name="Picture Placeholder 43"/>
          <p:cNvSpPr>
            <a:spLocks noGrp="1"/>
          </p:cNvSpPr>
          <p:nvPr>
            <p:ph type="pic" sz="quarter" idx="14" hasCustomPrompt="1"/>
          </p:nvPr>
        </p:nvSpPr>
        <p:spPr bwMode="grayWhite">
          <a:xfrm>
            <a:off x="5343525" y="4368800"/>
            <a:ext cx="3800475" cy="2489200"/>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9" name="Picture Placeholder 43"/>
          <p:cNvSpPr>
            <a:spLocks noGrp="1"/>
          </p:cNvSpPr>
          <p:nvPr>
            <p:ph type="pic" sz="quarter" idx="13" hasCustomPrompt="1"/>
          </p:nvPr>
        </p:nvSpPr>
        <p:spPr bwMode="grayWhite">
          <a:xfrm>
            <a:off x="5343525" y="-1"/>
            <a:ext cx="3800475" cy="2095501"/>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0" name="Picture Placeholder 43"/>
          <p:cNvSpPr>
            <a:spLocks noGrp="1"/>
          </p:cNvSpPr>
          <p:nvPr>
            <p:ph type="pic" sz="quarter" idx="12" hasCustomPrompt="1"/>
          </p:nvPr>
        </p:nvSpPr>
        <p:spPr bwMode="grayWhite">
          <a:xfrm>
            <a:off x="5343525" y="2095500"/>
            <a:ext cx="3800475" cy="2374900"/>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4"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26"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7"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8"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Quote Option 4">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350" y="2081213"/>
            <a:ext cx="9156700" cy="2389187"/>
          </a:xfrm>
          <a:prstGeom prst="rect">
            <a:avLst/>
          </a:prstGeom>
          <a:noFill/>
          <a:ln w="9525">
            <a:noFill/>
            <a:miter lim="800000"/>
            <a:headEnd/>
            <a:tailEnd/>
          </a:ln>
          <a:effectLst/>
        </p:spPr>
      </p:pic>
      <p:sp>
        <p:nvSpPr>
          <p:cNvPr id="42" name="Text Placeholder 41"/>
          <p:cNvSpPr>
            <a:spLocks noGrp="1"/>
          </p:cNvSpPr>
          <p:nvPr>
            <p:ph type="body" sz="quarter" idx="10" hasCustomPrompt="1"/>
          </p:nvPr>
        </p:nvSpPr>
        <p:spPr bwMode="white">
          <a:xfrm>
            <a:off x="677192" y="2487613"/>
            <a:ext cx="7585963" cy="1512887"/>
          </a:xfrm>
        </p:spPr>
        <p:txBody>
          <a:bodyPr>
            <a:noAutofit/>
          </a:bodyPr>
          <a:lstStyle>
            <a:lvl1pPr marL="114300" indent="-118872" algn="l" defTabSz="814388" eaLnBrk="1" hangingPunct="1">
              <a:lnSpc>
                <a:spcPct val="95000"/>
              </a:lnSpc>
              <a:buNone/>
              <a:defRPr sz="2400" baseline="0">
                <a:solidFill>
                  <a:schemeClr val="bg1"/>
                </a:solidFill>
              </a:defRPr>
            </a:lvl1pPr>
          </a:lstStyle>
          <a:p>
            <a:pPr lvl="0"/>
            <a:r>
              <a:rPr lang="en-US" dirty="0" smtClean="0"/>
              <a:t>“Quote slide option four has text that is left aligned, set in Arial Regular with a point size of 24 points. </a:t>
            </a:r>
            <a:r>
              <a:rPr lang="en-US" dirty="0" smtClean="0">
                <a:solidFill>
                  <a:srgbClr val="FFFFFF"/>
                </a:solidFill>
              </a:rPr>
              <a:t>The maximum quote length should not be more than four lines of text per quote</a:t>
            </a:r>
            <a:r>
              <a:rPr lang="en-US" dirty="0" smtClean="0"/>
              <a:t>.”</a:t>
            </a:r>
          </a:p>
        </p:txBody>
      </p:sp>
      <p:sp>
        <p:nvSpPr>
          <p:cNvPr id="44" name="Text Placeholder 43"/>
          <p:cNvSpPr>
            <a:spLocks noGrp="1"/>
          </p:cNvSpPr>
          <p:nvPr>
            <p:ph type="body" sz="quarter" idx="11" hasCustomPrompt="1"/>
          </p:nvPr>
        </p:nvSpPr>
        <p:spPr>
          <a:xfrm>
            <a:off x="801687" y="4881563"/>
            <a:ext cx="7461467" cy="554266"/>
          </a:xfrm>
        </p:spPr>
        <p:txBody>
          <a:bodyPr anchor="ctr" anchorCtr="0">
            <a:normAutofit/>
          </a:bodyPr>
          <a:lstStyle>
            <a:lvl1pPr marL="0" indent="0" algn="l" defTabSz="814388">
              <a:spcBef>
                <a:spcPct val="30000"/>
              </a:spcBef>
              <a:buClr>
                <a:schemeClr val="tx2"/>
              </a:buClr>
              <a:buSzPct val="100000"/>
              <a:buFont typeface="Wingdings" pitchFamily="2" charset="2"/>
              <a:buNone/>
              <a:defRPr sz="1600" b="0">
                <a:solidFill>
                  <a:srgbClr val="0183B7"/>
                </a:solidFill>
              </a:defRPr>
            </a:lvl1pPr>
          </a:lstStyle>
          <a:p>
            <a:pPr lvl="0"/>
            <a:r>
              <a:rPr lang="en-US" dirty="0" smtClean="0"/>
              <a:t>Source Name</a:t>
            </a:r>
            <a:br>
              <a:rPr lang="en-US" dirty="0" smtClean="0"/>
            </a:br>
            <a:r>
              <a:rPr lang="en-US" dirty="0" smtClean="0"/>
              <a:t>Company XYZ</a:t>
            </a:r>
            <a:endParaRPr lang="en-US" dirty="0"/>
          </a:p>
        </p:txBody>
      </p:sp>
      <p:sp>
        <p:nvSpPr>
          <p:cNvPr id="9"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0"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2"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636591" y="1625147"/>
            <a:ext cx="7807322" cy="3803196"/>
          </a:xfrm>
        </p:spPr>
        <p:txBody>
          <a:bodyPr anchor="ctr" anchorCtr="1"/>
          <a:lstStyle>
            <a:lvl1pPr>
              <a:buNone/>
              <a:defRPr/>
            </a:lvl1pPr>
          </a:lstStyle>
          <a:p>
            <a:r>
              <a:rPr lang="en-GB" smtClean="0"/>
              <a:t>Click icon to add chart</a:t>
            </a:r>
            <a:endParaRPr lang="en-US"/>
          </a:p>
        </p:txBody>
      </p:sp>
      <p:sp>
        <p:nvSpPr>
          <p:cNvPr id="5"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Table">
    <p:spTree>
      <p:nvGrpSpPr>
        <p:cNvPr id="1" name=""/>
        <p:cNvGrpSpPr/>
        <p:nvPr/>
      </p:nvGrpSpPr>
      <p:grpSpPr>
        <a:xfrm>
          <a:off x="0" y="0"/>
          <a:ext cx="0" cy="0"/>
          <a:chOff x="0" y="0"/>
          <a:chExt cx="0" cy="0"/>
        </a:xfrm>
      </p:grpSpPr>
      <p:sp>
        <p:nvSpPr>
          <p:cNvPr id="6" name="Table Placeholder 5"/>
          <p:cNvSpPr>
            <a:spLocks noGrp="1"/>
          </p:cNvSpPr>
          <p:nvPr>
            <p:ph type="tbl" sz="quarter" idx="11"/>
          </p:nvPr>
        </p:nvSpPr>
        <p:spPr>
          <a:xfrm>
            <a:off x="798286" y="1625373"/>
            <a:ext cx="7474857" cy="4281941"/>
          </a:xfrm>
        </p:spPr>
        <p:txBody>
          <a:bodyPr anchor="ctr" anchorCtr="1"/>
          <a:lstStyle>
            <a:lvl1pPr>
              <a:buNone/>
              <a:defRPr/>
            </a:lvl1pPr>
          </a:lstStyle>
          <a:p>
            <a:r>
              <a:rPr lang="en-GB" smtClean="0"/>
              <a:t>Click icon to add table</a:t>
            </a:r>
            <a:endParaRPr lang="en-US"/>
          </a:p>
        </p:txBody>
      </p:sp>
      <p:sp>
        <p:nvSpPr>
          <p:cNvPr id="39" name="Title 1"/>
          <p:cNvSpPr>
            <a:spLocks noGrp="1"/>
          </p:cNvSpPr>
          <p:nvPr>
            <p:ph type="title" hasCustomPrompt="1"/>
          </p:nvPr>
        </p:nvSpPr>
        <p:spPr>
          <a:xfrm>
            <a:off x="793751" y="304800"/>
            <a:ext cx="7435849" cy="838200"/>
          </a:xfrm>
        </p:spPr>
        <p:txBody>
          <a:bodyPr/>
          <a:lstStyle>
            <a:lvl1pPr>
              <a:defRPr/>
            </a:lvl1pPr>
          </a:lstStyle>
          <a:p>
            <a:r>
              <a:rPr lang="en-US" dirty="0" smtClean="0"/>
              <a:t>Slide Title Goes Here</a:t>
            </a:r>
            <a:endParaRPr lang="en-US" dirty="0"/>
          </a:p>
        </p:txBody>
      </p:sp>
      <p:sp>
        <p:nvSpPr>
          <p:cNvPr id="5" name="Text Placeholder 9"/>
          <p:cNvSpPr>
            <a:spLocks noGrp="1"/>
          </p:cNvSpPr>
          <p:nvPr>
            <p:ph type="body" sz="quarter" idx="12"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gue Option 1">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2085749"/>
            <a:ext cx="5486400" cy="2389187"/>
          </a:xfrm>
          <a:prstGeom prst="rect">
            <a:avLst/>
          </a:prstGeom>
          <a:noFill/>
          <a:ln w="9525">
            <a:noFill/>
            <a:miter lim="800000"/>
            <a:headEnd/>
            <a:tailEnd/>
          </a:ln>
          <a:effectLst/>
        </p:spPr>
      </p:pic>
      <p:sp>
        <p:nvSpPr>
          <p:cNvPr id="10" name="Rectangle 9"/>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p:cNvSpPr>
            <a:spLocks noGrp="1"/>
          </p:cNvSpPr>
          <p:nvPr>
            <p:ph type="ctrTitle" hasCustomPrompt="1"/>
          </p:nvPr>
        </p:nvSpPr>
        <p:spPr bwMode="white">
          <a:xfrm>
            <a:off x="786765" y="2774950"/>
            <a:ext cx="3792855" cy="1022350"/>
          </a:xfrm>
        </p:spPr>
        <p:txBody>
          <a:bodyPr anchor="ctr" anchorCtr="0"/>
          <a:lstStyle>
            <a:lvl1pPr>
              <a:defRPr b="0">
                <a:solidFill>
                  <a:schemeClr val="bg2"/>
                </a:solidFill>
              </a:defRPr>
            </a:lvl1pPr>
          </a:lstStyle>
          <a:p>
            <a:r>
              <a:rPr lang="en-US" dirty="0" smtClean="0"/>
              <a:t>Segue Text Here</a:t>
            </a:r>
            <a:endParaRPr lang="en-US" dirty="0"/>
          </a:p>
        </p:txBody>
      </p:sp>
      <p:sp>
        <p:nvSpPr>
          <p:cNvPr id="8" name="Picture Placeholder 43"/>
          <p:cNvSpPr>
            <a:spLocks noGrp="1"/>
          </p:cNvSpPr>
          <p:nvPr>
            <p:ph type="pic" sz="quarter" idx="12" hasCustomPrompt="1"/>
          </p:nvPr>
        </p:nvSpPr>
        <p:spPr>
          <a:xfrm>
            <a:off x="5349240" y="0"/>
            <a:ext cx="3794760" cy="68580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2"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6"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gue Option 2">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2085749"/>
            <a:ext cx="5486400" cy="2389187"/>
          </a:xfrm>
          <a:prstGeom prst="rect">
            <a:avLst/>
          </a:prstGeom>
          <a:noFill/>
          <a:ln w="9525">
            <a:noFill/>
            <a:miter lim="800000"/>
            <a:headEnd/>
            <a:tailEnd/>
          </a:ln>
          <a:effectLst/>
        </p:spPr>
      </p:pic>
      <p:sp>
        <p:nvSpPr>
          <p:cNvPr id="7" name="Rectangle 6"/>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a:spLocks noGrp="1"/>
          </p:cNvSpPr>
          <p:nvPr>
            <p:ph type="ctrTitle" hasCustomPrompt="1"/>
          </p:nvPr>
        </p:nvSpPr>
        <p:spPr bwMode="white">
          <a:xfrm>
            <a:off x="786765" y="2774950"/>
            <a:ext cx="3792855" cy="1022350"/>
          </a:xfrm>
        </p:spPr>
        <p:txBody>
          <a:bodyPr anchor="ctr" anchorCtr="0"/>
          <a:lstStyle>
            <a:lvl1pPr>
              <a:defRPr b="0">
                <a:solidFill>
                  <a:schemeClr val="bg2"/>
                </a:solidFill>
              </a:defRPr>
            </a:lvl1pPr>
          </a:lstStyle>
          <a:p>
            <a:r>
              <a:rPr lang="en-US" dirty="0" smtClean="0"/>
              <a:t>Segue Text Here</a:t>
            </a:r>
            <a:endParaRPr lang="en-US" dirty="0"/>
          </a:p>
        </p:txBody>
      </p:sp>
      <p:sp>
        <p:nvSpPr>
          <p:cNvPr id="11" name="Picture Placeholder 43"/>
          <p:cNvSpPr>
            <a:spLocks noGrp="1"/>
          </p:cNvSpPr>
          <p:nvPr>
            <p:ph type="pic" sz="quarter" idx="12" hasCustomPrompt="1"/>
          </p:nvPr>
        </p:nvSpPr>
        <p:spPr>
          <a:xfrm>
            <a:off x="5349240" y="0"/>
            <a:ext cx="3794760" cy="6858000"/>
          </a:xfrm>
          <a:solidFill>
            <a:srgbClr val="8E8E95"/>
          </a:solidFill>
        </p:spPr>
        <p:txBody>
          <a:bodyPr anchor="ctr" anchorCtr="1"/>
          <a:lstStyle>
            <a:lvl1pPr>
              <a:buNone/>
              <a:defRPr/>
            </a:lvl1pPr>
          </a:lstStyle>
          <a:p>
            <a:r>
              <a:rPr lang="en-US" dirty="0" smtClean="0"/>
              <a:t>Photo Goes Here</a:t>
            </a:r>
            <a:endParaRPr lang="en-US" dirty="0"/>
          </a:p>
        </p:txBody>
      </p:sp>
      <p:sp>
        <p:nvSpPr>
          <p:cNvPr id="17" name="Rectangle 10"/>
          <p:cNvSpPr>
            <a:spLocks noChangeArrowheads="1"/>
          </p:cNvSpPr>
          <p:nvPr/>
        </p:nvSpPr>
        <p:spPr bwMode="white">
          <a:xfrm>
            <a:off x="5343525" y="0"/>
            <a:ext cx="3800474" cy="2087880"/>
          </a:xfrm>
          <a:prstGeom prst="rect">
            <a:avLst/>
          </a:prstGeom>
          <a:solidFill>
            <a:srgbClr val="FFFFFF">
              <a:alpha val="30000"/>
            </a:srgb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8" name="Rectangle 10"/>
          <p:cNvSpPr>
            <a:spLocks noChangeArrowheads="1"/>
          </p:cNvSpPr>
          <p:nvPr/>
        </p:nvSpPr>
        <p:spPr bwMode="white">
          <a:xfrm>
            <a:off x="5343525" y="4464050"/>
            <a:ext cx="3800474" cy="2393950"/>
          </a:xfrm>
          <a:prstGeom prst="rect">
            <a:avLst/>
          </a:prstGeom>
          <a:solidFill>
            <a:srgbClr val="FFFFFF">
              <a:alpha val="30000"/>
            </a:srgb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14"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9"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0"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1"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gue Option 3">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0" y="2085749"/>
            <a:ext cx="5486400" cy="2389187"/>
          </a:xfrm>
          <a:prstGeom prst="rect">
            <a:avLst/>
          </a:prstGeom>
          <a:noFill/>
          <a:ln w="9525">
            <a:noFill/>
            <a:miter lim="800000"/>
            <a:headEnd/>
            <a:tailEnd/>
          </a:ln>
          <a:effectLst/>
        </p:spPr>
      </p:pic>
      <p:sp>
        <p:nvSpPr>
          <p:cNvPr id="10" name="Rectangle 9"/>
          <p:cNvSpPr/>
          <p:nvPr/>
        </p:nvSpPr>
        <p:spPr>
          <a:xfrm>
            <a:off x="5343525" y="-1"/>
            <a:ext cx="3800476" cy="2276476"/>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9" name="Picture Placeholder 43"/>
          <p:cNvSpPr>
            <a:spLocks noGrp="1"/>
          </p:cNvSpPr>
          <p:nvPr>
            <p:ph type="pic" sz="quarter" idx="13" hasCustomPrompt="1"/>
          </p:nvPr>
        </p:nvSpPr>
        <p:spPr bwMode="grayWhite">
          <a:xfrm>
            <a:off x="5343525" y="-1"/>
            <a:ext cx="3800475" cy="2095501"/>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9" name="Rectangle 8"/>
          <p:cNvSpPr/>
          <p:nvPr/>
        </p:nvSpPr>
        <p:spPr>
          <a:xfrm>
            <a:off x="5343525" y="4483100"/>
            <a:ext cx="3800476" cy="2374899"/>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11" name="Rectangle 10"/>
          <p:cNvSpPr/>
          <p:nvPr/>
        </p:nvSpPr>
        <p:spPr>
          <a:xfrm>
            <a:off x="5343525" y="2095500"/>
            <a:ext cx="3800476" cy="2387599"/>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dirty="0" smtClean="0">
              <a:solidFill>
                <a:schemeClr val="tx1"/>
              </a:solidFill>
              <a:latin typeface="+mn-lt"/>
              <a:ea typeface="+mn-ea"/>
              <a:cs typeface="+mn-cs"/>
            </a:endParaRPr>
          </a:p>
        </p:txBody>
      </p:sp>
      <p:sp>
        <p:nvSpPr>
          <p:cNvPr id="2" name="Title 1"/>
          <p:cNvSpPr>
            <a:spLocks noGrp="1"/>
          </p:cNvSpPr>
          <p:nvPr>
            <p:ph type="ctrTitle" hasCustomPrompt="1"/>
          </p:nvPr>
        </p:nvSpPr>
        <p:spPr bwMode="white">
          <a:xfrm>
            <a:off x="786765" y="2774950"/>
            <a:ext cx="3792855" cy="1022350"/>
          </a:xfrm>
        </p:spPr>
        <p:txBody>
          <a:bodyPr anchor="ctr" anchorCtr="0"/>
          <a:lstStyle>
            <a:lvl1pPr>
              <a:defRPr b="0">
                <a:solidFill>
                  <a:schemeClr val="bg2"/>
                </a:solidFill>
              </a:defRPr>
            </a:lvl1pPr>
          </a:lstStyle>
          <a:p>
            <a:r>
              <a:rPr lang="en-US" dirty="0" smtClean="0"/>
              <a:t>Segue Text Here</a:t>
            </a:r>
            <a:endParaRPr lang="en-US" dirty="0"/>
          </a:p>
        </p:txBody>
      </p:sp>
      <p:sp>
        <p:nvSpPr>
          <p:cNvPr id="18" name="Picture Placeholder 43"/>
          <p:cNvSpPr>
            <a:spLocks noGrp="1"/>
          </p:cNvSpPr>
          <p:nvPr>
            <p:ph type="pic" sz="quarter" idx="14" hasCustomPrompt="1"/>
          </p:nvPr>
        </p:nvSpPr>
        <p:spPr bwMode="grayWhite">
          <a:xfrm>
            <a:off x="5343525" y="4368800"/>
            <a:ext cx="3800475" cy="2489200"/>
          </a:xfrm>
          <a:solidFill>
            <a:schemeClr val="bg2">
              <a:lumMod val="50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0" name="Picture Placeholder 43"/>
          <p:cNvSpPr>
            <a:spLocks noGrp="1"/>
          </p:cNvSpPr>
          <p:nvPr>
            <p:ph type="pic" sz="quarter" idx="12" hasCustomPrompt="1"/>
          </p:nvPr>
        </p:nvSpPr>
        <p:spPr bwMode="grayWhite">
          <a:xfrm>
            <a:off x="5343525" y="2095500"/>
            <a:ext cx="3800475" cy="2374900"/>
          </a:xfrm>
          <a:solidFill>
            <a:schemeClr val="bg2">
              <a:lumMod val="65000"/>
            </a:schemeClr>
          </a:solidFill>
          <a:ln w="19050">
            <a:solidFill>
              <a:schemeClr val="bg1"/>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16"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7"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2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22"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Vertical 1">
    <p:spTree>
      <p:nvGrpSpPr>
        <p:cNvPr id="1" name=""/>
        <p:cNvGrpSpPr/>
        <p:nvPr/>
      </p:nvGrpSpPr>
      <p:grpSpPr>
        <a:xfrm>
          <a:off x="0" y="0"/>
          <a:ext cx="0" cy="0"/>
          <a:chOff x="0" y="0"/>
          <a:chExt cx="0" cy="0"/>
        </a:xfrm>
      </p:grpSpPr>
      <p:sp>
        <p:nvSpPr>
          <p:cNvPr id="43"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9525" y="2081213"/>
            <a:ext cx="5371624" cy="2389187"/>
          </a:xfrm>
          <a:prstGeom prst="rect">
            <a:avLst/>
          </a:prstGeom>
          <a:noFill/>
          <a:ln w="9525">
            <a:noFill/>
            <a:miter lim="800000"/>
            <a:headEnd/>
            <a:tailEnd/>
          </a:ln>
          <a:effectLst/>
        </p:spPr>
      </p:pic>
      <p:sp>
        <p:nvSpPr>
          <p:cNvPr id="3" name="Subtitle 2"/>
          <p:cNvSpPr>
            <a:spLocks noGrp="1"/>
          </p:cNvSpPr>
          <p:nvPr>
            <p:ph type="subTitle" idx="1" hasCustomPrompt="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bwMode="white">
          <a:xfrm>
            <a:off x="650875" y="2774950"/>
            <a:ext cx="4454526" cy="1022350"/>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29" name="Rectangle 28"/>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43"/>
          <p:cNvSpPr>
            <a:spLocks noGrp="1"/>
          </p:cNvSpPr>
          <p:nvPr>
            <p:ph type="pic" sz="quarter" idx="12" hasCustomPrompt="1"/>
          </p:nvPr>
        </p:nvSpPr>
        <p:spPr>
          <a:xfrm>
            <a:off x="5349240" y="0"/>
            <a:ext cx="3794760" cy="68580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gue Option 4">
    <p:spTree>
      <p:nvGrpSpPr>
        <p:cNvPr id="1" name=""/>
        <p:cNvGrpSpPr/>
        <p:nvPr/>
      </p:nvGrpSpPr>
      <p:grpSpPr>
        <a:xfrm>
          <a:off x="0" y="0"/>
          <a:ext cx="0" cy="0"/>
          <a:chOff x="0" y="0"/>
          <a:chExt cx="0" cy="0"/>
        </a:xfrm>
      </p:grpSpPr>
      <p:sp>
        <p:nvSpPr>
          <p:cNvPr id="7" name="Rectangle 6"/>
          <p:cNvSpPr/>
          <p:nvPr/>
        </p:nvSpPr>
        <p:spPr>
          <a:xfrm>
            <a:off x="-18585" y="1648223"/>
            <a:ext cx="9181171" cy="2367725"/>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1" name="Title 1"/>
          <p:cNvSpPr>
            <a:spLocks noGrp="1"/>
          </p:cNvSpPr>
          <p:nvPr>
            <p:ph type="ctrTitle" hasCustomPrompt="1"/>
          </p:nvPr>
        </p:nvSpPr>
        <p:spPr>
          <a:xfrm>
            <a:off x="774699" y="4298950"/>
            <a:ext cx="5330825" cy="1022350"/>
          </a:xfrm>
        </p:spPr>
        <p:txBody>
          <a:bodyPr anchor="ctr" anchorCtr="0"/>
          <a:lstStyle>
            <a:lvl1pPr>
              <a:defRPr b="0">
                <a:solidFill>
                  <a:schemeClr val="tx1"/>
                </a:solidFill>
              </a:defRPr>
            </a:lvl1pPr>
          </a:lstStyle>
          <a:p>
            <a:r>
              <a:rPr lang="en-US" dirty="0" smtClean="0"/>
              <a:t>Segue Text Here</a:t>
            </a:r>
            <a:endParaRPr lang="en-US" dirty="0"/>
          </a:p>
        </p:txBody>
      </p:sp>
      <p:sp>
        <p:nvSpPr>
          <p:cNvPr id="9"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0"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1"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3"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gue Option 5">
    <p:spTree>
      <p:nvGrpSpPr>
        <p:cNvPr id="1" name=""/>
        <p:cNvGrpSpPr/>
        <p:nvPr/>
      </p:nvGrpSpPr>
      <p:grpSpPr>
        <a:xfrm>
          <a:off x="0" y="0"/>
          <a:ext cx="0" cy="0"/>
          <a:chOff x="0" y="0"/>
          <a:chExt cx="0" cy="0"/>
        </a:xfrm>
      </p:grpSpPr>
      <p:sp>
        <p:nvSpPr>
          <p:cNvPr id="26" name="Rectangle 3"/>
          <p:cNvSpPr>
            <a:spLocks noChangeArrowheads="1"/>
          </p:cNvSpPr>
          <p:nvPr/>
        </p:nvSpPr>
        <p:spPr bwMode="hidden">
          <a:xfrm>
            <a:off x="0" y="3992880"/>
            <a:ext cx="9144000" cy="1184910"/>
          </a:xfrm>
          <a:prstGeom prst="rect">
            <a:avLst/>
          </a:prstGeom>
          <a:gradFill rotWithShape="1">
            <a:gsLst>
              <a:gs pos="0">
                <a:srgbClr val="8E8E95">
                  <a:alpha val="49804"/>
                </a:srgbClr>
              </a:gs>
              <a:gs pos="100000">
                <a:srgbClr val="8E8E95">
                  <a:gamma/>
                  <a:shade val="46275"/>
                  <a:invGamma/>
                  <a:alpha val="0"/>
                </a:srgbClr>
              </a:gs>
            </a:gsLst>
            <a:lin ang="5400000" scaled="1"/>
          </a:gradFill>
          <a:ln w="9525" algn="ctr">
            <a:noFill/>
            <a:miter lim="800000"/>
            <a:headEnd/>
            <a:tailEnd/>
          </a:ln>
          <a:effectLst/>
        </p:spPr>
        <p:txBody>
          <a:bodyPr lIns="82124" tIns="41061" rIns="82124" bIns="41061" anchor="ctr"/>
          <a:lstStyle/>
          <a:p>
            <a:endParaRPr lang="en-US">
              <a:solidFill>
                <a:srgbClr val="FFFFFF"/>
              </a:solidFill>
            </a:endParaRPr>
          </a:p>
        </p:txBody>
      </p:sp>
      <p:sp>
        <p:nvSpPr>
          <p:cNvPr id="11" name="Rectangle 10"/>
          <p:cNvSpPr/>
          <p:nvPr/>
        </p:nvSpPr>
        <p:spPr>
          <a:xfrm>
            <a:off x="-18585" y="1645920"/>
            <a:ext cx="9181171" cy="2367725"/>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0"/>
            <a:ext cx="5321300" cy="1022350"/>
          </a:xfrm>
        </p:spPr>
        <p:txBody>
          <a:bodyPr anchor="ctr" anchorCtr="0"/>
          <a:lstStyle>
            <a:lvl1pPr>
              <a:defRPr b="0">
                <a:solidFill>
                  <a:schemeClr val="tx1"/>
                </a:solidFill>
              </a:defRPr>
            </a:lvl1pPr>
          </a:lstStyle>
          <a:p>
            <a:r>
              <a:rPr lang="en-US" dirty="0" smtClean="0"/>
              <a:t>Segue Text Here</a:t>
            </a:r>
            <a:endParaRPr lang="en-US" dirty="0"/>
          </a:p>
        </p:txBody>
      </p:sp>
      <p:sp>
        <p:nvSpPr>
          <p:cNvPr id="12"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4"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15" name="Rectangle 6"/>
          <p:cNvSpPr>
            <a:spLocks noChangeArrowheads="1"/>
          </p:cNvSpPr>
          <p:nvPr/>
        </p:nvSpPr>
        <p:spPr bwMode="ltGray">
          <a:xfrm>
            <a:off x="812800" y="6634163"/>
            <a:ext cx="962025" cy="188912"/>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pPr>
            <a:r>
              <a:rPr lang="en-US" sz="700" dirty="0" err="1">
                <a:solidFill>
                  <a:srgbClr val="8E8E95"/>
                </a:solidFill>
              </a:rPr>
              <a:t>Presentation_ID</a:t>
            </a:r>
            <a:endParaRPr lang="en-US" sz="700" dirty="0">
              <a:solidFill>
                <a:srgbClr val="8E8E95"/>
              </a:solidFill>
            </a:endParaRPr>
          </a:p>
        </p:txBody>
      </p:sp>
      <p:sp>
        <p:nvSpPr>
          <p:cNvPr id="1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losing Slide">
    <p:spTree>
      <p:nvGrpSpPr>
        <p:cNvPr id="1" name=""/>
        <p:cNvGrpSpPr/>
        <p:nvPr/>
      </p:nvGrpSpPr>
      <p:grpSpPr>
        <a:xfrm>
          <a:off x="0" y="0"/>
          <a:ext cx="0" cy="0"/>
          <a:chOff x="0" y="0"/>
          <a:chExt cx="0" cy="0"/>
        </a:xfrm>
      </p:grpSpPr>
      <p:pic>
        <p:nvPicPr>
          <p:cNvPr id="13" name="Picture 12" descr="Cisco_Logo_rgb_large2"/>
          <p:cNvPicPr>
            <a:picLocks noChangeAspect="1" noChangeArrowheads="1"/>
          </p:cNvPicPr>
          <p:nvPr/>
        </p:nvPicPr>
        <p:blipFill>
          <a:blip r:embed="rId2" cstate="print"/>
          <a:srcRect/>
          <a:stretch>
            <a:fillRect/>
          </a:stretch>
        </p:blipFill>
        <p:spPr bwMode="black">
          <a:xfrm>
            <a:off x="2803525" y="2420938"/>
            <a:ext cx="3529013" cy="1857375"/>
          </a:xfrm>
          <a:prstGeom prst="rect">
            <a:avLst/>
          </a:prstGeom>
          <a:noFill/>
        </p:spPr>
      </p:pic>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2"/>
          </p:nvPr>
        </p:nvSpPr>
        <p:spPr>
          <a:xfrm>
            <a:off x="457200" y="6451310"/>
            <a:ext cx="5738702"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smtClean="0"/>
              <a:t>Behringer – Classifying Network Complexity; ACM ReArch’09</a:t>
            </a:r>
            <a:endParaRPr lang="en-US" dirty="0"/>
          </a:p>
        </p:txBody>
      </p:sp>
      <p:sp>
        <p:nvSpPr>
          <p:cNvPr id="8" name="Slide Number Placeholder 5"/>
          <p:cNvSpPr>
            <a:spLocks noGrp="1"/>
          </p:cNvSpPr>
          <p:nvPr>
            <p:ph type="sldNum" sz="quarter" idx="4"/>
          </p:nvPr>
        </p:nvSpPr>
        <p:spPr>
          <a:xfrm>
            <a:off x="6553200" y="645131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F0D3B0C9-AB77-D34F-9101-7CDA582C4216}"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animated bar">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8" name="Rounded Rectangle 37"/>
          <p:cNvSpPr/>
          <p:nvPr/>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9" name="Rounded Rectangle 38"/>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Rounded Rectangle 51"/>
          <p:cNvSpPr/>
          <p:nvPr/>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7" name="Rectangle 56"/>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a:t>
            </a:r>
            <a:r>
              <a:rPr lang="en-US" sz="600" dirty="0" smtClean="0">
                <a:solidFill>
                  <a:srgbClr val="C0C0C0"/>
                </a:solidFill>
                <a:latin typeface="+mj-lt"/>
              </a:rPr>
              <a:t>Confidential</a:t>
            </a:r>
            <a:endParaRPr lang="en-US" sz="600" dirty="0">
              <a:solidFill>
                <a:srgbClr val="C0C0C0"/>
              </a:solidFill>
              <a:latin typeface="+mj-lt"/>
            </a:endParaRPr>
          </a:p>
        </p:txBody>
      </p:sp>
      <p:sp>
        <p:nvSpPr>
          <p:cNvPr id="60"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p:cBhvr override="childStyle">
                                        <p:cTn id="32" dur="6650" autoRev="1" fill="hold"/>
                                        <p:tgtEl>
                                          <p:spTgt spid="45"/>
                                        </p:tgtEl>
                                        <p:attrNameLst>
                                          <p:attrName>style.color</p:attrName>
                                        </p:attrNameLst>
                                      </p:cBhvr>
                                      <p:to>
                                        <a:srgbClr val="60CCCC"/>
                                      </p:to>
                                    </p:animClr>
                                    <p:animClr clrSpc="rgb">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p:cBhvr override="childStyle">
                                        <p:cTn id="37" dur="5350" autoRev="1" fill="hold"/>
                                        <p:tgtEl>
                                          <p:spTgt spid="46"/>
                                        </p:tgtEl>
                                        <p:attrNameLst>
                                          <p:attrName>style.color</p:attrName>
                                        </p:attrNameLst>
                                      </p:cBhvr>
                                      <p:to>
                                        <a:srgbClr val="60CCCC"/>
                                      </p:to>
                                    </p:animClr>
                                    <p:animClr clrSpc="rgb">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p:cBhvr override="childStyle">
                                        <p:cTn id="42" dur="6650" autoRev="1" fill="hold"/>
                                        <p:tgtEl>
                                          <p:spTgt spid="47"/>
                                        </p:tgtEl>
                                        <p:attrNameLst>
                                          <p:attrName>style.color</p:attrName>
                                        </p:attrNameLst>
                                      </p:cBhvr>
                                      <p:to>
                                        <a:srgbClr val="60CCCC"/>
                                      </p:to>
                                    </p:animClr>
                                    <p:animClr clrSpc="rgb">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par>
                                <p:cTn id="46"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47" dur="7300" fill="hold"/>
                                        <p:tgtEl>
                                          <p:spTgt spid="52"/>
                                        </p:tgtEl>
                                        <p:attrNameLst>
                                          <p:attrName>ppt_x</p:attrName>
                                          <p:attrName>ppt_y</p:attrName>
                                        </p:attrNameLst>
                                      </p:cBhvr>
                                      <p:rCtr x="0" y="-5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28" grpId="0" animBg="1"/>
      <p:bldP spid="29" grpId="0" animBg="1"/>
      <p:bldP spid="30" grpId="0" animBg="1"/>
      <p:bldP spid="31" grpId="0" animBg="1"/>
      <p:bldP spid="34" grpId="0" animBg="1"/>
      <p:bldP spid="35" grpId="0" animBg="1"/>
      <p:bldP spid="37" grpId="0" animBg="1"/>
      <p:bldP spid="38" grpId="0" animBg="1"/>
      <p:bldP spid="39" grpId="0" animBg="1"/>
      <p:bldP spid="41" grpId="0" animBg="1"/>
      <p:bldP spid="42" grpId="0" animBg="1"/>
      <p:bldP spid="33" grpId="0" animBg="1"/>
      <p:bldP spid="36" grpId="0" animBg="1"/>
      <p:bldP spid="52" grpId="0" animBg="1"/>
    </p:bld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47" name="Rectangle 46"/>
          <p:cNvSpPr/>
          <p:nvPr/>
        </p:nvSpPr>
        <p:spPr>
          <a:xfrm>
            <a:off x="3405352" y="5440619"/>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ectangle 45"/>
          <p:cNvSpPr/>
          <p:nvPr/>
        </p:nvSpPr>
        <p:spPr>
          <a:xfrm>
            <a:off x="1460939" y="5440619"/>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ectangle 44"/>
          <p:cNvSpPr/>
          <p:nvPr/>
        </p:nvSpPr>
        <p:spPr>
          <a:xfrm>
            <a:off x="4771697" y="5440619"/>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Rounded Rectangle 27"/>
          <p:cNvSpPr/>
          <p:nvPr/>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9" name="Rounded Rectangle 28"/>
          <p:cNvSpPr/>
          <p:nvPr/>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7" name="Rounded Rectangle 36"/>
          <p:cNvSpPr/>
          <p:nvPr/>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1" name="Rounded Rectangle 40"/>
          <p:cNvSpPr/>
          <p:nvPr/>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ounded Rectangle 41"/>
          <p:cNvSpPr/>
          <p:nvPr/>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5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5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33" name="Rounded Rectangle 32"/>
          <p:cNvSpPr/>
          <p:nvPr/>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Rectangle 24"/>
          <p:cNvSpPr/>
          <p:nvPr/>
        </p:nvSpPr>
        <p:spPr>
          <a:xfrm>
            <a:off x="14992"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4"/>
          <p:cNvSpPr>
            <a:spLocks noChangeArrowheads="1"/>
          </p:cNvSpPr>
          <p:nvPr/>
        </p:nvSpPr>
        <p:spPr bwMode="ltGray">
          <a:xfrm>
            <a:off x="251373" y="6586246"/>
            <a:ext cx="2058999"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50" name="Title 1"/>
          <p:cNvSpPr>
            <a:spLocks noGrp="1"/>
          </p:cNvSpPr>
          <p:nvPr>
            <p:ph type="ctrTitle" hasCustomPrompt="1"/>
          </p:nvPr>
        </p:nvSpPr>
        <p:spPr>
          <a:xfrm>
            <a:off x="221393" y="1248229"/>
            <a:ext cx="8112125" cy="2907239"/>
          </a:xfrm>
        </p:spPr>
        <p:txBody>
          <a:bodyPr/>
          <a:lstStyle>
            <a:lvl1pPr algn="l" defTabSz="914400"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8" name="Subtitle 2"/>
          <p:cNvSpPr>
            <a:spLocks noGrp="1"/>
          </p:cNvSpPr>
          <p:nvPr>
            <p:ph type="subTitle" idx="1" hasCustomPrompt="1"/>
          </p:nvPr>
        </p:nvSpPr>
        <p:spPr>
          <a:xfrm>
            <a:off x="236383" y="4464066"/>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7" name="Rectangle 56"/>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60"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56"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solid gradient">
    <p:spTree>
      <p:nvGrpSpPr>
        <p:cNvPr id="1" name=""/>
        <p:cNvGrpSpPr/>
        <p:nvPr/>
      </p:nvGrpSpPr>
      <p:grpSpPr>
        <a:xfrm>
          <a:off x="0" y="0"/>
          <a:ext cx="0" cy="0"/>
          <a:chOff x="0" y="0"/>
          <a:chExt cx="0" cy="0"/>
        </a:xfrm>
      </p:grpSpPr>
      <p:pic>
        <p:nvPicPr>
          <p:cNvPr id="26"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9"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CiscoSans ExtraLight" pitchFamily="34" charset="0"/>
              </a:rPr>
              <a:t>Cisco Confidential</a:t>
            </a:r>
          </a:p>
        </p:txBody>
      </p:sp>
      <p:sp>
        <p:nvSpPr>
          <p:cNvPr id="63"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CiscoSans ExtraLight" pitchFamily="34" charset="0"/>
              </a:rPr>
              <a:pPr algn="r" defTabSz="814388">
                <a:lnSpc>
                  <a:spcPct val="100000"/>
                </a:lnSpc>
              </a:pPr>
              <a:t>‹#›</a:t>
            </a:fld>
            <a:endParaRPr lang="en-US" sz="600" dirty="0">
              <a:solidFill>
                <a:schemeClr val="bg2"/>
              </a:solidFill>
              <a:latin typeface="CiscoSans ExtraLight" pitchFamily="34" charset="0"/>
            </a:endParaRPr>
          </a:p>
        </p:txBody>
      </p:sp>
      <p:sp>
        <p:nvSpPr>
          <p:cNvPr id="35"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CiscoSans ExtraLight" pitchFamily="34" charset="0"/>
              </a:rPr>
              <a:t>© 2010 Cisco and/or its affiliates. All rights reserved.</a:t>
            </a:r>
            <a:endParaRPr lang="en-US" sz="600" dirty="0">
              <a:solidFill>
                <a:srgbClr val="FFFFFF"/>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50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50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50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50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50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50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1_Title Slide solid gradient_static">
    <p:spTree>
      <p:nvGrpSpPr>
        <p:cNvPr id="1" name=""/>
        <p:cNvGrpSpPr/>
        <p:nvPr/>
      </p:nvGrpSpPr>
      <p:grpSpPr>
        <a:xfrm>
          <a:off x="0" y="0"/>
          <a:ext cx="0" cy="0"/>
          <a:chOff x="0" y="0"/>
          <a:chExt cx="0" cy="0"/>
        </a:xfrm>
      </p:grpSpPr>
      <p:pic>
        <p:nvPicPr>
          <p:cNvPr id="26"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Rounded Rectangle 29"/>
          <p:cNvSpPr/>
          <p:nvPr/>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1" name="Rounded Rectangle 30"/>
          <p:cNvSpPr/>
          <p:nvPr/>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32" name="Rounded Rectangle 31"/>
          <p:cNvSpPr/>
          <p:nvPr/>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Rounded Rectangle 32"/>
          <p:cNvSpPr/>
          <p:nvPr/>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4" name="Rounded Rectangle 33"/>
          <p:cNvSpPr/>
          <p:nvPr/>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3" name="Subtitle 2"/>
          <p:cNvSpPr>
            <a:spLocks noGrp="1"/>
          </p:cNvSpPr>
          <p:nvPr>
            <p:ph type="subTitle" idx="1" hasCustomPrompt="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59"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CiscoSans ExtraLight" pitchFamily="34" charset="0"/>
              </a:rPr>
              <a:t>Cisco Confidential</a:t>
            </a:r>
          </a:p>
        </p:txBody>
      </p:sp>
      <p:sp>
        <p:nvSpPr>
          <p:cNvPr id="63"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CiscoSans ExtraLight" pitchFamily="34" charset="0"/>
              </a:rPr>
              <a:pPr algn="r" defTabSz="814388">
                <a:lnSpc>
                  <a:spcPct val="100000"/>
                </a:lnSpc>
              </a:pPr>
              <a:t>‹#›</a:t>
            </a:fld>
            <a:endParaRPr lang="en-US" sz="600" dirty="0">
              <a:solidFill>
                <a:schemeClr val="bg2"/>
              </a:solidFill>
              <a:latin typeface="CiscoSans ExtraLight" pitchFamily="34" charset="0"/>
            </a:endParaRPr>
          </a:p>
        </p:txBody>
      </p:sp>
      <p:sp>
        <p:nvSpPr>
          <p:cNvPr id="35"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CiscoSans ExtraLight" pitchFamily="34" charset="0"/>
              </a:rPr>
              <a:t>© 2010 Cisco and/or its affiliates. All rights reserved.</a:t>
            </a:r>
            <a:endParaRPr lang="en-US" sz="600" dirty="0">
              <a:solidFill>
                <a:srgbClr val="FFFFFF"/>
              </a:solidFill>
              <a:latin typeface="CiscoSans ExtraLight"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gue">
    <p:spTree>
      <p:nvGrpSpPr>
        <p:cNvPr id="1" name=""/>
        <p:cNvGrpSpPr/>
        <p:nvPr/>
      </p:nvGrpSpPr>
      <p:grpSpPr>
        <a:xfrm>
          <a:off x="0" y="0"/>
          <a:ext cx="0" cy="0"/>
          <a:chOff x="0" y="0"/>
          <a:chExt cx="0" cy="0"/>
        </a:xfrm>
      </p:grpSpPr>
      <p:pic>
        <p:nvPicPr>
          <p:cNvPr id="11"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6738"/>
            <a:ext cx="8477250" cy="3438525"/>
          </a:xfrm>
          <a:prstGeom prst="rect">
            <a:avLst/>
          </a:prstGeom>
          <a:noFill/>
        </p:spPr>
      </p:pic>
      <p:sp>
        <p:nvSpPr>
          <p:cNvPr id="12" name="Rectangle 11"/>
          <p:cNvSpPr/>
          <p:nvPr/>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1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5"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3"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4" presetClass="path" presetSubtype="0" accel="50000" decel="50000" fill="hold" grpId="0" nodeType="withEffect">
                                  <p:stCondLst>
                                    <p:cond delay="0"/>
                                  </p:stCondLst>
                                  <p:childTnLst>
                                    <p:animMotion origin="layout" path="M -1.94444E-6 4.81481E-6 L -1.94444E-6 -0.48102 " pathEditMode="relative" rAng="0" ptsTypes="AA">
                                      <p:cBhvr>
                                        <p:cTn id="9" dur="1600" fill="hold"/>
                                        <p:tgtEl>
                                          <p:spTgt spid="12"/>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Vertical 2">
    <p:spTree>
      <p:nvGrpSpPr>
        <p:cNvPr id="1" name=""/>
        <p:cNvGrpSpPr/>
        <p:nvPr/>
      </p:nvGrpSpPr>
      <p:grpSpPr>
        <a:xfrm>
          <a:off x="0" y="0"/>
          <a:ext cx="0" cy="0"/>
          <a:chOff x="0" y="0"/>
          <a:chExt cx="0" cy="0"/>
        </a:xfrm>
      </p:grpSpPr>
      <p:pic>
        <p:nvPicPr>
          <p:cNvPr id="50" name="Picture 2"/>
          <p:cNvPicPr>
            <a:picLocks noChangeAspect="1" noChangeArrowheads="1"/>
          </p:cNvPicPr>
          <p:nvPr/>
        </p:nvPicPr>
        <p:blipFill>
          <a:blip r:embed="rId2" cstate="print"/>
          <a:srcRect/>
          <a:stretch>
            <a:fillRect/>
          </a:stretch>
        </p:blipFill>
        <p:spPr bwMode="auto">
          <a:xfrm>
            <a:off x="-9525" y="2081213"/>
            <a:ext cx="5371625" cy="2389187"/>
          </a:xfrm>
          <a:prstGeom prst="rect">
            <a:avLst/>
          </a:prstGeom>
          <a:noFill/>
          <a:ln w="9525">
            <a:noFill/>
            <a:miter lim="800000"/>
            <a:headEnd/>
            <a:tailEnd/>
          </a:ln>
          <a:effectLst/>
        </p:spPr>
      </p:pic>
      <p:sp>
        <p:nvSpPr>
          <p:cNvPr id="34" name="Rectangle 33"/>
          <p:cNvSpPr/>
          <p:nvPr/>
        </p:nvSpPr>
        <p:spPr>
          <a:xfrm>
            <a:off x="5362099" y="0"/>
            <a:ext cx="3781901" cy="6858000"/>
          </a:xfrm>
          <a:prstGeom prst="rect">
            <a:avLst/>
          </a:prstGeom>
          <a:solidFill>
            <a:srgbClr val="8E8E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43"/>
          <p:cNvSpPr>
            <a:spLocks noGrp="1"/>
          </p:cNvSpPr>
          <p:nvPr>
            <p:ph type="pic" sz="quarter" idx="12" hasCustomPrompt="1"/>
          </p:nvPr>
        </p:nvSpPr>
        <p:spPr>
          <a:xfrm>
            <a:off x="5349240" y="0"/>
            <a:ext cx="3794760" cy="6858000"/>
          </a:xfrm>
          <a:solidFill>
            <a:srgbClr val="8E8E95"/>
          </a:solidFill>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 name="Subtitle 2"/>
          <p:cNvSpPr>
            <a:spLocks noGrp="1"/>
          </p:cNvSpPr>
          <p:nvPr>
            <p:ph type="subTitle" idx="1" hasCustomPrompt="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 name="Title 1"/>
          <p:cNvSpPr>
            <a:spLocks noGrp="1"/>
          </p:cNvSpPr>
          <p:nvPr>
            <p:ph type="ctrTitle" hasCustomPrompt="1"/>
          </p:nvPr>
        </p:nvSpPr>
        <p:spPr bwMode="white">
          <a:xfrm>
            <a:off x="650875" y="2774950"/>
            <a:ext cx="4454526" cy="1022350"/>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49" name="Rectangle 10"/>
          <p:cNvSpPr>
            <a:spLocks noChangeArrowheads="1"/>
          </p:cNvSpPr>
          <p:nvPr/>
        </p:nvSpPr>
        <p:spPr bwMode="white">
          <a:xfrm>
            <a:off x="5349240" y="-1"/>
            <a:ext cx="3840162" cy="2081213"/>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
        <p:nvSpPr>
          <p:cNvPr id="48" name="Rectangle 10"/>
          <p:cNvSpPr>
            <a:spLocks noChangeArrowheads="1"/>
          </p:cNvSpPr>
          <p:nvPr/>
        </p:nvSpPr>
        <p:spPr bwMode="white">
          <a:xfrm>
            <a:off x="5349240" y="4476750"/>
            <a:ext cx="3833812" cy="2381250"/>
          </a:xfrm>
          <a:prstGeom prst="rect">
            <a:avLst/>
          </a:prstGeom>
          <a:solidFill>
            <a:schemeClr val="bg1">
              <a:alpha val="30000"/>
            </a:schemeClr>
          </a:solidFill>
          <a:ln w="9525" algn="ctr">
            <a:noFill/>
            <a:miter lim="800000"/>
            <a:headEnd/>
            <a:tailEnd/>
          </a:ln>
        </p:spPr>
        <p:txBody>
          <a:bodyPr wrap="none" lIns="73025" tIns="36512" rIns="73025" bIns="36512" anchor="ctr"/>
          <a:lstStyle/>
          <a:p>
            <a:endParaRPr lang="en-US">
              <a:solidFill>
                <a:srgbClr val="FFFFFF"/>
              </a:solidFill>
            </a:endParaRPr>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GB" smtClean="0"/>
              <a:t>Click to edit Master title style</a:t>
            </a:r>
            <a:endParaRPr lang="en-US" dirty="0"/>
          </a:p>
        </p:txBody>
      </p:sp>
      <p:sp>
        <p:nvSpPr>
          <p:cNvPr id="4" name="Text Placeholder 3"/>
          <p:cNvSpPr>
            <a:spLocks noGrp="1"/>
          </p:cNvSpPr>
          <p:nvPr>
            <p:ph type="body" sz="quarter" idx="10"/>
          </p:nvPr>
        </p:nvSpPr>
        <p:spPr>
          <a:xfrm>
            <a:off x="239713" y="1339745"/>
            <a:ext cx="8578850"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GB" smtClean="0"/>
              <a:t>Click to edit Master title style</a:t>
            </a:r>
            <a:endParaRPr lang="en-US" dirty="0"/>
          </a:p>
        </p:txBody>
      </p:sp>
      <p:sp>
        <p:nvSpPr>
          <p:cNvPr id="4" name="Text Placeholder 3"/>
          <p:cNvSpPr>
            <a:spLocks noGrp="1"/>
          </p:cNvSpPr>
          <p:nvPr>
            <p:ph type="body" sz="quarter" idx="10"/>
          </p:nvPr>
        </p:nvSpPr>
        <p:spPr>
          <a:xfrm>
            <a:off x="239713"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Bullet with pull quote">
    <p:spTree>
      <p:nvGrpSpPr>
        <p:cNvPr id="1" name=""/>
        <p:cNvGrpSpPr/>
        <p:nvPr/>
      </p:nvGrpSpPr>
      <p:grpSpPr>
        <a:xfrm>
          <a:off x="0" y="0"/>
          <a:ext cx="0" cy="0"/>
          <a:chOff x="0" y="0"/>
          <a:chExt cx="0" cy="0"/>
        </a:xfrm>
      </p:grpSpPr>
      <p:sp>
        <p:nvSpPr>
          <p:cNvPr id="15" name="Rounded Rectangle 14"/>
          <p:cNvSpPr/>
          <p:nvPr/>
        </p:nvSpPr>
        <p:spPr>
          <a:xfrm>
            <a:off x="4984231" y="1411242"/>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GB" smtClean="0"/>
              <a:t>Click to edit Master title style</a:t>
            </a:r>
            <a:endParaRPr lang="en-US" dirty="0"/>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spAutoFit/>
          </a:bodyPr>
          <a:lstStyle>
            <a:lvl1pPr marL="114300" indent="-114300" algn="l" defTabSz="914400" rtl="0" eaLnBrk="1" latinLnBrk="0" hangingPunct="1">
              <a:lnSpc>
                <a:spcPct val="90000"/>
              </a:lnSpc>
              <a:spcBef>
                <a:spcPts val="0"/>
              </a:spcBef>
              <a:buFontTx/>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54"/>
          </a:xfrm>
          <a:noFill/>
        </p:spPr>
        <p:txBody>
          <a:bodyPr vert="horz" wrap="square" lIns="91440" tIns="45720" rIns="91440" bIns="45720" rtlCol="0">
            <a:spAutoFit/>
          </a:bodyPr>
          <a:lstStyle>
            <a:lvl1pPr marL="114300" marR="0" indent="-114300" algn="l" defTabSz="9144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sp>
        <p:nvSpPr>
          <p:cNvPr id="14"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7"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6" name="Picture 15" descr="verticalbar.png"/>
          <p:cNvPicPr>
            <a:picLocks noChangeAspect="1"/>
          </p:cNvPicPr>
          <p:nvPr/>
        </p:nvPicPr>
        <p:blipFill>
          <a:blip r:embed="rId2" cstate="print"/>
          <a:stretch>
            <a:fillRect/>
          </a:stretch>
        </p:blipFill>
        <p:spPr>
          <a:xfrm>
            <a:off x="4948236" y="1335313"/>
            <a:ext cx="83809" cy="4961463"/>
          </a:xfrm>
          <a:prstGeom prst="rect">
            <a:avLst/>
          </a:prstGeom>
        </p:spPr>
      </p:pic>
      <p:sp>
        <p:nvSpPr>
          <p:cNvPr id="13" name="Rectangle 4"/>
          <p:cNvSpPr>
            <a:spLocks noChangeArrowheads="1"/>
          </p:cNvSpPr>
          <p:nvPr/>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CiscoSans ExtraLight" pitchFamily="34" charset="0"/>
              </a:defRPr>
            </a:lvl1pPr>
          </a:lstStyle>
          <a:p>
            <a:r>
              <a:rPr lang="en-GB"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310896"/>
            <a:ext cx="3895344" cy="841248"/>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742950" indent="-173038">
              <a:buClr>
                <a:schemeClr val="accent5"/>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baseline="0">
                <a:solidFill>
                  <a:schemeClr val="accent1"/>
                </a:solidFill>
                <a:latin typeface="+mj-lt"/>
              </a:defRPr>
            </a:lvl1pPr>
            <a:lvl2pPr marL="742950" indent="-17145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6"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verticalbar.png"/>
          <p:cNvPicPr>
            <a:picLocks noChangeAspect="1"/>
          </p:cNvPicPr>
          <p:nvPr/>
        </p:nvPicPr>
        <p:blipFill>
          <a:blip r:embed="rId2" cstate="print"/>
          <a:stretch>
            <a:fillRect/>
          </a:stretch>
        </p:blipFill>
        <p:spPr>
          <a:xfrm>
            <a:off x="4447858" y="777667"/>
            <a:ext cx="89319" cy="5287676"/>
          </a:xfrm>
          <a:prstGeom prst="rect">
            <a:avLst/>
          </a:prstGeom>
          <a:noFill/>
          <a:ln>
            <a:noFill/>
          </a:ln>
        </p:spPr>
      </p:pic>
      <p:sp>
        <p:nvSpPr>
          <p:cNvPr id="14" name="Rectangle 4"/>
          <p:cNvSpPr>
            <a:spLocks noChangeArrowheads="1"/>
          </p:cNvSpPr>
          <p:nvPr/>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ullet_3-Column Layout No Bottom Bar">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315076" y="103897"/>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smtClean="0"/>
              <a:t>Click to edit Master text styles</a:t>
            </a:r>
          </a:p>
        </p:txBody>
      </p:sp>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0"/>
          <p:cNvSpPr>
            <a:spLocks noGrp="1"/>
          </p:cNvSpPr>
          <p:nvPr>
            <p:ph type="body" sz="quarter" idx="12"/>
          </p:nvPr>
        </p:nvSpPr>
        <p:spPr>
          <a:xfrm>
            <a:off x="215900" y="103897"/>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smtClean="0"/>
              <a:t>Click to edit Master text styles</a:t>
            </a:r>
          </a:p>
        </p:txBody>
      </p:sp>
      <p:sp>
        <p:nvSpPr>
          <p:cNvPr id="10" name="Text Placeholder 10"/>
          <p:cNvSpPr>
            <a:spLocks noGrp="1"/>
          </p:cNvSpPr>
          <p:nvPr>
            <p:ph type="body" sz="quarter" idx="13"/>
          </p:nvPr>
        </p:nvSpPr>
        <p:spPr>
          <a:xfrm>
            <a:off x="3295651" y="103897"/>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CiscoSans ExtraLight" pitchFamily="34" charset="0"/>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GB" smtClean="0"/>
              <a:t>Click to edit Master text styles</a:t>
            </a:r>
          </a:p>
        </p:txBody>
      </p:sp>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defRPr>
            </a:lvl1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defRPr>
            </a:lvl1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defRPr>
            </a:lvl1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11" descr="verticalbar.png"/>
          <p:cNvPicPr>
            <a:picLocks noChangeAspect="1"/>
          </p:cNvPicPr>
          <p:nvPr/>
        </p:nvPicPr>
        <p:blipFill>
          <a:blip r:embed="rId2" cstate="print"/>
          <a:stretch>
            <a:fillRect/>
          </a:stretch>
        </p:blipFill>
        <p:spPr>
          <a:xfrm>
            <a:off x="3038158" y="777667"/>
            <a:ext cx="89319" cy="5287676"/>
          </a:xfrm>
          <a:prstGeom prst="rect">
            <a:avLst/>
          </a:prstGeom>
          <a:noFill/>
          <a:ln>
            <a:noFill/>
          </a:ln>
        </p:spPr>
      </p:pic>
      <p:pic>
        <p:nvPicPr>
          <p:cNvPr id="16" name="Picture 15" descr="verticalbar.png"/>
          <p:cNvPicPr>
            <a:picLocks noChangeAspect="1"/>
          </p:cNvPicPr>
          <p:nvPr/>
        </p:nvPicPr>
        <p:blipFill>
          <a:blip r:embed="rId2" cstate="print"/>
          <a:stretch>
            <a:fillRect/>
          </a:stretch>
        </p:blipFill>
        <p:spPr>
          <a:xfrm>
            <a:off x="6029008" y="777667"/>
            <a:ext cx="89319" cy="5287676"/>
          </a:xfrm>
          <a:prstGeom prst="rect">
            <a:avLst/>
          </a:prstGeom>
          <a:noFill/>
          <a:ln>
            <a:noFill/>
          </a:ln>
        </p:spPr>
      </p:pic>
    </p:spTree>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hart">
    <p:spTree>
      <p:nvGrpSpPr>
        <p:cNvPr id="1" name=""/>
        <p:cNvGrpSpPr/>
        <p:nvPr/>
      </p:nvGrpSpPr>
      <p:grpSpPr>
        <a:xfrm>
          <a:off x="0" y="0"/>
          <a:ext cx="0" cy="0"/>
          <a:chOff x="0" y="0"/>
          <a:chExt cx="0" cy="0"/>
        </a:xfrm>
      </p:grpSpPr>
      <p:sp>
        <p:nvSpPr>
          <p:cNvPr id="6" name="Rectangle 5"/>
          <p:cNvSpPr/>
          <p:nvPr/>
        </p:nvSpPr>
        <p:spPr>
          <a:xfrm>
            <a:off x="0" y="6339113"/>
            <a:ext cx="9144000" cy="27189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vl1pPr>
          </a:lstStyle>
          <a:p>
            <a:r>
              <a:rPr lang="en-GB" smtClean="0"/>
              <a:t>Click icon to add chart</a:t>
            </a:r>
            <a:endParaRPr lang="en-US"/>
          </a:p>
        </p:txBody>
      </p:sp>
      <p:sp>
        <p:nvSpPr>
          <p:cNvPr id="4" name="Text Placeholder 9"/>
          <p:cNvSpPr>
            <a:spLocks noGrp="1"/>
          </p:cNvSpPr>
          <p:nvPr>
            <p:ph type="body" sz="quarter" idx="11" hasCustomPrompt="1"/>
          </p:nvPr>
        </p:nvSpPr>
        <p:spPr>
          <a:xfrm>
            <a:off x="249466" y="6062114"/>
            <a:ext cx="7461250" cy="276999"/>
          </a:xfrm>
        </p:spPr>
        <p:txBody>
          <a:bodyPr wrap="square" anchor="b" anchorCtr="0">
            <a:spAutoFit/>
          </a:bodyPr>
          <a:lstStyle>
            <a:lvl1pPr algn="l" defTabSz="804863">
              <a:lnSpc>
                <a:spcPct val="100000"/>
              </a:lnSpc>
              <a:spcBef>
                <a:spcPct val="50000"/>
              </a:spcBef>
              <a:buNone/>
              <a:defRPr sz="1200">
                <a:solidFill>
                  <a:schemeClr val="bg1">
                    <a:lumMod val="50000"/>
                  </a:schemeClr>
                </a:solidFill>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0"/>
            <a:ext cx="8112126" cy="384175"/>
          </a:xfrm>
        </p:spPr>
        <p:txBody>
          <a:bodyPr>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CiscoSans ExtraLight"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Vertical 3">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cstate="print"/>
          <a:srcRect/>
          <a:stretch>
            <a:fillRect/>
          </a:stretch>
        </p:blipFill>
        <p:spPr bwMode="auto">
          <a:xfrm>
            <a:off x="-9525" y="2081213"/>
            <a:ext cx="5371625" cy="2389187"/>
          </a:xfrm>
          <a:prstGeom prst="rect">
            <a:avLst/>
          </a:prstGeom>
          <a:noFill/>
          <a:ln w="9525">
            <a:noFill/>
            <a:miter lim="800000"/>
            <a:headEnd/>
            <a:tailEnd/>
          </a:ln>
          <a:effectLst/>
        </p:spPr>
      </p:pic>
      <p:sp>
        <p:nvSpPr>
          <p:cNvPr id="30" name="Rectangle 29"/>
          <p:cNvSpPr/>
          <p:nvPr/>
        </p:nvSpPr>
        <p:spPr>
          <a:xfrm>
            <a:off x="5340096" y="4370832"/>
            <a:ext cx="3803904" cy="2487168"/>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a:solidFill>
                <a:schemeClr val="tx1"/>
              </a:solidFill>
              <a:latin typeface="+mn-lt"/>
              <a:ea typeface="+mn-ea"/>
              <a:cs typeface="+mn-cs"/>
            </a:endParaRPr>
          </a:p>
        </p:txBody>
      </p:sp>
      <p:sp>
        <p:nvSpPr>
          <p:cNvPr id="29" name="Rectangle 28"/>
          <p:cNvSpPr/>
          <p:nvPr/>
        </p:nvSpPr>
        <p:spPr>
          <a:xfrm>
            <a:off x="5340096" y="2092960"/>
            <a:ext cx="3803904" cy="2377440"/>
          </a:xfrm>
          <a:prstGeom prst="rect">
            <a:avLst/>
          </a:prstGeom>
          <a:solidFill>
            <a:schemeClr val="bg2">
              <a:lumMod val="65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a:solidFill>
                <a:schemeClr val="tx1"/>
              </a:solidFill>
              <a:latin typeface="+mn-lt"/>
              <a:ea typeface="+mn-ea"/>
              <a:cs typeface="+mn-cs"/>
            </a:endParaRPr>
          </a:p>
        </p:txBody>
      </p:sp>
      <p:sp>
        <p:nvSpPr>
          <p:cNvPr id="28" name="Rectangle 27"/>
          <p:cNvSpPr/>
          <p:nvPr/>
        </p:nvSpPr>
        <p:spPr>
          <a:xfrm>
            <a:off x="5340096" y="0"/>
            <a:ext cx="3803904" cy="2093976"/>
          </a:xfrm>
          <a:prstGeom prst="rect">
            <a:avLst/>
          </a:prstGeom>
          <a:solidFill>
            <a:schemeClr val="bg2">
              <a:lumMod val="50000"/>
            </a:schemeClr>
          </a:solidFill>
          <a:ln w="19050">
            <a:noFill/>
          </a:ln>
        </p:spPr>
        <p:txBody>
          <a:bodyPr vert="horz" lIns="91440" tIns="45720" rIns="91440" bIns="45720" rtlCol="0" anchor="ctr" anchorCtr="1">
            <a:normAutofit/>
          </a:bodyPr>
          <a:lstStyle/>
          <a:p>
            <a:pPr marL="237744" indent="-237744" algn="l" defTabSz="914400" rtl="0" eaLnBrk="1" latinLnBrk="0" hangingPunct="1">
              <a:lnSpc>
                <a:spcPct val="95000"/>
              </a:lnSpc>
              <a:spcBef>
                <a:spcPts val="1440"/>
              </a:spcBef>
              <a:buClr>
                <a:schemeClr val="accent1"/>
              </a:buClr>
              <a:buFont typeface="Wingdings" pitchFamily="2" charset="2"/>
              <a:buNone/>
            </a:pPr>
            <a:endParaRPr lang="en-US" sz="2400" kern="1200">
              <a:solidFill>
                <a:schemeClr val="tx1"/>
              </a:solidFill>
              <a:latin typeface="+mn-lt"/>
              <a:ea typeface="+mn-ea"/>
              <a:cs typeface="+mn-cs"/>
            </a:endParaRPr>
          </a:p>
        </p:txBody>
      </p:sp>
      <p:sp>
        <p:nvSpPr>
          <p:cNvPr id="37" name="Picture Placeholder 43"/>
          <p:cNvSpPr>
            <a:spLocks noGrp="1"/>
          </p:cNvSpPr>
          <p:nvPr>
            <p:ph type="pic" sz="quarter" idx="14" hasCustomPrompt="1"/>
          </p:nvPr>
        </p:nvSpPr>
        <p:spPr bwMode="grayWhite">
          <a:xfrm>
            <a:off x="5343525" y="4368800"/>
            <a:ext cx="3800475" cy="2489200"/>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50"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
        <p:nvSpPr>
          <p:cNvPr id="3" name="Subtitle 2"/>
          <p:cNvSpPr>
            <a:spLocks noGrp="1"/>
          </p:cNvSpPr>
          <p:nvPr>
            <p:ph type="subTitle" idx="1" hasCustomPrompt="1"/>
          </p:nvPr>
        </p:nvSpPr>
        <p:spPr>
          <a:xfrm>
            <a:off x="650874" y="4733925"/>
            <a:ext cx="4454526" cy="371475"/>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grpSp>
        <p:nvGrpSpPr>
          <p:cNvPr id="4" name="Group 7"/>
          <p:cNvGrpSpPr>
            <a:grpSpLocks/>
          </p:cNvGrpSpPr>
          <p:nvPr/>
        </p:nvGrpSpPr>
        <p:grpSpPr bwMode="black">
          <a:xfrm>
            <a:off x="609600" y="525463"/>
            <a:ext cx="1447800" cy="769937"/>
            <a:chOff x="3272" y="1316"/>
            <a:chExt cx="1889" cy="1002"/>
          </a:xfrm>
        </p:grpSpPr>
        <p:sp>
          <p:nvSpPr>
            <p:cNvPr id="9" name="AutoShape 8"/>
            <p:cNvSpPr>
              <a:spLocks noChangeAspect="1" noChangeArrowheads="1" noTextEdit="1"/>
            </p:cNvSpPr>
            <p:nvPr/>
          </p:nvSpPr>
          <p:spPr bwMode="black">
            <a:xfrm>
              <a:off x="3272" y="1316"/>
              <a:ext cx="1889" cy="1002"/>
            </a:xfrm>
            <a:prstGeom prst="rect">
              <a:avLst/>
            </a:prstGeom>
            <a:noFill/>
            <a:ln w="9525">
              <a:noFill/>
              <a:miter lim="800000"/>
              <a:headEnd/>
              <a:tailEnd/>
            </a:ln>
          </p:spPr>
          <p:txBody>
            <a:bodyPr/>
            <a:lstStyle/>
            <a:p>
              <a:endParaRPr lang="en-US"/>
            </a:p>
          </p:txBody>
        </p:sp>
        <p:sp>
          <p:nvSpPr>
            <p:cNvPr id="10" name="Rectangle 9"/>
            <p:cNvSpPr>
              <a:spLocks noChangeArrowheads="1"/>
            </p:cNvSpPr>
            <p:nvPr/>
          </p:nvSpPr>
          <p:spPr bwMode="black">
            <a:xfrm>
              <a:off x="3803" y="1980"/>
              <a:ext cx="86" cy="325"/>
            </a:xfrm>
            <a:prstGeom prst="rect">
              <a:avLst/>
            </a:prstGeom>
            <a:solidFill>
              <a:srgbClr val="B21A1A"/>
            </a:solidFill>
            <a:ln w="9525">
              <a:noFill/>
              <a:miter lim="800000"/>
              <a:headEnd/>
              <a:tailEnd/>
            </a:ln>
          </p:spPr>
          <p:txBody>
            <a:bodyPr/>
            <a:lstStyle/>
            <a:p>
              <a:endParaRPr lang="en-US"/>
            </a:p>
          </p:txBody>
        </p:sp>
        <p:sp>
          <p:nvSpPr>
            <p:cNvPr id="11" name="Freeform 10"/>
            <p:cNvSpPr>
              <a:spLocks/>
            </p:cNvSpPr>
            <p:nvPr/>
          </p:nvSpPr>
          <p:spPr bwMode="black">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2" name="Freeform 11"/>
            <p:cNvSpPr>
              <a:spLocks/>
            </p:cNvSpPr>
            <p:nvPr/>
          </p:nvSpPr>
          <p:spPr bwMode="black">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3" name="Freeform 12"/>
            <p:cNvSpPr>
              <a:spLocks noEditPoints="1"/>
            </p:cNvSpPr>
            <p:nvPr/>
          </p:nvSpPr>
          <p:spPr bwMode="black">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4" name="Freeform 13"/>
            <p:cNvSpPr>
              <a:spLocks/>
            </p:cNvSpPr>
            <p:nvPr/>
          </p:nvSpPr>
          <p:spPr bwMode="black">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5" name="Freeform 14"/>
            <p:cNvSpPr>
              <a:spLocks/>
            </p:cNvSpPr>
            <p:nvPr/>
          </p:nvSpPr>
          <p:spPr bwMode="black">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6" name="Freeform 15"/>
            <p:cNvSpPr>
              <a:spLocks/>
            </p:cNvSpPr>
            <p:nvPr/>
          </p:nvSpPr>
          <p:spPr bwMode="black">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16"/>
            <p:cNvSpPr>
              <a:spLocks/>
            </p:cNvSpPr>
            <p:nvPr/>
          </p:nvSpPr>
          <p:spPr bwMode="black">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8" name="Freeform 17"/>
            <p:cNvSpPr>
              <a:spLocks/>
            </p:cNvSpPr>
            <p:nvPr/>
          </p:nvSpPr>
          <p:spPr bwMode="black">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18"/>
            <p:cNvSpPr>
              <a:spLocks/>
            </p:cNvSpPr>
            <p:nvPr/>
          </p:nvSpPr>
          <p:spPr bwMode="black">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20" name="Freeform 19"/>
            <p:cNvSpPr>
              <a:spLocks/>
            </p:cNvSpPr>
            <p:nvPr/>
          </p:nvSpPr>
          <p:spPr bwMode="black">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20"/>
            <p:cNvSpPr>
              <a:spLocks/>
            </p:cNvSpPr>
            <p:nvPr/>
          </p:nvSpPr>
          <p:spPr bwMode="black">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2" name="Freeform 21"/>
            <p:cNvSpPr>
              <a:spLocks/>
            </p:cNvSpPr>
            <p:nvPr/>
          </p:nvSpPr>
          <p:spPr bwMode="black">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3" name="Freeform 22"/>
            <p:cNvSpPr>
              <a:spLocks/>
            </p:cNvSpPr>
            <p:nvPr/>
          </p:nvSpPr>
          <p:spPr bwMode="black">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p>
        </p:txBody>
      </p:sp>
      <p:sp>
        <p:nvSpPr>
          <p:cNvPr id="2" name="Title 1"/>
          <p:cNvSpPr>
            <a:spLocks noGrp="1"/>
          </p:cNvSpPr>
          <p:nvPr>
            <p:ph type="ctrTitle" hasCustomPrompt="1"/>
          </p:nvPr>
        </p:nvSpPr>
        <p:spPr bwMode="white">
          <a:xfrm>
            <a:off x="650875" y="2774950"/>
            <a:ext cx="4454526" cy="1022350"/>
          </a:xfrm>
        </p:spPr>
        <p:txBody>
          <a:bodyPr anchor="ctr" anchorCtr="0"/>
          <a:lstStyle>
            <a:lvl1pPr>
              <a:defRPr b="0">
                <a:solidFill>
                  <a:schemeClr val="bg2"/>
                </a:solidFill>
              </a:defRPr>
            </a:lvl1pPr>
          </a:lstStyle>
          <a:p>
            <a:r>
              <a:rPr lang="en-US" dirty="0" smtClean="0"/>
              <a:t>Presentation Title Goes Here</a:t>
            </a:r>
            <a:endParaRPr lang="en-US" dirty="0"/>
          </a:p>
        </p:txBody>
      </p:sp>
      <p:sp>
        <p:nvSpPr>
          <p:cNvPr id="36" name="Picture Placeholder 43"/>
          <p:cNvSpPr>
            <a:spLocks noGrp="1"/>
          </p:cNvSpPr>
          <p:nvPr>
            <p:ph type="pic" sz="quarter" idx="13" hasCustomPrompt="1"/>
          </p:nvPr>
        </p:nvSpPr>
        <p:spPr bwMode="grayWhite">
          <a:xfrm>
            <a:off x="5343525" y="-1"/>
            <a:ext cx="3800475" cy="2095501"/>
          </a:xfrm>
          <a:solidFill>
            <a:schemeClr val="bg2">
              <a:lumMod val="50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35" name="Picture Placeholder 43"/>
          <p:cNvSpPr>
            <a:spLocks noGrp="1"/>
          </p:cNvSpPr>
          <p:nvPr>
            <p:ph type="pic" sz="quarter" idx="12" hasCustomPrompt="1"/>
          </p:nvPr>
        </p:nvSpPr>
        <p:spPr bwMode="grayWhite">
          <a:xfrm>
            <a:off x="5343525" y="2095500"/>
            <a:ext cx="3800475" cy="2374900"/>
          </a:xfrm>
          <a:solidFill>
            <a:schemeClr val="bg2">
              <a:lumMod val="65000"/>
            </a:schemeClr>
          </a:solidFill>
          <a:ln w="19050">
            <a:solidFill>
              <a:srgbClr val="FFFFFF"/>
            </a:solidFill>
          </a:ln>
        </p:spPr>
        <p:txBody>
          <a:bodyPr vert="horz" lIns="91440" tIns="45720" rIns="91440" bIns="45720" rtlCol="0" anchor="ctr" anchorCtr="1">
            <a:normAutofit/>
          </a:bodyPr>
          <a:lstStyle>
            <a:lvl1pPr marL="237744" indent="-237744" algn="l" defTabSz="914400"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0" name="Picture 9" descr="verticalbar.png"/>
          <p:cNvPicPr>
            <a:picLocks noChangeAspect="1"/>
          </p:cNvPicPr>
          <p:nvPr/>
        </p:nvPicPr>
        <p:blipFill>
          <a:blip r:embed="rId2" cstate="print"/>
          <a:stretch>
            <a:fillRect/>
          </a:stretch>
        </p:blipFill>
        <p:spPr>
          <a:xfrm>
            <a:off x="4441927"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0-#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rm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ig Statement">
    <p:spTree>
      <p:nvGrpSpPr>
        <p:cNvPr id="1" name=""/>
        <p:cNvGrpSpPr/>
        <p:nvPr/>
      </p:nvGrpSpPr>
      <p:grpSpPr>
        <a:xfrm>
          <a:off x="0" y="0"/>
          <a:ext cx="0" cy="0"/>
          <a:chOff x="0" y="0"/>
          <a:chExt cx="0" cy="0"/>
        </a:xfrm>
      </p:grpSpPr>
      <p:pic>
        <p:nvPicPr>
          <p:cNvPr id="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237744" y="484632"/>
            <a:ext cx="8755128" cy="4372131"/>
          </a:xfrm>
        </p:spPr>
        <p:txBody>
          <a:bodyPr anchor="b" anchorCtr="0"/>
          <a:lstStyle>
            <a:lvl1pPr marL="174625" indent="-174625">
              <a:buFont typeface="CiscoSans ExtraLight" pitchFamily="34" charset="0"/>
              <a:buChar char="“"/>
              <a:defRPr sz="5400" spc="-200" baseline="0">
                <a:solidFill>
                  <a:schemeClr val="bg1"/>
                </a:solidFill>
                <a:latin typeface="+mj-lt"/>
              </a:defRPr>
            </a:lvl1pPr>
          </a:lstStyle>
          <a:p>
            <a:r>
              <a:rPr lang="en-GB" smtClean="0"/>
              <a:t>Click to edit Master title style</a:t>
            </a:r>
            <a:endParaRPr lang="en-US" dirty="0"/>
          </a:p>
        </p:txBody>
      </p:sp>
      <p:sp>
        <p:nvSpPr>
          <p:cNvPr id="28"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CiscoSans ExtraLight" pitchFamily="34" charset="0"/>
              </a:rPr>
              <a:t>Cisco Confidential</a:t>
            </a:r>
          </a:p>
        </p:txBody>
      </p:sp>
      <p:sp>
        <p:nvSpPr>
          <p:cNvPr id="2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2"/>
                </a:solidFill>
                <a:latin typeface="CiscoSans ExtraLight" pitchFamily="34" charset="0"/>
              </a:rPr>
              <a:pPr algn="r" defTabSz="814388">
                <a:lnSpc>
                  <a:spcPct val="100000"/>
                </a:lnSpc>
              </a:pPr>
              <a:t>‹#›</a:t>
            </a:fld>
            <a:endParaRPr lang="en-US" sz="600" dirty="0">
              <a:solidFill>
                <a:schemeClr val="bg2"/>
              </a:solidFill>
              <a:latin typeface="CiscoSans ExtraLight" pitchFamily="34" charset="0"/>
            </a:endParaRPr>
          </a:p>
        </p:txBody>
      </p:sp>
      <p:sp>
        <p:nvSpPr>
          <p:cNvPr id="7" name="Text Placeholder 4"/>
          <p:cNvSpPr>
            <a:spLocks noGrp="1"/>
          </p:cNvSpPr>
          <p:nvPr>
            <p:ph type="body" sz="quarter" idx="11" hasCustomPrompt="1"/>
          </p:nvPr>
        </p:nvSpPr>
        <p:spPr>
          <a:xfrm>
            <a:off x="429768" y="5358903"/>
            <a:ext cx="8574685" cy="614362"/>
          </a:xfrm>
        </p:spPr>
        <p:txBody>
          <a:bodyPr vert="horz" lIns="91440" tIns="45720" rIns="91440" bIns="45720" rtlCol="0">
            <a:normAutofit/>
          </a:bodyPr>
          <a:lstStyle>
            <a:lvl1pPr marL="0" indent="0">
              <a:buNone/>
              <a:defRPr lang="en-US" sz="2400" kern="1200" dirty="0" smtClean="0">
                <a:solidFill>
                  <a:srgbClr val="FFFFFF"/>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15"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CiscoSans ExtraLight" pitchFamily="34" charset="0"/>
              </a:rPr>
              <a:t>© 2010 Cisco and/or its affiliates. All rights reserved.</a:t>
            </a:r>
            <a:endParaRPr lang="en-US" sz="600" dirty="0">
              <a:solidFill>
                <a:srgbClr val="FFFFFF"/>
              </a:solidFill>
              <a:latin typeface="CiscoSans ExtraLight"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2" presetClass="entr" presetSubtype="4" fill="hold" grpId="0" nodeType="withEffect">
                                  <p:stCondLst>
                                    <p:cond delay="6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2000" fill="hold"/>
                                        <p:tgtEl>
                                          <p:spTgt spid="10"/>
                                        </p:tgtEl>
                                        <p:attrNameLst>
                                          <p:attrName>ppt_x</p:attrName>
                                        </p:attrNameLst>
                                      </p:cBhvr>
                                      <p:tavLst>
                                        <p:tav tm="0">
                                          <p:val>
                                            <p:strVal val="#ppt_x"/>
                                          </p:val>
                                        </p:tav>
                                        <p:tav tm="100000">
                                          <p:val>
                                            <p:strVal val="#ppt_x"/>
                                          </p:val>
                                        </p:tav>
                                      </p:tavLst>
                                    </p:anim>
                                    <p:anim calcmode="lin" valueType="num">
                                      <p:cBhvr additive="base">
                                        <p:cTn id="11" dur="20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ppt_x"/>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150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ppt_x"/>
                                          </p:val>
                                        </p:tav>
                                        <p:tav tm="100000">
                                          <p:val>
                                            <p:strVal val="#ppt_x"/>
                                          </p:val>
                                        </p:tav>
                                      </p:tavLst>
                                    </p:anim>
                                    <p:anim calcmode="lin" valueType="num">
                                      <p:cBhvr additive="base">
                                        <p:cTn id="19" dur="10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9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2000" fill="hold"/>
                                        <p:tgtEl>
                                          <p:spTgt spid="14"/>
                                        </p:tgtEl>
                                        <p:attrNameLst>
                                          <p:attrName>ppt_x</p:attrName>
                                        </p:attrNameLst>
                                      </p:cBhvr>
                                      <p:tavLst>
                                        <p:tav tm="0">
                                          <p:val>
                                            <p:strVal val="#ppt_x"/>
                                          </p:val>
                                        </p:tav>
                                        <p:tav tm="100000">
                                          <p:val>
                                            <p:strVal val="#ppt_x"/>
                                          </p:val>
                                        </p:tav>
                                      </p:tavLst>
                                    </p:anim>
                                    <p:anim calcmode="lin" valueType="num">
                                      <p:cBhvr additive="base">
                                        <p:cTn id="23" dur="2000" fill="hold"/>
                                        <p:tgtEl>
                                          <p:spTgt spid="14"/>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9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2000" fill="hold"/>
                                        <p:tgtEl>
                                          <p:spTgt spid="12"/>
                                        </p:tgtEl>
                                        <p:attrNameLst>
                                          <p:attrName>ppt_x</p:attrName>
                                        </p:attrNameLst>
                                      </p:cBhvr>
                                      <p:tavLst>
                                        <p:tav tm="0">
                                          <p:val>
                                            <p:strVal val="#ppt_x"/>
                                          </p:val>
                                        </p:tav>
                                        <p:tav tm="100000">
                                          <p:val>
                                            <p:strVal val="#ppt_x"/>
                                          </p:val>
                                        </p:tav>
                                      </p:tavLst>
                                    </p:anim>
                                    <p:anim calcmode="lin" valueType="num">
                                      <p:cBhvr additive="base">
                                        <p:cTn id="27" dur="20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5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100" fill="hold"/>
                                        <p:tgtEl>
                                          <p:spTgt spid="13"/>
                                        </p:tgtEl>
                                        <p:attrNameLst>
                                          <p:attrName>ppt_x</p:attrName>
                                        </p:attrNameLst>
                                      </p:cBhvr>
                                      <p:tavLst>
                                        <p:tav tm="0">
                                          <p:val>
                                            <p:strVal val="#ppt_x"/>
                                          </p:val>
                                        </p:tav>
                                        <p:tav tm="100000">
                                          <p:val>
                                            <p:strVal val="#ppt_x"/>
                                          </p:val>
                                        </p:tav>
                                      </p:tavLst>
                                    </p:anim>
                                    <p:anim calcmode="lin" valueType="num">
                                      <p:cBhvr additive="base">
                                        <p:cTn id="31" dur="1100" fill="hold"/>
                                        <p:tgtEl>
                                          <p:spTgt spid="13"/>
                                        </p:tgtEl>
                                        <p:attrNameLst>
                                          <p:attrName>ppt_y</p:attrName>
                                        </p:attrNameLst>
                                      </p:cBhvr>
                                      <p:tavLst>
                                        <p:tav tm="0">
                                          <p:val>
                                            <p:strVal val="1+#ppt_h/2"/>
                                          </p:val>
                                        </p:tav>
                                        <p:tav tm="100000">
                                          <p:val>
                                            <p:strVal val="#ppt_y"/>
                                          </p:val>
                                        </p:tav>
                                      </p:tavLst>
                                    </p:anim>
                                  </p:childTnLst>
                                </p:cTn>
                              </p:par>
                              <p:par>
                                <p:cTn id="32" presetID="10" presetClass="entr" presetSubtype="0" fill="hold" grpId="0" nodeType="withEffect">
                                  <p:stCondLst>
                                    <p:cond delay="15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1895475" y="795528"/>
            <a:ext cx="5338763"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GB"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iscoSans ExtraLight" pitchFamily="34" charset="0"/>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CiscoSans ExtraLight" pitchFamily="34" charset="0"/>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sp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CiscoSans ExtraLight" pitchFamily="34" charset="0"/>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978729"/>
          </a:xfrm>
        </p:spPr>
        <p:txBody>
          <a:bodyPr anchor="t">
            <a:spAutoFit/>
          </a:bodyPr>
          <a:lstStyle>
            <a:lvl1pPr>
              <a:defRPr>
                <a:solidFill>
                  <a:schemeClr val="bg1"/>
                </a:solidFill>
                <a:latin typeface="+mj-lt"/>
              </a:defRPr>
            </a:lvl1pPr>
          </a:lstStyle>
          <a:p>
            <a:r>
              <a:rPr lang="en-GB"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0" y="0"/>
            <a:ext cx="9156700" cy="6858000"/>
          </a:xfrm>
          <a:prstGeom prst="rect">
            <a:avLst/>
          </a:prstGeom>
          <a:noFill/>
        </p:spPr>
      </p:pic>
      <p:sp>
        <p:nvSpPr>
          <p:cNvPr id="48" name="Rectangle 47"/>
          <p:cNvSpPr/>
          <p:nvPr/>
        </p:nvSpPr>
        <p:spPr>
          <a:xfrm>
            <a:off x="3668713" y="311149"/>
            <a:ext cx="3268137"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Picture Placeholder 25"/>
          <p:cNvSpPr>
            <a:spLocks noGrp="1"/>
          </p:cNvSpPr>
          <p:nvPr>
            <p:ph type="pic" sz="quarter" idx="11" hasCustomPrompt="1"/>
          </p:nvPr>
        </p:nvSpPr>
        <p:spPr>
          <a:xfrm>
            <a:off x="3668714" y="311149"/>
            <a:ext cx="3268136"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245685" y="311149"/>
            <a:ext cx="3347890"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Picture Placeholder 25"/>
          <p:cNvSpPr>
            <a:spLocks noGrp="1"/>
          </p:cNvSpPr>
          <p:nvPr>
            <p:ph type="pic" sz="quarter" idx="10" hasCustomPrompt="1"/>
          </p:nvPr>
        </p:nvSpPr>
        <p:spPr>
          <a:xfrm>
            <a:off x="245685" y="311149"/>
            <a:ext cx="3347889"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266769" y="3028951"/>
            <a:ext cx="2570160"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Picture Placeholder 25"/>
          <p:cNvSpPr>
            <a:spLocks noGrp="1"/>
          </p:cNvSpPr>
          <p:nvPr>
            <p:ph type="pic" sz="quarter" idx="13" hasCustomPrompt="1"/>
          </p:nvPr>
        </p:nvSpPr>
        <p:spPr>
          <a:xfrm>
            <a:off x="279469" y="3028951"/>
            <a:ext cx="2570159"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5" y="3028951"/>
            <a:ext cx="4012677"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Picture Placeholder 25"/>
          <p:cNvSpPr>
            <a:spLocks noGrp="1"/>
          </p:cNvSpPr>
          <p:nvPr>
            <p:ph type="pic" sz="quarter" idx="14" hasCustomPrompt="1"/>
          </p:nvPr>
        </p:nvSpPr>
        <p:spPr>
          <a:xfrm>
            <a:off x="2924174" y="3028951"/>
            <a:ext cx="4012675"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Picture Placeholder 4"/>
          <p:cNvSpPr>
            <a:spLocks noGrp="1"/>
          </p:cNvSpPr>
          <p:nvPr>
            <p:ph type="pic" sz="quarter" idx="10" hasCustomPrompt="1"/>
          </p:nvPr>
        </p:nvSpPr>
        <p:spPr>
          <a:xfrm>
            <a:off x="338328" y="310896"/>
            <a:ext cx="8455151" cy="6063966"/>
          </a:xfrm>
          <a:ln>
            <a:solidFill>
              <a:schemeClr val="bg2"/>
            </a:solidFill>
          </a:ln>
        </p:spPr>
        <p:txBody>
          <a:bodyPr anchor="ctr" anchorCtr="0"/>
          <a:lstStyle>
            <a:lvl1pPr algn="ctr">
              <a:buFontTx/>
              <a:buNone/>
              <a:defRPr baseline="0">
                <a:latin typeface="+mn-lt"/>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n-lt"/>
              </a:rPr>
              <a:t>Cisco Confidential</a:t>
            </a:r>
          </a:p>
        </p:txBody>
      </p:sp>
      <p:sp>
        <p:nvSpPr>
          <p:cNvPr id="12"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n-lt"/>
              </a:rPr>
              <a:pPr algn="r" defTabSz="814388">
                <a:lnSpc>
                  <a:spcPct val="100000"/>
                </a:lnSpc>
              </a:pPr>
              <a:t>‹#›</a:t>
            </a:fld>
            <a:endParaRPr lang="en-US" sz="600" dirty="0">
              <a:solidFill>
                <a:srgbClr val="C0C0C0"/>
              </a:solidFill>
              <a:latin typeface="+mn-lt"/>
            </a:endParaRPr>
          </a:p>
        </p:txBody>
      </p:sp>
      <p:sp>
        <p:nvSpPr>
          <p:cNvPr id="8"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FontTx/>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Wide screen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3"/>
          <p:cNvGrpSpPr/>
          <p:nvPr/>
        </p:nvGrpSpPr>
        <p:grpSpPr>
          <a:xfrm>
            <a:off x="341314" y="6124575"/>
            <a:ext cx="787133" cy="416134"/>
            <a:chOff x="609600" y="528537"/>
            <a:chExt cx="1444734" cy="763789"/>
          </a:xfrm>
          <a:solidFill>
            <a:schemeClr val="bg1"/>
          </a:solidFill>
        </p:grpSpPr>
        <p:sp>
          <p:nvSpPr>
            <p:cNvPr id="5" name="Rectangle 4"/>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 name="Freeform 5"/>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7" name="Freeform 6"/>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8" name="Freeform 7"/>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9" name="Freeform 8"/>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10" name="Freeform 9"/>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11" name="Freeform 10"/>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12" name="Freeform 11"/>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3" name="Freeform 12"/>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4" name="Freeform 13"/>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15" name="Freeform 14"/>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6" name="Freeform 15"/>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17" name="Freeform 16"/>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18" name="Freeform 17"/>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40" name="Media Placeholder 39"/>
          <p:cNvSpPr>
            <a:spLocks noGrp="1"/>
          </p:cNvSpPr>
          <p:nvPr>
            <p:ph type="media" sz="quarter" idx="11" hasCustomPrompt="1"/>
          </p:nvPr>
        </p:nvSpPr>
        <p:spPr>
          <a:xfrm>
            <a:off x="329184" y="777240"/>
            <a:ext cx="84856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baseline="0" smtClean="0">
                <a:solidFill>
                  <a:schemeClr val="lt1"/>
                </a:solidFill>
                <a:latin typeface="+mn-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1270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3"/>
          <p:cNvGrpSpPr/>
          <p:nvPr/>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21" name="Media Placeholder 20"/>
          <p:cNvSpPr>
            <a:spLocks noGrp="1"/>
          </p:cNvSpPr>
          <p:nvPr>
            <p:ph type="media" sz="quarter" idx="10" hasCustomPrompt="1"/>
          </p:nvPr>
        </p:nvSpPr>
        <p:spPr>
          <a:xfrm>
            <a:off x="2845150"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n-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CiscoSans ExtraLight" pitchFamily="34" charset="0"/>
              </a:rPr>
              <a:t>Cisco Confidential</a:t>
            </a:r>
          </a:p>
        </p:txBody>
      </p:sp>
      <p:sp>
        <p:nvSpPr>
          <p:cNvPr id="4"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CiscoSans ExtraLight" pitchFamily="34" charset="0"/>
              </a:rPr>
              <a:pPr algn="r" defTabSz="814388">
                <a:lnSpc>
                  <a:spcPct val="100000"/>
                </a:lnSpc>
              </a:pPr>
              <a:t>‹#›</a:t>
            </a:fld>
            <a:endParaRPr lang="en-US" sz="600" dirty="0">
              <a:solidFill>
                <a:srgbClr val="C0C0C0"/>
              </a:solidFill>
              <a:latin typeface="CiscoSans ExtraLight" pitchFamily="34" charset="0"/>
            </a:endParaRPr>
          </a:p>
        </p:txBody>
      </p:sp>
      <p:sp>
        <p:nvSpPr>
          <p:cNvPr id="5"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Tree>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4" name="TextBox 33"/>
          <p:cNvSpPr txBox="1"/>
          <p:nvPr/>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7" name="Freeform 6"/>
          <p:cNvSpPr>
            <a:spLocks noEditPoints="1"/>
          </p:cNvSpPr>
          <p:nvPr/>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6" name="Freeform 35"/>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a:solidFill>
                <a:srgbClr val="0096D6"/>
              </a:solidFill>
              <a:latin typeface="+mj-lt"/>
            </a:endParaRPr>
          </a:p>
        </p:txBody>
      </p:sp>
      <p:sp>
        <p:nvSpPr>
          <p:cNvPr id="20" name="Freeform 19"/>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700"/>
                                        <p:tgtEl>
                                          <p:spTgt spid="20"/>
                                        </p:tgtEl>
                                      </p:cBhvr>
                                    </p:animEffect>
                                  </p:childTnLst>
                                </p:cTn>
                              </p:par>
                              <p:par>
                                <p:cTn id="43" presetID="42" presetClass="path" presetSubtype="0" accel="50000" decel="50000" fill="hold" nodeType="withEffect">
                                  <p:stCondLst>
                                    <p:cond delay="0"/>
                                  </p:stCondLst>
                                  <p:childTnLst>
                                    <p:animMotion origin="layout" path="M 4.72222E-6 4.81481E-6 L 4.72222E-6 0.09143 " pathEditMode="relative" rAng="0" ptsTypes="AA">
                                      <p:cBhvr>
                                        <p:cTn id="44" dur="700" spd="-100000" fill="hold"/>
                                        <p:tgtEl>
                                          <p:spTgt spid="20"/>
                                        </p:tgtEl>
                                        <p:attrNameLst>
                                          <p:attrName>ppt_x</p:attrName>
                                          <p:attrName>ppt_y</p:attrName>
                                        </p:attrNameLst>
                                      </p:cBhvr>
                                      <p:rCtr x="0" y="46"/>
                                    </p:animMotion>
                                  </p:childTnLst>
                                </p:cTn>
                              </p:par>
                              <p:par>
                                <p:cTn id="45" presetID="42" presetClass="path" presetSubtype="0" accel="50000" decel="50000" fill="hold" grpId="0" nodeType="withEffect">
                                  <p:stCondLst>
                                    <p:cond delay="0"/>
                                  </p:stCondLst>
                                  <p:childTnLst>
                                    <p:animMotion origin="layout" path="M -4.72222E-6 3.7037E-7 L -4.72222E-6 0.09143 " pathEditMode="relative" rAng="0" ptsTypes="AA">
                                      <p:cBhvr>
                                        <p:cTn id="46" dur="700" spd="-100000" fill="hold"/>
                                        <p:tgtEl>
                                          <p:spTgt spid="39"/>
                                        </p:tgtEl>
                                        <p:attrNameLst>
                                          <p:attrName>ppt_x</p:attrName>
                                          <p:attrName>ppt_y</p:attrName>
                                        </p:attrNameLst>
                                      </p:cBhvr>
                                      <p:rCtr x="0" y="46"/>
                                    </p:animMotion>
                                  </p:childTnLst>
                                </p:cTn>
                              </p:par>
                              <p:par>
                                <p:cTn id="47" presetID="42" presetClass="path" presetSubtype="0" accel="50000" decel="50000" fill="hold" grpId="0" nodeType="withEffect">
                                  <p:stCondLst>
                                    <p:cond delay="0"/>
                                  </p:stCondLst>
                                  <p:childTnLst>
                                    <p:animMotion origin="layout" path="M 5E-6 3.7037E-6 L 5E-6 0.11157 " pathEditMode="relative" rAng="0" ptsTypes="AA">
                                      <p:cBhvr>
                                        <p:cTn id="48" dur="700" spd="-100000" fill="hold"/>
                                        <p:tgtEl>
                                          <p:spTgt spid="41"/>
                                        </p:tgtEl>
                                        <p:attrNameLst>
                                          <p:attrName>ppt_x</p:attrName>
                                          <p:attrName>ppt_y</p:attrName>
                                        </p:attrNameLst>
                                      </p:cBhvr>
                                      <p:rCtr x="0" y="56"/>
                                    </p:animMotion>
                                  </p:childTnLst>
                                </p:cTn>
                              </p:par>
                              <p:par>
                                <p:cTn id="49" presetID="42" presetClass="path" presetSubtype="0" accel="50000" decel="50000" fill="hold" grpId="0" nodeType="withEffect">
                                  <p:stCondLst>
                                    <p:cond delay="0"/>
                                  </p:stCondLst>
                                  <p:childTnLst>
                                    <p:animMotion origin="layout" path="M 4.72222E-6 4.81481E-6 L 4.72222E-6 0.09143 " pathEditMode="relative" rAng="0" ptsTypes="AA">
                                      <p:cBhvr>
                                        <p:cTn id="50" dur="700" spd="-100000" fill="hold"/>
                                        <p:tgtEl>
                                          <p:spTgt spid="43"/>
                                        </p:tgtEl>
                                        <p:attrNameLst>
                                          <p:attrName>ppt_x</p:attrName>
                                          <p:attrName>ppt_y</p:attrName>
                                        </p:attrNameLst>
                                      </p:cBhvr>
                                      <p:rCtr x="0" y="46"/>
                                    </p:animMotion>
                                  </p:childTnLst>
                                </p:cTn>
                              </p:par>
                              <p:par>
                                <p:cTn id="51" presetID="42" presetClass="path" presetSubtype="0" accel="50000" decel="50000" fill="hold" grpId="0" nodeType="withEffect">
                                  <p:stCondLst>
                                    <p:cond delay="0"/>
                                  </p:stCondLst>
                                  <p:childTnLst>
                                    <p:animMotion origin="layout" path="M -2.77778E-6 3.7037E-6 L -2.77778E-6 0.11157 " pathEditMode="relative" rAng="0" ptsTypes="AA">
                                      <p:cBhvr>
                                        <p:cTn id="52" dur="700" spd="-100000" fill="hold"/>
                                        <p:tgtEl>
                                          <p:spTgt spid="45"/>
                                        </p:tgtEl>
                                        <p:attrNameLst>
                                          <p:attrName>ppt_x</p:attrName>
                                          <p:attrName>ppt_y</p:attrName>
                                        </p:attrNameLst>
                                      </p:cBhvr>
                                      <p:rCtr x="0" y="56"/>
                                    </p:animMotion>
                                  </p:childTnLst>
                                </p:cTn>
                              </p:par>
                              <p:par>
                                <p:cTn id="53" presetID="42" presetClass="path" presetSubtype="0" accel="50000" decel="50000" fill="hold" grpId="0" nodeType="withEffect">
                                  <p:stCondLst>
                                    <p:cond delay="0"/>
                                  </p:stCondLst>
                                  <p:childTnLst>
                                    <p:animMotion origin="layout" path="M 5.55556E-7 4.81481E-6 L 5.55556E-7 0.09143 " pathEditMode="relative" rAng="0" ptsTypes="AA">
                                      <p:cBhvr>
                                        <p:cTn id="54" dur="700" spd="-100000" fill="hold"/>
                                        <p:tgtEl>
                                          <p:spTgt spid="47"/>
                                        </p:tgtEl>
                                        <p:attrNameLst>
                                          <p:attrName>ppt_x</p:attrName>
                                          <p:attrName>ppt_y</p:attrName>
                                        </p:attrNameLst>
                                      </p:cBhvr>
                                      <p:rCtr x="0" y="46"/>
                                    </p:animMotion>
                                  </p:childTnLst>
                                </p:cTn>
                              </p:par>
                              <p:par>
                                <p:cTn id="55" presetID="64" presetClass="path" presetSubtype="0" accel="50000" decel="50000" fill="hold" grpId="0" nodeType="withEffect">
                                  <p:stCondLst>
                                    <p:cond delay="0"/>
                                  </p:stCondLst>
                                  <p:childTnLst>
                                    <p:animMotion origin="layout" path="M 4.72222E-6 3.33333E-6 L 4.72222E-6 -0.10764 " pathEditMode="relative" rAng="0" ptsTypes="AA">
                                      <p:cBhvr>
                                        <p:cTn id="56" dur="700" spd="-100000" fill="hold"/>
                                        <p:tgtEl>
                                          <p:spTgt spid="40"/>
                                        </p:tgtEl>
                                        <p:attrNameLst>
                                          <p:attrName>ppt_x</p:attrName>
                                          <p:attrName>ppt_y</p:attrName>
                                        </p:attrNameLst>
                                      </p:cBhvr>
                                      <p:rCtr x="0" y="-54"/>
                                    </p:animMotion>
                                  </p:childTnLst>
                                </p:cTn>
                              </p:par>
                              <p:par>
                                <p:cTn id="57" presetID="64" presetClass="path" presetSubtype="0" accel="50000" decel="50000" fill="hold" grpId="0" nodeType="withEffect">
                                  <p:stCondLst>
                                    <p:cond delay="0"/>
                                  </p:stCondLst>
                                  <p:childTnLst>
                                    <p:animMotion origin="layout" path="M 4.44444E-6 3.33333E-6 L 4.44444E-6 -0.10764 " pathEditMode="relative" rAng="0" ptsTypes="AA">
                                      <p:cBhvr>
                                        <p:cTn id="58" dur="700" spd="-100000" fill="hold"/>
                                        <p:tgtEl>
                                          <p:spTgt spid="42"/>
                                        </p:tgtEl>
                                        <p:attrNameLst>
                                          <p:attrName>ppt_x</p:attrName>
                                          <p:attrName>ppt_y</p:attrName>
                                        </p:attrNameLst>
                                      </p:cBhvr>
                                      <p:rCtr x="0" y="-54"/>
                                    </p:animMotion>
                                  </p:childTnLst>
                                </p:cTn>
                              </p:par>
                              <p:par>
                                <p:cTn id="59" presetID="64" presetClass="path" presetSubtype="0" accel="50000" decel="50000" fill="hold" grpId="0" nodeType="withEffect">
                                  <p:stCondLst>
                                    <p:cond delay="0"/>
                                  </p:stCondLst>
                                  <p:childTnLst>
                                    <p:animMotion origin="layout" path="M -2.22222E-6 3.33333E-6 L -2.22222E-6 -0.10764 " pathEditMode="relative" rAng="0" ptsTypes="AA">
                                      <p:cBhvr>
                                        <p:cTn id="60" dur="700" spd="-100000" fill="hold"/>
                                        <p:tgtEl>
                                          <p:spTgt spid="44"/>
                                        </p:tgtEl>
                                        <p:attrNameLst>
                                          <p:attrName>ppt_x</p:attrName>
                                          <p:attrName>ppt_y</p:attrName>
                                        </p:attrNameLst>
                                      </p:cBhvr>
                                      <p:rCtr x="0" y="-54"/>
                                    </p:animMotion>
                                  </p:childTnLst>
                                </p:cTn>
                              </p:par>
                              <p:par>
                                <p:cTn id="61" presetID="64" presetClass="path" presetSubtype="0" accel="50000" decel="50000" fill="hold" grpId="0" nodeType="withEffect">
                                  <p:stCondLst>
                                    <p:cond delay="0"/>
                                  </p:stCondLst>
                                  <p:childTnLst>
                                    <p:animMotion origin="layout" path="M 1.11111E-6 3.33333E-6 L 1.11111E-6 -0.10764 " pathEditMode="relative" rAng="0" ptsTypes="AA">
                                      <p:cBhvr>
                                        <p:cTn id="62" dur="700" spd="-100000" fill="hold"/>
                                        <p:tgtEl>
                                          <p:spTgt spid="46"/>
                                        </p:tgtEl>
                                        <p:attrNameLst>
                                          <p:attrName>ppt_x</p:attrName>
                                          <p:attrName>ppt_y</p:attrName>
                                        </p:attrNameLst>
                                      </p:cBhvr>
                                      <p:rCtr x="0" y="-54"/>
                                    </p:animMotion>
                                  </p:childTnLst>
                                </p:cTn>
                              </p:par>
                            </p:childTnLst>
                          </p:cTn>
                        </p:par>
                        <p:par>
                          <p:cTn id="63" fill="hold">
                            <p:stCondLst>
                              <p:cond delay="2900"/>
                            </p:stCondLst>
                            <p:childTnLst>
                              <p:par>
                                <p:cTn id="64" presetID="10" presetClass="entr" presetSubtype="0"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700"/>
                                        <p:tgtEl>
                                          <p:spTgt spid="36"/>
                                        </p:tgtEl>
                                      </p:cBhvr>
                                    </p:animEffect>
                                  </p:childTnLst>
                                </p:cTn>
                              </p:par>
                              <p:par>
                                <p:cTn id="67" presetID="10" presetClass="entr" presetSubtype="0" fill="hold" nodeType="withEffect">
                                  <p:stCondLst>
                                    <p:cond delay="10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700"/>
                                        <p:tgtEl>
                                          <p:spTgt spid="19"/>
                                        </p:tgtEl>
                                      </p:cBhvr>
                                    </p:animEffect>
                                  </p:childTnLst>
                                </p:cTn>
                              </p:par>
                              <p:par>
                                <p:cTn id="70" presetID="10" presetClass="entr" presetSubtype="0" fill="hold" nodeType="withEffect">
                                  <p:stCondLst>
                                    <p:cond delay="20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00"/>
                                        <p:tgtEl>
                                          <p:spTgt spid="38"/>
                                        </p:tgtEl>
                                      </p:cBhvr>
                                    </p:animEffect>
                                  </p:childTnLst>
                                </p:cTn>
                              </p:par>
                              <p:par>
                                <p:cTn id="73" presetID="10" presetClass="entr" presetSubtype="0" fill="hold" nodeType="withEffect">
                                  <p:stCondLst>
                                    <p:cond delay="30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700"/>
                                        <p:tgtEl>
                                          <p:spTgt spid="35"/>
                                        </p:tgtEl>
                                      </p:cBhvr>
                                    </p:animEffect>
                                  </p:childTnLst>
                                </p:cTn>
                              </p:par>
                              <p:par>
                                <p:cTn id="76" presetID="10" presetClass="entr" presetSubtype="0" fill="hold" nodeType="withEffect">
                                  <p:stCondLst>
                                    <p:cond delay="40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2"/>
          </p:nvPr>
        </p:nvSpPr>
        <p:spPr>
          <a:xfrm>
            <a:off x="457200" y="6451310"/>
            <a:ext cx="5738702"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smtClean="0"/>
              <a:t>Behringer – Classifying Network Complexity; ACM ReArch’09</a:t>
            </a:r>
            <a:endParaRPr lang="en-US" dirty="0"/>
          </a:p>
        </p:txBody>
      </p:sp>
      <p:sp>
        <p:nvSpPr>
          <p:cNvPr id="8" name="Slide Number Placeholder 5"/>
          <p:cNvSpPr>
            <a:spLocks noGrp="1"/>
          </p:cNvSpPr>
          <p:nvPr>
            <p:ph type="sldNum" sz="quarter" idx="4"/>
          </p:nvPr>
        </p:nvSpPr>
        <p:spPr>
          <a:xfrm>
            <a:off x="6553200" y="645131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F0D3B0C9-AB77-D34F-9101-7CDA582C42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Grey Gradient">
    <p:spTree>
      <p:nvGrpSpPr>
        <p:cNvPr id="1" name=""/>
        <p:cNvGrpSpPr/>
        <p:nvPr/>
      </p:nvGrpSpPr>
      <p:grpSpPr>
        <a:xfrm>
          <a:off x="0" y="0"/>
          <a:ext cx="0" cy="0"/>
          <a:chOff x="0" y="0"/>
          <a:chExt cx="0" cy="0"/>
        </a:xfrm>
      </p:grpSpPr>
      <p:sp>
        <p:nvSpPr>
          <p:cNvPr id="11" name="Rectangle 10"/>
          <p:cNvSpPr>
            <a:spLocks noChangeArrowheads="1"/>
          </p:cNvSpPr>
          <p:nvPr/>
        </p:nvSpPr>
        <p:spPr bwMode="hidden">
          <a:xfrm>
            <a:off x="0" y="3360738"/>
            <a:ext cx="9144000" cy="3497262"/>
          </a:xfrm>
          <a:prstGeom prst="rect">
            <a:avLst/>
          </a:prstGeom>
          <a:gradFill rotWithShape="1">
            <a:gsLst>
              <a:gs pos="0">
                <a:srgbClr val="FFFFFF">
                  <a:alpha val="0"/>
                </a:srgbClr>
              </a:gs>
              <a:gs pos="100000">
                <a:srgbClr val="8E8E95">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1"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24"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p:nvSpPr>
        <p:spPr bwMode="hidden">
          <a:xfrm>
            <a:off x="0" y="3360738"/>
            <a:ext cx="9144000" cy="3497262"/>
          </a:xfrm>
          <a:prstGeom prst="rect">
            <a:avLst/>
          </a:prstGeom>
          <a:gradFill rotWithShape="1">
            <a:gsLst>
              <a:gs pos="0">
                <a:srgbClr val="FFFFFF">
                  <a:alpha val="0"/>
                </a:srgbClr>
              </a:gs>
              <a:gs pos="100000">
                <a:srgbClr val="0183B7">
                  <a:alpha val="50000"/>
                </a:srgbClr>
              </a:gs>
            </a:gsLst>
            <a:lin ang="5400000" scaled="1"/>
          </a:gradFill>
          <a:ln w="9525" algn="ctr">
            <a:noFill/>
            <a:miter lim="800000"/>
            <a:headEnd/>
            <a:tailEnd/>
          </a:ln>
          <a:effectLst/>
        </p:spPr>
        <p:txBody>
          <a:bodyPr lIns="82124" tIns="41061" rIns="82124" bIns="41061" anchor="ctr">
            <a:noAutofit/>
          </a:bodyPr>
          <a:lstStyle/>
          <a:p>
            <a:endParaRPr lang="en-US"/>
          </a:p>
        </p:txBody>
      </p:sp>
      <p:sp>
        <p:nvSpPr>
          <p:cNvPr id="2" name="Title 1"/>
          <p:cNvSpPr>
            <a:spLocks noGrp="1"/>
          </p:cNvSpPr>
          <p:nvPr>
            <p:ph type="title" hasCustomPrompt="1"/>
          </p:nvPr>
        </p:nvSpPr>
        <p:spPr>
          <a:xfrm>
            <a:off x="793751" y="304800"/>
            <a:ext cx="7435849" cy="838200"/>
          </a:xfrm>
        </p:spPr>
        <p:txBody>
          <a:bodyPr>
            <a:noAutofit/>
          </a:bodyPr>
          <a:lstStyle>
            <a:lvl1pPr>
              <a:defRPr>
                <a:solidFill>
                  <a:schemeClr val="accent1"/>
                </a:solidFill>
              </a:defRPr>
            </a:lvl1p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 Goes Here</a:t>
            </a:r>
            <a:endParaRPr lang="en-US" dirty="0"/>
          </a:p>
        </p:txBody>
      </p:sp>
      <p:sp>
        <p:nvSpPr>
          <p:cNvPr id="3" name="Content Placeholder 2"/>
          <p:cNvSpPr>
            <a:spLocks noGrp="1"/>
          </p:cNvSpPr>
          <p:nvPr>
            <p:ph sz="half" idx="1" hasCustomPrompt="1"/>
          </p:nvPr>
        </p:nvSpPr>
        <p:spPr>
          <a:xfrm>
            <a:off x="793750"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79951" y="1600200"/>
            <a:ext cx="3549649" cy="4525963"/>
          </a:xfrm>
        </p:spPr>
        <p:txBody>
          <a:bodyPr>
            <a:normAutofit/>
          </a:bodyPr>
          <a:lstStyle>
            <a:lvl1pPr>
              <a:defRPr sz="2400"/>
            </a:lvl1pPr>
            <a:lvl2pPr>
              <a:defRPr sz="2000"/>
            </a:lvl2pPr>
            <a:lvl3pPr>
              <a:defRPr sz="1600"/>
            </a:lvl3pPr>
            <a:lvl4pPr>
              <a:defRPr sz="1200"/>
            </a:lvl4pPr>
            <a:lvl5pPr>
              <a:defRPr sz="1200"/>
            </a:lvl5pPr>
            <a:lvl6pPr>
              <a:defRPr sz="1800"/>
            </a:lvl6pPr>
            <a:lvl7pPr>
              <a:defRPr sz="1800"/>
            </a:lvl7pPr>
            <a:lvl8pPr>
              <a:defRPr sz="1800"/>
            </a:lvl8pPr>
            <a:lvl9pPr>
              <a:defRPr sz="1800"/>
            </a:lvl9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9" name="Text Placeholder 9"/>
          <p:cNvSpPr>
            <a:spLocks noGrp="1"/>
          </p:cNvSpPr>
          <p:nvPr>
            <p:ph type="body" sz="quarter" idx="11" hasCustomPrompt="1"/>
          </p:nvPr>
        </p:nvSpPr>
        <p:spPr>
          <a:xfrm>
            <a:off x="793750" y="6372423"/>
            <a:ext cx="7461250" cy="307777"/>
          </a:xfrm>
        </p:spPr>
        <p:txBody>
          <a:bodyPr wrap="square" anchor="b" anchorCtr="0">
            <a:spAutoFit/>
          </a:bodyPr>
          <a:lstStyle>
            <a:lvl1pPr algn="l" defTabSz="804863">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4.xml"/><Relationship Id="rId21" Type="http://schemas.openxmlformats.org/officeDocument/2006/relationships/slideLayout" Target="../slideLayouts/slideLayout55.xml"/><Relationship Id="rId22" Type="http://schemas.openxmlformats.org/officeDocument/2006/relationships/slideLayout" Target="../slideLayouts/slideLayout56.xml"/><Relationship Id="rId23" Type="http://schemas.openxmlformats.org/officeDocument/2006/relationships/slideLayout" Target="../slideLayouts/slideLayout57.xml"/><Relationship Id="rId24" Type="http://schemas.openxmlformats.org/officeDocument/2006/relationships/slideLayout" Target="../slideLayouts/slideLayout58.xml"/><Relationship Id="rId25" Type="http://schemas.openxmlformats.org/officeDocument/2006/relationships/slideLayout" Target="../slideLayouts/slideLayout59.xml"/><Relationship Id="rId26" Type="http://schemas.openxmlformats.org/officeDocument/2006/relationships/slideLayout" Target="../slideLayouts/slideLayout60.xml"/><Relationship Id="rId27" Type="http://schemas.openxmlformats.org/officeDocument/2006/relationships/slideLayout" Target="../slideLayouts/slideLayout61.xml"/><Relationship Id="rId28" Type="http://schemas.openxmlformats.org/officeDocument/2006/relationships/slideLayout" Target="../slideLayouts/slideLayout62.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30" Type="http://schemas.openxmlformats.org/officeDocument/2006/relationships/slideLayout" Target="../slideLayouts/slideLayout64.xml"/><Relationship Id="rId31" Type="http://schemas.openxmlformats.org/officeDocument/2006/relationships/slideLayout" Target="../slideLayouts/slideLayout65.xml"/><Relationship Id="rId32" Type="http://schemas.openxmlformats.org/officeDocument/2006/relationships/slideLayout" Target="../slideLayouts/slideLayout66.xml"/><Relationship Id="rId9" Type="http://schemas.openxmlformats.org/officeDocument/2006/relationships/slideLayout" Target="../slideLayouts/slideLayout43.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33" Type="http://schemas.openxmlformats.org/officeDocument/2006/relationships/slideLayout" Target="../slideLayouts/slideLayout67.xml"/><Relationship Id="rId34" Type="http://schemas.openxmlformats.org/officeDocument/2006/relationships/slideLayout" Target="../slideLayouts/slideLayout68.xml"/><Relationship Id="rId35" Type="http://schemas.openxmlformats.org/officeDocument/2006/relationships/theme" Target="../theme/theme2.xml"/><Relationship Id="rId36" Type="http://schemas.openxmlformats.org/officeDocument/2006/relationships/image" Target="../media/image6.jpeg"/><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Relationship Id="rId15" Type="http://schemas.openxmlformats.org/officeDocument/2006/relationships/slideLayout" Target="../slideLayouts/slideLayout49.xml"/><Relationship Id="rId16" Type="http://schemas.openxmlformats.org/officeDocument/2006/relationships/slideLayout" Target="../slideLayouts/slideLayout50.xml"/><Relationship Id="rId17" Type="http://schemas.openxmlformats.org/officeDocument/2006/relationships/slideLayout" Target="../slideLayouts/slideLayout51.xml"/><Relationship Id="rId18" Type="http://schemas.openxmlformats.org/officeDocument/2006/relationships/slideLayout" Target="../slideLayouts/slideLayout52.xml"/><Relationship Id="rId1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3751" y="304800"/>
            <a:ext cx="7435849"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793751" y="1600200"/>
            <a:ext cx="7435849" cy="4525963"/>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ChangeArrowheads="1"/>
          </p:cNvSpPr>
          <p:nvPr/>
        </p:nvSpPr>
        <p:spPr bwMode="auto">
          <a:xfrm>
            <a:off x="0" y="0"/>
            <a:ext cx="9144000" cy="177800"/>
          </a:xfrm>
          <a:prstGeom prst="rect">
            <a:avLst/>
          </a:prstGeom>
          <a:solidFill>
            <a:srgbClr val="015F85"/>
          </a:solidFill>
          <a:ln w="25400" algn="ctr">
            <a:noFill/>
            <a:miter lim="800000"/>
            <a:headEnd/>
            <a:tailEnd/>
          </a:ln>
          <a:effectLst/>
        </p:spPr>
        <p:txBody>
          <a:bodyPr wrap="none" anchor="ctr"/>
          <a:lstStyle/>
          <a:p>
            <a:endParaRPr lang="en-US"/>
          </a:p>
        </p:txBody>
      </p:sp>
      <p:sp>
        <p:nvSpPr>
          <p:cNvPr id="10" name="Rectangle 4"/>
          <p:cNvSpPr>
            <a:spLocks noChangeArrowheads="1"/>
          </p:cNvSpPr>
          <p:nvPr/>
        </p:nvSpPr>
        <p:spPr bwMode="ltGray">
          <a:xfrm>
            <a:off x="2206625" y="6632429"/>
            <a:ext cx="2268992" cy="190646"/>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700" dirty="0">
                <a:solidFill>
                  <a:srgbClr val="8E8E95"/>
                </a:solidFill>
              </a:rPr>
              <a:t>© </a:t>
            </a:r>
            <a:r>
              <a:rPr lang="en-US" sz="700" dirty="0" smtClean="0">
                <a:solidFill>
                  <a:srgbClr val="8E8E95"/>
                </a:solidFill>
              </a:rPr>
              <a:t>2010 </a:t>
            </a:r>
            <a:r>
              <a:rPr lang="en-US" sz="700" dirty="0">
                <a:solidFill>
                  <a:srgbClr val="8E8E95"/>
                </a:solidFill>
              </a:rPr>
              <a:t>Cisco</a:t>
            </a:r>
            <a:r>
              <a:rPr lang="en-US" sz="700" dirty="0" smtClean="0">
                <a:solidFill>
                  <a:srgbClr val="8E8E95"/>
                </a:solidFill>
              </a:rPr>
              <a:t> and/or its</a:t>
            </a:r>
            <a:r>
              <a:rPr lang="en-US" sz="700" baseline="0" dirty="0" smtClean="0">
                <a:solidFill>
                  <a:srgbClr val="8E8E95"/>
                </a:solidFill>
              </a:rPr>
              <a:t> affiliates. </a:t>
            </a:r>
            <a:r>
              <a:rPr lang="en-US" sz="700" dirty="0" smtClean="0">
                <a:solidFill>
                  <a:srgbClr val="8E8E95"/>
                </a:solidFill>
              </a:rPr>
              <a:t>All </a:t>
            </a:r>
            <a:r>
              <a:rPr lang="en-US" sz="700" dirty="0">
                <a:solidFill>
                  <a:srgbClr val="8E8E95"/>
                </a:solidFill>
              </a:rPr>
              <a:t>rights reserved.</a:t>
            </a:r>
          </a:p>
        </p:txBody>
      </p:sp>
      <p:sp>
        <p:nvSpPr>
          <p:cNvPr id="11" name="Rectangle 5"/>
          <p:cNvSpPr>
            <a:spLocks noChangeArrowheads="1"/>
          </p:cNvSpPr>
          <p:nvPr/>
        </p:nvSpPr>
        <p:spPr bwMode="ltGray">
          <a:xfrm>
            <a:off x="4546600" y="66341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700" dirty="0">
                <a:solidFill>
                  <a:srgbClr val="8E8E95"/>
                </a:solidFill>
              </a:rPr>
              <a:t>Cisco Confidential</a:t>
            </a:r>
          </a:p>
        </p:txBody>
      </p:sp>
      <p:sp>
        <p:nvSpPr>
          <p:cNvPr id="8" name="Rectangle 3"/>
          <p:cNvSpPr>
            <a:spLocks noChangeArrowheads="1"/>
          </p:cNvSpPr>
          <p:nvPr/>
        </p:nvSpPr>
        <p:spPr bwMode="black">
          <a:xfrm>
            <a:off x="0" y="0"/>
            <a:ext cx="9144000" cy="177800"/>
          </a:xfrm>
          <a:prstGeom prst="rect">
            <a:avLst/>
          </a:prstGeom>
          <a:solidFill>
            <a:srgbClr val="0183B7"/>
          </a:solidFill>
          <a:ln w="25400" algn="ctr">
            <a:noFill/>
            <a:miter lim="800000"/>
            <a:headEnd/>
            <a:tailEnd/>
          </a:ln>
          <a:effectLst/>
        </p:spPr>
        <p:txBody>
          <a:bodyPr wrap="none" anchor="ctr"/>
          <a:lstStyle/>
          <a:p>
            <a:endParaRPr lang="en-US"/>
          </a:p>
        </p:txBody>
      </p:sp>
      <p:sp>
        <p:nvSpPr>
          <p:cNvPr id="9" name="Rectangle 7"/>
          <p:cNvSpPr>
            <a:spLocks noChangeArrowheads="1"/>
          </p:cNvSpPr>
          <p:nvPr/>
        </p:nvSpPr>
        <p:spPr bwMode="ltGray">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1000">
                <a:solidFill>
                  <a:srgbClr val="8E8E95"/>
                </a:solidFill>
              </a:rPr>
              <a:pPr algn="r" defTabSz="814388">
                <a:lnSpc>
                  <a:spcPct val="100000"/>
                </a:lnSpc>
              </a:pPr>
              <a:t>‹#›</a:t>
            </a:fld>
            <a:endParaRPr lang="en-US" sz="1000" dirty="0">
              <a:solidFill>
                <a:srgbClr val="8E8E95"/>
              </a:solidFill>
            </a:endParaRPr>
          </a:p>
        </p:txBody>
      </p:sp>
      <p:sp>
        <p:nvSpPr>
          <p:cNvPr id="13" name="TextBox 12"/>
          <p:cNvSpPr txBox="1"/>
          <p:nvPr userDrawn="1"/>
        </p:nvSpPr>
        <p:spPr>
          <a:xfrm>
            <a:off x="228600" y="6584950"/>
            <a:ext cx="2023486" cy="246221"/>
          </a:xfrm>
          <a:prstGeom prst="rect">
            <a:avLst/>
          </a:prstGeom>
          <a:noFill/>
        </p:spPr>
        <p:txBody>
          <a:bodyPr wrap="none" rtlCol="0">
            <a:spAutoFit/>
          </a:bodyPr>
          <a:lstStyle/>
          <a:p>
            <a:r>
              <a:rPr lang="en-US" sz="1000" dirty="0" smtClean="0">
                <a:solidFill>
                  <a:schemeClr val="bg1">
                    <a:lumMod val="50000"/>
                  </a:schemeClr>
                </a:solidFill>
              </a:rPr>
              <a:t>Behringer – Network Complexity</a:t>
            </a:r>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Lst>
  <p:transition>
    <p:wipe dir="r"/>
  </p:transition>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37744" indent="-237744" algn="l" defTabSz="914400" rtl="0" eaLnBrk="1" latinLnBrk="0" hangingPunct="1">
        <a:lnSpc>
          <a:spcPct val="95000"/>
        </a:lnSpc>
        <a:spcBef>
          <a:spcPts val="1440"/>
        </a:spcBef>
        <a:buClr>
          <a:schemeClr val="accent1"/>
        </a:buClr>
        <a:buFont typeface="Wingdings" pitchFamily="2" charset="2"/>
        <a:buChar char="§"/>
        <a:defRPr sz="2400" kern="1200">
          <a:solidFill>
            <a:schemeClr val="tx1"/>
          </a:solidFill>
          <a:latin typeface="+mn-lt"/>
          <a:ea typeface="+mn-ea"/>
          <a:cs typeface="+mn-cs"/>
        </a:defRPr>
      </a:lvl1pPr>
      <a:lvl2pPr marL="576072" indent="0" algn="l" defTabSz="914400" rtl="0" eaLnBrk="1" latinLnBrk="0" hangingPunct="1">
        <a:lnSpc>
          <a:spcPct val="95000"/>
        </a:lnSpc>
        <a:spcBef>
          <a:spcPts val="840"/>
        </a:spcBef>
        <a:buFont typeface="Arial" pitchFamily="34" charset="0"/>
        <a:buNone/>
        <a:defRPr sz="2000" kern="1200">
          <a:solidFill>
            <a:schemeClr val="tx1"/>
          </a:solidFill>
          <a:latin typeface="+mn-lt"/>
          <a:ea typeface="+mn-ea"/>
          <a:cs typeface="+mn-cs"/>
        </a:defRPr>
      </a:lvl2pPr>
      <a:lvl3pPr marL="914400" indent="0" algn="l" defTabSz="914400" rtl="0" eaLnBrk="1" latinLnBrk="0" hangingPunct="1">
        <a:lnSpc>
          <a:spcPct val="95000"/>
        </a:lnSpc>
        <a:spcBef>
          <a:spcPts val="840"/>
        </a:spcBef>
        <a:buFont typeface="Arial" pitchFamily="34" charset="0"/>
        <a:buNone/>
        <a:defRPr sz="1600" kern="1200">
          <a:solidFill>
            <a:schemeClr val="tx1"/>
          </a:solidFill>
          <a:latin typeface="+mn-lt"/>
          <a:ea typeface="+mn-ea"/>
          <a:cs typeface="+mn-cs"/>
        </a:defRPr>
      </a:lvl3pPr>
      <a:lvl4pPr marL="1252728"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4pPr>
      <a:lvl5pPr marL="1609344" indent="0" algn="l" defTabSz="914400" rtl="0" eaLnBrk="1" latinLnBrk="0" hangingPunct="1">
        <a:lnSpc>
          <a:spcPct val="95000"/>
        </a:lnSpc>
        <a:spcBef>
          <a:spcPts val="84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700"/>
          </a:xfrm>
          <a:prstGeom prst="rect">
            <a:avLst/>
          </a:prstGeom>
        </p:spPr>
        <p:txBody>
          <a:bodyPr vert="horz" lIns="91440" tIns="45720" rIns="91440" bIns="45720"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291927"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CiscoSans ExtraLight" pitchFamily="34" charset="0"/>
              </a:rPr>
              <a:t>© 2010 Cisco and/or its affiliates. All rights reserved.</a:t>
            </a:r>
            <a:endParaRPr lang="en-US" sz="600" dirty="0">
              <a:solidFill>
                <a:srgbClr val="C0C0C0"/>
              </a:solidFill>
              <a:latin typeface="CiscoSans ExtraLight" pitchFamily="34" charset="0"/>
            </a:endParaRPr>
          </a:p>
        </p:txBody>
      </p:sp>
      <p:sp>
        <p:nvSpPr>
          <p:cNvPr id="11" name="Rectangle 5"/>
          <p:cNvSpPr>
            <a:spLocks noChangeArrowheads="1"/>
          </p:cNvSpPr>
          <p:nvPr/>
        </p:nvSpPr>
        <p:spPr bwMode="ltGray">
          <a:xfrm>
            <a:off x="7986455" y="6584512"/>
            <a:ext cx="589195"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CiscoSans ExtraLight" pitchFamily="34" charset="0"/>
              </a:rPr>
              <a:t>Cisco</a:t>
            </a:r>
            <a:r>
              <a:rPr lang="en-US" sz="600" dirty="0" smtClean="0">
                <a:solidFill>
                  <a:srgbClr val="C0C0C0"/>
                </a:solidFill>
                <a:latin typeface="CiscoSans ExtraLight" pitchFamily="34" charset="0"/>
              </a:rPr>
              <a:t> Public</a:t>
            </a:r>
            <a:endParaRPr lang="en-US" sz="600" dirty="0">
              <a:solidFill>
                <a:srgbClr val="C0C0C0"/>
              </a:solidFill>
              <a:latin typeface="CiscoSans ExtraLight" pitchFamily="34" charset="0"/>
            </a:endParaRPr>
          </a:p>
        </p:txBody>
      </p:sp>
      <p:sp>
        <p:nvSpPr>
          <p:cNvPr id="9" name="Rectangle 7"/>
          <p:cNvSpPr>
            <a:spLocks noChangeArrowheads="1"/>
          </p:cNvSpPr>
          <p:nvPr/>
        </p:nvSpPr>
        <p:spPr bwMode="ltGray">
          <a:xfrm>
            <a:off x="8649525"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CiscoSans ExtraLight" pitchFamily="34" charset="0"/>
              </a:rPr>
              <a:pPr algn="r" defTabSz="814388">
                <a:lnSpc>
                  <a:spcPct val="100000"/>
                </a:lnSpc>
              </a:pPr>
              <a:t>‹#›</a:t>
            </a:fld>
            <a:endParaRPr lang="en-US" sz="600" dirty="0">
              <a:solidFill>
                <a:srgbClr val="C0C0C0"/>
              </a:solidFill>
              <a:latin typeface="CiscoSans ExtraLight" pitchFamily="34" charset="0"/>
            </a:endParaRPr>
          </a:p>
        </p:txBody>
      </p:sp>
      <p:pic>
        <p:nvPicPr>
          <p:cNvPr id="14" name="Picture 13" descr="bottom bar.jpg"/>
          <p:cNvPicPr>
            <a:picLocks noChangeAspect="1"/>
          </p:cNvPicPr>
          <p:nvPr/>
        </p:nvPicPr>
        <p:blipFill>
          <a:blip r:embed="rId36" cstate="print"/>
          <a:stretch>
            <a:fillRect/>
          </a:stretch>
        </p:blipFill>
        <p:spPr>
          <a:xfrm>
            <a:off x="333375"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 id="2147483905" r:id="rId25"/>
    <p:sldLayoutId id="2147483906" r:id="rId26"/>
    <p:sldLayoutId id="2147483907" r:id="rId27"/>
    <p:sldLayoutId id="2147483908" r:id="rId28"/>
    <p:sldLayoutId id="2147483909" r:id="rId29"/>
    <p:sldLayoutId id="2147483910" r:id="rId30"/>
    <p:sldLayoutId id="2147483911" r:id="rId31"/>
    <p:sldLayoutId id="2147483912" r:id="rId32"/>
    <p:sldLayoutId id="2147483913" r:id="rId33"/>
    <p:sldLayoutId id="2147483914" r:id="rId34"/>
  </p:sldLayoutIdLst>
  <p:transition>
    <p:wipe dir="r"/>
  </p:transition>
  <p:timing>
    <p:tnLst>
      <p:par>
        <p:cTn id="1" dur="indefinite" restart="never" nodeType="tmRoot"/>
      </p:par>
    </p:tnLst>
  </p:timing>
  <p:txStyles>
    <p:titleStyle>
      <a:lvl1pPr algn="l" defTabSz="914400"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CiscoSans ExtraLight" pitchFamily="34" charset="0"/>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CiscoSans ExtraLight" pitchFamily="34" charset="0"/>
          <a:ea typeface="+mn-ea"/>
          <a:cs typeface="+mn-cs"/>
        </a:defRPr>
      </a:lvl1pPr>
      <a:lvl2pPr marL="396875"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CiscoSans ExtraLight" pitchFamily="34" charset="0"/>
          <a:ea typeface="+mn-ea"/>
          <a:cs typeface="+mn-cs"/>
        </a:defRPr>
      </a:lvl2pPr>
      <a:lvl3pPr marL="576263" indent="-6350"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CiscoSans ExtraLight" pitchFamily="34" charset="0"/>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CiscoSans ExtraLight" pitchFamily="34" charset="0"/>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CiscoSans Extra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hyperlink" Target="http://networkcomplexity.org"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68.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Network Complexity</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solidFill>
                  <a:schemeClr val="tx1"/>
                </a:solidFill>
                <a:latin typeface="Arial"/>
                <a:cs typeface="Arial"/>
              </a:rPr>
              <a:t>Michael H. </a:t>
            </a:r>
            <a:r>
              <a:rPr lang="en-US" dirty="0" err="1" smtClean="0">
                <a:solidFill>
                  <a:schemeClr val="tx1"/>
                </a:solidFill>
                <a:latin typeface="Arial"/>
                <a:cs typeface="Arial"/>
              </a:rPr>
              <a:t>Behringer</a:t>
            </a:r>
            <a:endParaRPr lang="en-US" dirty="0" smtClean="0">
              <a:solidFill>
                <a:schemeClr val="tx1"/>
              </a:solidFill>
              <a:latin typeface="Arial"/>
              <a:cs typeface="Arial"/>
            </a:endParaRPr>
          </a:p>
          <a:p>
            <a:r>
              <a:rPr lang="en-US" dirty="0" smtClean="0">
                <a:solidFill>
                  <a:schemeClr val="tx1"/>
                </a:solidFill>
                <a:latin typeface="Arial"/>
                <a:cs typeface="Arial"/>
              </a:rPr>
              <a:t>Cisco Systems</a:t>
            </a:r>
          </a:p>
          <a:p>
            <a:endParaRPr lang="en-US" sz="2162" dirty="0" smtClean="0">
              <a:solidFill>
                <a:schemeClr val="tx1"/>
              </a:solidFill>
              <a:latin typeface="Arial"/>
              <a:cs typeface="Arial"/>
            </a:endParaRPr>
          </a:p>
          <a:p>
            <a:r>
              <a:rPr lang="en-US" sz="2162" dirty="0" smtClean="0">
                <a:solidFill>
                  <a:schemeClr val="tx1"/>
                </a:solidFill>
                <a:latin typeface="Arial"/>
                <a:cs typeface="Arial"/>
              </a:rPr>
              <a:t>RIPE-61</a:t>
            </a:r>
          </a:p>
          <a:p>
            <a:r>
              <a:rPr lang="en-US" sz="2162" dirty="0" smtClean="0">
                <a:solidFill>
                  <a:schemeClr val="tx1"/>
                </a:solidFill>
                <a:latin typeface="Arial"/>
                <a:cs typeface="Arial"/>
              </a:rPr>
              <a:t>16 Nov 2010, Rome, IT</a:t>
            </a:r>
            <a:endParaRPr lang="en-US" sz="2162" dirty="0">
              <a:solidFill>
                <a:schemeClr val="tx1"/>
              </a:solidFill>
              <a:latin typeface="Arial"/>
              <a:cs typeface="Arial"/>
            </a:endParaRPr>
          </a:p>
        </p:txBody>
      </p:sp>
    </p:spTree>
  </p:cSld>
  <p:clrMapOvr>
    <a:masterClrMapping/>
  </p:clrMapOvr>
  <mc:AlternateContent>
    <mc:Choice xmlns:mp="http://schemas.microsoft.com/office/mac/powerpoint/2008/main" Requires="mp">
      <mc:AlternateContent>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Choice>
    <mc:Fallback>
      <mc:AlternateContent>
        <mc:Choice Requires="mp">
          <p:transition>
            <p:cover dir="d"/>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685800"/>
            <a:ext cx="8588861" cy="838200"/>
          </a:xfrm>
        </p:spPr>
        <p:txBody>
          <a:bodyPr/>
          <a:lstStyle/>
          <a:p>
            <a:r>
              <a:rPr lang="en-US" dirty="0" smtClean="0"/>
              <a:t>How often do you encounter network problems that can only be resolved by the top experts in my organisation? </a:t>
            </a:r>
            <a:endParaRPr lang="en-US" dirty="0"/>
          </a:p>
        </p:txBody>
      </p:sp>
      <p:graphicFrame>
        <p:nvGraphicFramePr>
          <p:cNvPr id="3" name="Chart 2"/>
          <p:cNvGraphicFramePr>
            <a:graphicFrameLocks/>
          </p:cNvGraphicFramePr>
          <p:nvPr/>
        </p:nvGraphicFramePr>
        <p:xfrm>
          <a:off x="1428750" y="1905000"/>
          <a:ext cx="62865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943600" y="2542558"/>
            <a:ext cx="1377939" cy="369332"/>
          </a:xfrm>
          <a:prstGeom prst="rect">
            <a:avLst/>
          </a:prstGeom>
          <a:noFill/>
        </p:spPr>
        <p:txBody>
          <a:bodyPr wrap="none" rtlCol="0">
            <a:spAutoFit/>
          </a:bodyPr>
          <a:lstStyle/>
          <a:p>
            <a:r>
              <a:rPr lang="en-US" dirty="0" smtClean="0">
                <a:solidFill>
                  <a:srgbClr val="000000"/>
                </a:solidFill>
              </a:rPr>
              <a:t>31.3%  (20)</a:t>
            </a:r>
            <a:endParaRPr lang="en-US" dirty="0">
              <a:solidFill>
                <a:srgbClr val="000000"/>
              </a:solidFill>
            </a:endParaRPr>
          </a:p>
        </p:txBody>
      </p:sp>
      <p:sp>
        <p:nvSpPr>
          <p:cNvPr id="6" name="TextBox 5"/>
          <p:cNvSpPr txBox="1"/>
          <p:nvPr/>
        </p:nvSpPr>
        <p:spPr>
          <a:xfrm>
            <a:off x="5943600" y="3212068"/>
            <a:ext cx="1377939" cy="369332"/>
          </a:xfrm>
          <a:prstGeom prst="rect">
            <a:avLst/>
          </a:prstGeom>
          <a:noFill/>
        </p:spPr>
        <p:txBody>
          <a:bodyPr wrap="none" rtlCol="0">
            <a:spAutoFit/>
          </a:bodyPr>
          <a:lstStyle/>
          <a:p>
            <a:r>
              <a:rPr lang="en-US" dirty="0" smtClean="0">
                <a:solidFill>
                  <a:srgbClr val="000000"/>
                </a:solidFill>
              </a:rPr>
              <a:t>56.3%  (36)</a:t>
            </a:r>
            <a:endParaRPr lang="en-US" dirty="0">
              <a:solidFill>
                <a:srgbClr val="000000"/>
              </a:solidFill>
            </a:endParaRPr>
          </a:p>
        </p:txBody>
      </p:sp>
      <p:sp>
        <p:nvSpPr>
          <p:cNvPr id="7" name="TextBox 6"/>
          <p:cNvSpPr txBox="1"/>
          <p:nvPr/>
        </p:nvSpPr>
        <p:spPr>
          <a:xfrm>
            <a:off x="5943600" y="3897868"/>
            <a:ext cx="1249561" cy="369332"/>
          </a:xfrm>
          <a:prstGeom prst="rect">
            <a:avLst/>
          </a:prstGeom>
          <a:noFill/>
        </p:spPr>
        <p:txBody>
          <a:bodyPr wrap="none" rtlCol="0">
            <a:spAutoFit/>
          </a:bodyPr>
          <a:lstStyle/>
          <a:p>
            <a:r>
              <a:rPr lang="en-US" dirty="0" smtClean="0">
                <a:solidFill>
                  <a:srgbClr val="000000"/>
                </a:solidFill>
              </a:rPr>
              <a:t>12.5%  (8)</a:t>
            </a:r>
            <a:endParaRPr lang="en-US" dirty="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origin of complexity in your network *mainly* located?</a:t>
            </a:r>
            <a:endParaRPr lang="en-US" dirty="0"/>
          </a:p>
        </p:txBody>
      </p:sp>
      <p:graphicFrame>
        <p:nvGraphicFramePr>
          <p:cNvPr id="4" name="Chart 3"/>
          <p:cNvGraphicFramePr>
            <a:graphicFrameLocks/>
          </p:cNvGraphicFramePr>
          <p:nvPr/>
        </p:nvGraphicFramePr>
        <p:xfrm>
          <a:off x="990600" y="1447800"/>
          <a:ext cx="6921500" cy="3505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a:t>
            </a:r>
            <a:endParaRPr lang="en-US" dirty="0"/>
          </a:p>
        </p:txBody>
      </p:sp>
      <p:graphicFrame>
        <p:nvGraphicFramePr>
          <p:cNvPr id="4" name="Table 3"/>
          <p:cNvGraphicFramePr>
            <a:graphicFrameLocks noGrp="1"/>
          </p:cNvGraphicFramePr>
          <p:nvPr/>
        </p:nvGraphicFramePr>
        <p:xfrm>
          <a:off x="533400" y="1295400"/>
          <a:ext cx="8077200" cy="4995949"/>
        </p:xfrm>
        <a:graphic>
          <a:graphicData uri="http://schemas.openxmlformats.org/drawingml/2006/table">
            <a:tbl>
              <a:tblPr/>
              <a:tblGrid>
                <a:gridCol w="8077200"/>
              </a:tblGrid>
              <a:tr h="1995055">
                <a:tc>
                  <a:txBody>
                    <a:bodyPr/>
                    <a:lstStyle/>
                    <a:p>
                      <a:pPr algn="l" fontAlgn="b"/>
                      <a:r>
                        <a:rPr lang="en-US" sz="1800" b="0" i="0" u="none" strike="noStrike" dirty="0">
                          <a:latin typeface="Tahoma"/>
                        </a:rPr>
                        <a:t>ESX running with different vendors, </a:t>
                      </a:r>
                      <a:r>
                        <a:rPr lang="en-US" sz="1800" b="0" i="0" u="none" strike="noStrike" dirty="0" err="1">
                          <a:latin typeface="Tahoma"/>
                        </a:rPr>
                        <a:t>e.g</a:t>
                      </a:r>
                      <a:r>
                        <a:rPr lang="en-US" sz="1800" b="0" i="0" u="none" strike="noStrike" dirty="0">
                          <a:latin typeface="Tahoma"/>
                        </a:rPr>
                        <a:t> HP c7000  and IBM </a:t>
                      </a:r>
                      <a:r>
                        <a:rPr lang="en-US" sz="1800" b="0" i="0" u="none" strike="noStrike" dirty="0" err="1">
                          <a:latin typeface="Tahoma"/>
                        </a:rPr>
                        <a:t>BladeCenter</a:t>
                      </a:r>
                      <a:r>
                        <a:rPr lang="en-US" sz="1800" b="0" i="0" u="none" strike="noStrike" dirty="0">
                          <a:latin typeface="Tahoma"/>
                        </a:rPr>
                        <a:t> H. All with </a:t>
                      </a:r>
                      <a:r>
                        <a:rPr lang="en-US" sz="1800" b="0" i="0" u="none" strike="noStrike" dirty="0" err="1">
                          <a:latin typeface="Tahoma"/>
                        </a:rPr>
                        <a:t>HypervSphere(x</a:t>
                      </a:r>
                      <a:r>
                        <a:rPr lang="en-US" sz="1800" b="0" i="0" u="none" strike="noStrike" dirty="0">
                          <a:latin typeface="Tahoma"/>
                        </a:rPr>
                        <a:t>) running, different network vendors like (</a:t>
                      </a:r>
                      <a:r>
                        <a:rPr lang="en-US" sz="1800" b="0" i="0" u="none" strike="noStrike" dirty="0" err="1">
                          <a:latin typeface="Tahoma"/>
                        </a:rPr>
                        <a:t>BNT)BladeNetworks</a:t>
                      </a:r>
                      <a:r>
                        <a:rPr lang="en-US" sz="1800" b="0" i="0" u="none" strike="noStrike" dirty="0">
                          <a:latin typeface="Tahoma"/>
                        </a:rPr>
                        <a:t> on </a:t>
                      </a:r>
                      <a:r>
                        <a:rPr lang="en-US" sz="1800" b="0" i="0" u="none" strike="noStrike" dirty="0" err="1">
                          <a:latin typeface="Tahoma"/>
                        </a:rPr>
                        <a:t>IBM+Emulex+QLogic</a:t>
                      </a:r>
                      <a:r>
                        <a:rPr lang="en-US" sz="1800" b="0" i="0" u="none" strike="noStrike" dirty="0">
                          <a:latin typeface="Tahoma"/>
                        </a:rPr>
                        <a:t> - Brocade, Cisco etc on HP c7000, linking up to </a:t>
                      </a:r>
                      <a:r>
                        <a:rPr lang="en-US" sz="1800" b="0" i="0" u="none" strike="noStrike" dirty="0" err="1">
                          <a:latin typeface="Tahoma"/>
                        </a:rPr>
                        <a:t>e.g</a:t>
                      </a:r>
                      <a:r>
                        <a:rPr lang="en-US" sz="1800" b="0" i="0" u="none" strike="noStrike" dirty="0">
                          <a:latin typeface="Tahoma"/>
                        </a:rPr>
                        <a:t> Nexus 50xx platform on 10Gbps. </a:t>
                      </a:r>
                      <a:r>
                        <a:rPr lang="en-US" sz="1800" b="0" i="0" u="none" strike="noStrike" dirty="0" err="1">
                          <a:latin typeface="Tahoma"/>
                        </a:rPr>
                        <a:t>VM’s</a:t>
                      </a:r>
                      <a:r>
                        <a:rPr lang="en-US" sz="1800" b="0" i="0" u="none" strike="noStrike" dirty="0">
                          <a:latin typeface="Tahoma"/>
                        </a:rPr>
                        <a:t> and the infrastructure from host to end link, many components are involved and many different BIOS/Firmware version on these. Any poor code in just one of these vendor components can result in a catastrophic failure up to the CORE. We have already expired this.</a:t>
                      </a:r>
                    </a:p>
                  </a:txBody>
                  <a:tcPr marL="0" marR="0" marT="0" marB="0" anchor="b">
                    <a:lnL>
                      <a:noFill/>
                    </a:lnL>
                    <a:lnR>
                      <a:noFill/>
                    </a:lnR>
                    <a:lnT>
                      <a:noFill/>
                    </a:lnT>
                    <a:lnB>
                      <a:noFill/>
                    </a:lnB>
                  </a:tcPr>
                </a:tc>
              </a:tr>
              <a:tr h="147782">
                <a:tc>
                  <a:txBody>
                    <a:bodyPr/>
                    <a:lstStyle/>
                    <a:p>
                      <a:pPr algn="l" fontAlgn="b"/>
                      <a:r>
                        <a:rPr lang="en-US" sz="1800" b="0" i="0" u="none" strike="noStrike">
                          <a:latin typeface="Tahoma"/>
                        </a:rPr>
                        <a:t>Lack of documentation, cable labelling etc</a:t>
                      </a:r>
                    </a:p>
                  </a:txBody>
                  <a:tcPr marL="0" marR="0" marT="0" marB="0" anchor="b">
                    <a:lnL>
                      <a:noFill/>
                    </a:lnL>
                    <a:lnR>
                      <a:noFill/>
                    </a:lnR>
                    <a:lnT>
                      <a:noFill/>
                    </a:lnT>
                    <a:lnB>
                      <a:noFill/>
                    </a:lnB>
                  </a:tcPr>
                </a:tc>
              </a:tr>
              <a:tr h="147782">
                <a:tc>
                  <a:txBody>
                    <a:bodyPr/>
                    <a:lstStyle/>
                    <a:p>
                      <a:pPr algn="l" fontAlgn="b"/>
                      <a:r>
                        <a:rPr lang="en-US" sz="1800" b="0" i="0" u="none" strike="noStrike">
                          <a:latin typeface="Tahoma"/>
                        </a:rPr>
                        <a:t>High volume of devices. Complex topology.</a:t>
                      </a:r>
                    </a:p>
                  </a:txBody>
                  <a:tcPr marL="0" marR="0" marT="0" marB="0" anchor="b">
                    <a:lnL>
                      <a:noFill/>
                    </a:lnL>
                    <a:lnR>
                      <a:noFill/>
                    </a:lnR>
                    <a:lnT>
                      <a:noFill/>
                    </a:lnT>
                    <a:lnB>
                      <a:noFill/>
                    </a:lnB>
                  </a:tcPr>
                </a:tc>
              </a:tr>
              <a:tr h="480291">
                <a:tc>
                  <a:txBody>
                    <a:bodyPr/>
                    <a:lstStyle/>
                    <a:p>
                      <a:pPr algn="l" fontAlgn="b"/>
                      <a:r>
                        <a:rPr lang="en-US" sz="1800" b="0" i="0" u="none" strike="noStrike">
                          <a:latin typeface="Tahoma"/>
                        </a:rPr>
                        <a:t>The unnecessary grafts added by various complications departments without regard for architectural elegance and simplicity.</a:t>
                      </a:r>
                    </a:p>
                  </a:txBody>
                  <a:tcPr marL="0" marR="0" marT="0" marB="0" anchor="b">
                    <a:lnL>
                      <a:noFill/>
                    </a:lnL>
                    <a:lnR>
                      <a:noFill/>
                    </a:lnR>
                    <a:lnT>
                      <a:noFill/>
                    </a:lnT>
                    <a:lnB>
                      <a:noFill/>
                    </a:lnB>
                  </a:tcPr>
                </a:tc>
              </a:tr>
              <a:tr h="221673">
                <a:tc>
                  <a:txBody>
                    <a:bodyPr/>
                    <a:lstStyle/>
                    <a:p>
                      <a:pPr algn="l" fontAlgn="b"/>
                      <a:r>
                        <a:rPr lang="en-US" sz="1800" b="0" i="0" u="none" strike="noStrike">
                          <a:latin typeface="Tahoma"/>
                        </a:rPr>
                        <a:t>Router configurations, Human operator, design, boss requirement</a:t>
                      </a:r>
                    </a:p>
                  </a:txBody>
                  <a:tcPr marL="0" marR="0" marT="0" marB="0" anchor="b">
                    <a:lnL>
                      <a:noFill/>
                    </a:lnL>
                    <a:lnR>
                      <a:noFill/>
                    </a:lnR>
                    <a:lnT>
                      <a:noFill/>
                    </a:lnT>
                    <a:lnB>
                      <a:noFill/>
                    </a:lnB>
                  </a:tcPr>
                </a:tc>
              </a:tr>
              <a:tr h="184727">
                <a:tc>
                  <a:txBody>
                    <a:bodyPr/>
                    <a:lstStyle/>
                    <a:p>
                      <a:pPr algn="l" fontAlgn="b"/>
                      <a:r>
                        <a:rPr lang="en-US" sz="1800" b="0" i="0" u="none" strike="noStrike">
                          <a:latin typeface="Tahoma"/>
                        </a:rPr>
                        <a:t>Multiple conflicting customer requirements</a:t>
                      </a:r>
                    </a:p>
                  </a:txBody>
                  <a:tcPr marL="0" marR="0" marT="0" marB="0" anchor="b">
                    <a:lnL>
                      <a:noFill/>
                    </a:lnL>
                    <a:lnR>
                      <a:noFill/>
                    </a:lnR>
                    <a:lnT>
                      <a:noFill/>
                    </a:lnT>
                    <a:lnB>
                      <a:noFill/>
                    </a:lnB>
                  </a:tcPr>
                </a:tc>
              </a:tr>
              <a:tr h="332509">
                <a:tc>
                  <a:txBody>
                    <a:bodyPr/>
                    <a:lstStyle/>
                    <a:p>
                      <a:pPr algn="l" fontAlgn="b"/>
                      <a:r>
                        <a:rPr lang="en-US" sz="1800" b="0" i="0" u="none" strike="noStrike">
                          <a:latin typeface="Tahoma"/>
                        </a:rPr>
                        <a:t>Both physical cause, operator mistakes and buggy behaviour i router software.</a:t>
                      </a:r>
                    </a:p>
                  </a:txBody>
                  <a:tcPr marL="0" marR="0" marT="0" marB="0" anchor="b">
                    <a:lnL>
                      <a:noFill/>
                    </a:lnL>
                    <a:lnR>
                      <a:noFill/>
                    </a:lnR>
                    <a:lnT>
                      <a:noFill/>
                    </a:lnT>
                    <a:lnB>
                      <a:noFill/>
                    </a:lnB>
                  </a:tcPr>
                </a:tc>
              </a:tr>
              <a:tr h="480291">
                <a:tc>
                  <a:txBody>
                    <a:bodyPr/>
                    <a:lstStyle/>
                    <a:p>
                      <a:pPr algn="l" fontAlgn="b"/>
                      <a:r>
                        <a:rPr lang="en-US" sz="1800" b="0" i="0" u="none" strike="noStrike">
                          <a:latin typeface="Tahoma"/>
                        </a:rPr>
                        <a:t>A combination of the above as, for example, an "e2e" IP service requires 3 layers and a number of different technology hops.</a:t>
                      </a:r>
                    </a:p>
                  </a:txBody>
                  <a:tcPr marL="0" marR="0" marT="0" marB="0" anchor="b">
                    <a:lnL>
                      <a:noFill/>
                    </a:lnL>
                    <a:lnR>
                      <a:noFill/>
                    </a:lnR>
                    <a:lnT>
                      <a:noFill/>
                    </a:lnT>
                    <a:lnB>
                      <a:noFill/>
                    </a:lnB>
                  </a:tcPr>
                </a:tc>
              </a:tr>
              <a:tr h="73891">
                <a:tc>
                  <a:txBody>
                    <a:bodyPr/>
                    <a:lstStyle/>
                    <a:p>
                      <a:pPr algn="l" fontAlgn="b"/>
                      <a:r>
                        <a:rPr lang="en-US" sz="1800" b="0" i="0" u="none" strike="noStrike" dirty="0">
                          <a:latin typeface="Tahoma"/>
                        </a:rPr>
                        <a:t>multi vendor scenario</a:t>
                      </a:r>
                    </a:p>
                  </a:txBody>
                  <a:tcPr marL="0" marR="0" marT="0" marB="0" anchor="b">
                    <a:lnL>
                      <a:noFill/>
                    </a:lnL>
                    <a:lnR>
                      <a:noFill/>
                    </a:lnR>
                    <a:lnT>
                      <a:noFill/>
                    </a:lnT>
                    <a:lnB>
                      <a:noFill/>
                    </a:lnB>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Definitions of “Network Complexity”</a:t>
            </a:r>
            <a:endParaRPr lang="en-US" dirty="0"/>
          </a:p>
        </p:txBody>
      </p:sp>
      <p:sp>
        <p:nvSpPr>
          <p:cNvPr id="5" name="Rectangle 4"/>
          <p:cNvSpPr/>
          <p:nvPr/>
        </p:nvSpPr>
        <p:spPr>
          <a:xfrm>
            <a:off x="0" y="1177292"/>
            <a:ext cx="9144000" cy="5909308"/>
          </a:xfrm>
          <a:prstGeom prst="rect">
            <a:avLst/>
          </a:prstGeom>
        </p:spPr>
        <p:txBody>
          <a:bodyPr wrap="square">
            <a:spAutoFit/>
          </a:bodyPr>
          <a:lstStyle/>
          <a:p>
            <a:r>
              <a:rPr lang="en-US" sz="900" dirty="0" smtClean="0"/>
              <a:t>The number of elements within a network and the associated loss of determinism in predicting network </a:t>
            </a:r>
            <a:r>
              <a:rPr lang="en-US" sz="900" dirty="0" err="1" smtClean="0"/>
              <a:t>behaviour</a:t>
            </a:r>
            <a:r>
              <a:rPr lang="en-US" sz="900" dirty="0" smtClean="0"/>
              <a:t>.	</a:t>
            </a:r>
          </a:p>
          <a:p>
            <a:r>
              <a:rPr lang="en-US" sz="900" dirty="0" smtClean="0"/>
              <a:t>not easy to manage, not easily adaptable to changes	</a:t>
            </a:r>
          </a:p>
          <a:p>
            <a:r>
              <a:rPr lang="en-US" sz="900" dirty="0" smtClean="0"/>
              <a:t>Hardness in </a:t>
            </a:r>
            <a:r>
              <a:rPr lang="en-US" sz="900" dirty="0" err="1" smtClean="0"/>
              <a:t>documentating</a:t>
            </a:r>
            <a:r>
              <a:rPr lang="en-US" sz="900" dirty="0" smtClean="0"/>
              <a:t> relations between physical equipment, logical entities and operating procedures.	</a:t>
            </a:r>
          </a:p>
          <a:p>
            <a:r>
              <a:rPr lang="en-US" sz="900" dirty="0" smtClean="0"/>
              <a:t>From virtual host - towards the ISP at last. The complexity is from the </a:t>
            </a:r>
            <a:r>
              <a:rPr lang="en-US" sz="900" dirty="0" err="1" smtClean="0"/>
              <a:t>VM's</a:t>
            </a:r>
            <a:r>
              <a:rPr lang="en-US" sz="900" dirty="0" smtClean="0"/>
              <a:t> hardware link which now also is virtual configured - towards shared 10Gbps links in the hardware enclosure (sometimes up to 3 components) before it is linked to the distribution switch level and then the CORE. Cloud business is demanding more of this, which again makes it all more complex in the internal cloud infrastructure.	</a:t>
            </a:r>
          </a:p>
          <a:p>
            <a:r>
              <a:rPr lang="en-US" sz="900" dirty="0" smtClean="0"/>
              <a:t>Patches applied on the infrastructure over time, out of initial architecture planning.	</a:t>
            </a:r>
          </a:p>
          <a:p>
            <a:r>
              <a:rPr lang="en-US" sz="900" dirty="0" smtClean="0"/>
              <a:t>a network with too many configuration to do a basic thing.	</a:t>
            </a:r>
          </a:p>
          <a:p>
            <a:r>
              <a:rPr lang="en-US" sz="900" dirty="0" smtClean="0"/>
              <a:t>Network complexity means that the network depends on so much interdependent factors that changes apparently safe end up affecting seriously the network operation.	</a:t>
            </a:r>
          </a:p>
          <a:p>
            <a:r>
              <a:rPr lang="en-US" sz="900" dirty="0" smtClean="0"/>
              <a:t>Often we have to re-invent the wheel	</a:t>
            </a:r>
          </a:p>
          <a:p>
            <a:r>
              <a:rPr lang="en-US" sz="900" dirty="0" smtClean="0"/>
              <a:t>Set of configurations, technologies and designs that make a network difficult to operate for the assigned people in a company. Complexity can be solved with more training for example</a:t>
            </a:r>
          </a:p>
          <a:p>
            <a:r>
              <a:rPr lang="en-US" sz="900" dirty="0" smtClean="0"/>
              <a:t>Variety in the elements of the network	</a:t>
            </a:r>
          </a:p>
          <a:p>
            <a:r>
              <a:rPr lang="en-US" sz="900" dirty="0" smtClean="0"/>
              <a:t>The degree in which a network does not have a clear and straightforward design, and where consequences from a component failure cannot easily be understood through logical deduction.	</a:t>
            </a:r>
          </a:p>
          <a:p>
            <a:r>
              <a:rPr lang="en-US" sz="900" dirty="0" smtClean="0"/>
              <a:t>High number of elements running a large number of processes, with a loose level of synchronization between them (aka, a non-linear combination of processes in a N-order connected topology).	</a:t>
            </a:r>
          </a:p>
          <a:p>
            <a:r>
              <a:rPr lang="en-US" sz="900" dirty="0" smtClean="0"/>
              <a:t>Too many features in use.	</a:t>
            </a:r>
          </a:p>
          <a:p>
            <a:r>
              <a:rPr lang="en-US" sz="900" dirty="0" smtClean="0"/>
              <a:t>Poorly designed networks, legacy and non-legacy networks interaction, networks built with one solution in mind being extended to fit other roles (poorly). Non automated provisioning causing frequent human errors. Lack of knowledge within Network Operations leads to bad operating decisions.	</a:t>
            </a:r>
          </a:p>
          <a:p>
            <a:r>
              <a:rPr lang="en-US" sz="900" dirty="0" smtClean="0"/>
              <a:t>ISP, complex network	</a:t>
            </a:r>
          </a:p>
          <a:p>
            <a:r>
              <a:rPr lang="en-US" sz="900" dirty="0" smtClean="0"/>
              <a:t>1) All things added by the complications departments. ;-)  2) All things that have the potential to make the network behave in very unexpected ways; these are mostly of the 'wrong assumption' kind. :-(	</a:t>
            </a:r>
          </a:p>
          <a:p>
            <a:r>
              <a:rPr lang="en-US" sz="900" dirty="0" smtClean="0"/>
              <a:t>the design of the network and the services running over them... then new service </a:t>
            </a:r>
            <a:r>
              <a:rPr lang="en-US" sz="900" dirty="0" err="1" smtClean="0"/>
              <a:t>comming</a:t>
            </a:r>
            <a:r>
              <a:rPr lang="en-US" sz="900" dirty="0" smtClean="0"/>
              <a:t> and redesign it's needed &lt;=&gt; network complexity	</a:t>
            </a:r>
          </a:p>
          <a:p>
            <a:r>
              <a:rPr lang="en-US" sz="900" dirty="0" smtClean="0"/>
              <a:t>An accumulation of 'special cases',  deviations from a previously consistent architecture,  which have to be taken into account for each new add/modify/remove to the design.</a:t>
            </a:r>
          </a:p>
          <a:p>
            <a:r>
              <a:rPr lang="en-US" sz="900" dirty="0" smtClean="0"/>
              <a:t>That which makes the network harder to completely </a:t>
            </a:r>
            <a:r>
              <a:rPr lang="en-US" sz="900" dirty="0" err="1" smtClean="0"/>
              <a:t>grok</a:t>
            </a:r>
            <a:r>
              <a:rPr lang="en-US" sz="900" dirty="0" smtClean="0"/>
              <a:t>.	</a:t>
            </a:r>
          </a:p>
          <a:p>
            <a:r>
              <a:rPr lang="en-US" sz="900" dirty="0" smtClean="0"/>
              <a:t>Advanced configuration and complex routing scheme	</a:t>
            </a:r>
          </a:p>
          <a:p>
            <a:r>
              <a:rPr lang="en-US" sz="900" dirty="0" smtClean="0"/>
              <a:t>Complex routing scheme combined with lots of nodes in the topology.	</a:t>
            </a:r>
          </a:p>
          <a:p>
            <a:r>
              <a:rPr lang="en-US" sz="900" dirty="0" smtClean="0"/>
              <a:t>a bad network :</a:t>
            </a:r>
            <a:r>
              <a:rPr lang="en-US" sz="900" dirty="0" err="1" smtClean="0"/>
              <a:t>p</a:t>
            </a:r>
            <a:r>
              <a:rPr lang="en-US" sz="900" dirty="0" smtClean="0"/>
              <a:t>	</a:t>
            </a:r>
          </a:p>
          <a:p>
            <a:r>
              <a:rPr lang="en-US" sz="900" dirty="0" smtClean="0"/>
              <a:t>in this survey the definition of network complexity has been: a state of the network that:  makes it non-trivial to predict how traffic moves when an error of any kind occurs  makes it non- trivial to understand why </a:t>
            </a:r>
            <a:r>
              <a:rPr lang="en-US" sz="900" dirty="0" err="1" smtClean="0"/>
              <a:t>trafic</a:t>
            </a:r>
            <a:r>
              <a:rPr lang="en-US" sz="900" dirty="0" smtClean="0"/>
              <a:t> flows the way it flows  involves several protocols	</a:t>
            </a:r>
          </a:p>
          <a:p>
            <a:r>
              <a:rPr lang="en-US" sz="900" dirty="0" smtClean="0"/>
              <a:t>The end-to-end combination of technologies and planes required to deliver network services.	</a:t>
            </a:r>
          </a:p>
          <a:p>
            <a:r>
              <a:rPr lang="en-US" sz="900" dirty="0" smtClean="0"/>
              <a:t>many different protocols that all need to operate correctly to make the system work - too many interdependencies, hard to figure out where a given problem is originating from</a:t>
            </a:r>
          </a:p>
          <a:p>
            <a:r>
              <a:rPr lang="en-US" sz="900" dirty="0" smtClean="0"/>
              <a:t>Poorly documented	</a:t>
            </a:r>
          </a:p>
          <a:p>
            <a:r>
              <a:rPr lang="en-US" sz="900" dirty="0" smtClean="0"/>
              <a:t>The number of variables dependent on each other in a given architecture (pieces of hardware, number of </a:t>
            </a:r>
            <a:r>
              <a:rPr lang="en-US" sz="900" dirty="0" err="1" smtClean="0"/>
              <a:t>OSes</a:t>
            </a:r>
            <a:r>
              <a:rPr lang="en-US" sz="900" dirty="0" smtClean="0"/>
              <a:t>, difficulty of configuration, result target, workarounds, etc).  (This is certainly not the only definition.)	</a:t>
            </a:r>
          </a:p>
          <a:p>
            <a:r>
              <a:rPr lang="en-US" sz="900" dirty="0" smtClean="0"/>
              <a:t>Inconsistent </a:t>
            </a:r>
            <a:r>
              <a:rPr lang="en-US" sz="900" dirty="0" err="1" smtClean="0"/>
              <a:t>configs</a:t>
            </a:r>
            <a:r>
              <a:rPr lang="en-US" sz="900" dirty="0" smtClean="0"/>
              <a:t>	</a:t>
            </a:r>
          </a:p>
          <a:p>
            <a:r>
              <a:rPr lang="en-US" sz="900" dirty="0" smtClean="0"/>
              <a:t>multi vendor </a:t>
            </a:r>
            <a:r>
              <a:rPr lang="en-US" sz="900" dirty="0" err="1" smtClean="0"/>
              <a:t>enviroinment</a:t>
            </a:r>
            <a:r>
              <a:rPr lang="en-US" sz="900" dirty="0" smtClean="0"/>
              <a:t> with challenges	</a:t>
            </a:r>
          </a:p>
          <a:p>
            <a:r>
              <a:rPr lang="en-US" sz="900" dirty="0" smtClean="0"/>
              <a:t>Ad-hoc networks.	</a:t>
            </a:r>
          </a:p>
          <a:p>
            <a:r>
              <a:rPr lang="en-US" sz="900" dirty="0" smtClean="0"/>
              <a:t>Amount of machines involved in the network, routing levels, </a:t>
            </a:r>
            <a:r>
              <a:rPr lang="en-US" sz="900" dirty="0" err="1" smtClean="0"/>
              <a:t>subnetting</a:t>
            </a:r>
            <a:r>
              <a:rPr lang="en-US" sz="900" dirty="0" smtClean="0"/>
              <a:t>, etc.	</a:t>
            </a:r>
          </a:p>
          <a:p>
            <a:r>
              <a:rPr lang="en-US" sz="900" dirty="0" smtClean="0"/>
              <a:t>Stuff that can break in non-obvious ways</a:t>
            </a:r>
          </a:p>
        </p:txBody>
      </p:sp>
      <p:sp>
        <p:nvSpPr>
          <p:cNvPr id="4" name="TextBox 3"/>
          <p:cNvSpPr txBox="1"/>
          <p:nvPr/>
        </p:nvSpPr>
        <p:spPr>
          <a:xfrm>
            <a:off x="5407650" y="1905000"/>
            <a:ext cx="2364750" cy="461665"/>
          </a:xfrm>
          <a:prstGeom prst="rect">
            <a:avLst/>
          </a:prstGeom>
          <a:solidFill>
            <a:schemeClr val="bg1">
              <a:alpha val="50000"/>
            </a:schemeClr>
          </a:solidFill>
        </p:spPr>
        <p:txBody>
          <a:bodyPr wrap="none" rtlCol="0">
            <a:spAutoFit/>
          </a:bodyPr>
          <a:lstStyle/>
          <a:p>
            <a:r>
              <a:rPr lang="en-US" sz="2400" b="1" dirty="0" err="1" smtClean="0"/>
              <a:t>unpedictability</a:t>
            </a:r>
            <a:endParaRPr lang="en-US" sz="2400" b="1" dirty="0"/>
          </a:p>
        </p:txBody>
      </p:sp>
      <p:sp>
        <p:nvSpPr>
          <p:cNvPr id="6" name="TextBox 5"/>
          <p:cNvSpPr txBox="1"/>
          <p:nvPr/>
        </p:nvSpPr>
        <p:spPr>
          <a:xfrm>
            <a:off x="5992389" y="2967335"/>
            <a:ext cx="2237211" cy="461665"/>
          </a:xfrm>
          <a:prstGeom prst="rect">
            <a:avLst/>
          </a:prstGeom>
          <a:solidFill>
            <a:schemeClr val="bg1">
              <a:alpha val="50000"/>
            </a:schemeClr>
          </a:solidFill>
        </p:spPr>
        <p:txBody>
          <a:bodyPr wrap="none" rtlCol="0">
            <a:spAutoFit/>
          </a:bodyPr>
          <a:lstStyle/>
          <a:p>
            <a:r>
              <a:rPr lang="en-US" sz="2400" b="1" dirty="0" smtClean="0"/>
              <a:t>dependencies</a:t>
            </a:r>
            <a:endParaRPr lang="en-US" sz="2400" b="1" dirty="0"/>
          </a:p>
        </p:txBody>
      </p:sp>
      <p:sp>
        <p:nvSpPr>
          <p:cNvPr id="7" name="TextBox 6"/>
          <p:cNvSpPr txBox="1"/>
          <p:nvPr/>
        </p:nvSpPr>
        <p:spPr>
          <a:xfrm>
            <a:off x="2286000" y="2510135"/>
            <a:ext cx="1197764" cy="461665"/>
          </a:xfrm>
          <a:prstGeom prst="rect">
            <a:avLst/>
          </a:prstGeom>
          <a:solidFill>
            <a:schemeClr val="bg1">
              <a:alpha val="50000"/>
            </a:schemeClr>
          </a:solidFill>
        </p:spPr>
        <p:txBody>
          <a:bodyPr wrap="none" rtlCol="0">
            <a:spAutoFit/>
          </a:bodyPr>
          <a:lstStyle/>
          <a:p>
            <a:r>
              <a:rPr lang="en-US" sz="2400" b="1" dirty="0" smtClean="0"/>
              <a:t>Variety</a:t>
            </a:r>
            <a:endParaRPr lang="en-US" sz="2400" b="1" dirty="0"/>
          </a:p>
        </p:txBody>
      </p:sp>
      <p:sp>
        <p:nvSpPr>
          <p:cNvPr id="8" name="TextBox 7"/>
          <p:cNvSpPr txBox="1"/>
          <p:nvPr/>
        </p:nvSpPr>
        <p:spPr>
          <a:xfrm>
            <a:off x="609600" y="3733800"/>
            <a:ext cx="3137247" cy="461665"/>
          </a:xfrm>
          <a:prstGeom prst="rect">
            <a:avLst/>
          </a:prstGeom>
          <a:solidFill>
            <a:schemeClr val="bg1">
              <a:alpha val="50000"/>
            </a:schemeClr>
          </a:solidFill>
        </p:spPr>
        <p:txBody>
          <a:bodyPr wrap="none" rtlCol="0">
            <a:spAutoFit/>
          </a:bodyPr>
          <a:lstStyle/>
          <a:p>
            <a:r>
              <a:rPr lang="en-US" sz="2400" b="1" dirty="0" smtClean="0"/>
              <a:t>Wrong assumptions</a:t>
            </a:r>
            <a:endParaRPr lang="en-US" sz="2400" b="1" dirty="0"/>
          </a:p>
        </p:txBody>
      </p:sp>
      <p:sp>
        <p:nvSpPr>
          <p:cNvPr id="9" name="TextBox 8"/>
          <p:cNvSpPr txBox="1"/>
          <p:nvPr/>
        </p:nvSpPr>
        <p:spPr>
          <a:xfrm>
            <a:off x="5560050" y="4643735"/>
            <a:ext cx="3176921" cy="461665"/>
          </a:xfrm>
          <a:prstGeom prst="rect">
            <a:avLst/>
          </a:prstGeom>
          <a:solidFill>
            <a:schemeClr val="bg1">
              <a:alpha val="50000"/>
            </a:schemeClr>
          </a:solidFill>
        </p:spPr>
        <p:txBody>
          <a:bodyPr wrap="none" rtlCol="0">
            <a:spAutoFit/>
          </a:bodyPr>
          <a:lstStyle/>
          <a:p>
            <a:r>
              <a:rPr lang="en-US" sz="2400" b="1" dirty="0" smtClean="0"/>
              <a:t>Poor documentation</a:t>
            </a:r>
            <a:endParaRPr lang="en-US" sz="2400" b="1" dirty="0"/>
          </a:p>
        </p:txBody>
      </p:sp>
      <p:sp>
        <p:nvSpPr>
          <p:cNvPr id="10" name="TextBox 9"/>
          <p:cNvSpPr txBox="1"/>
          <p:nvPr/>
        </p:nvSpPr>
        <p:spPr>
          <a:xfrm>
            <a:off x="1752600" y="4953000"/>
            <a:ext cx="2249334" cy="461665"/>
          </a:xfrm>
          <a:prstGeom prst="rect">
            <a:avLst/>
          </a:prstGeom>
          <a:solidFill>
            <a:schemeClr val="bg1">
              <a:alpha val="50000"/>
            </a:schemeClr>
          </a:solidFill>
        </p:spPr>
        <p:txBody>
          <a:bodyPr wrap="none" rtlCol="0">
            <a:spAutoFit/>
          </a:bodyPr>
          <a:lstStyle/>
          <a:p>
            <a:r>
              <a:rPr lang="en-US" sz="2400" b="1" dirty="0" smtClean="0"/>
              <a:t>inconsistency</a:t>
            </a:r>
            <a:endParaRPr lang="en-US" sz="2400" b="1" dirty="0"/>
          </a:p>
        </p:txBody>
      </p:sp>
      <p:sp>
        <p:nvSpPr>
          <p:cNvPr id="11" name="TextBox 10"/>
          <p:cNvSpPr txBox="1"/>
          <p:nvPr/>
        </p:nvSpPr>
        <p:spPr>
          <a:xfrm>
            <a:off x="1687118" y="1443335"/>
            <a:ext cx="3023183" cy="461665"/>
          </a:xfrm>
          <a:prstGeom prst="rect">
            <a:avLst/>
          </a:prstGeom>
          <a:solidFill>
            <a:schemeClr val="bg1">
              <a:alpha val="50000"/>
            </a:schemeClr>
          </a:solidFill>
        </p:spPr>
        <p:txBody>
          <a:bodyPr wrap="none" rtlCol="0">
            <a:spAutoFit/>
          </a:bodyPr>
          <a:lstStyle/>
          <a:p>
            <a:r>
              <a:rPr lang="en-US" sz="2400" b="1" dirty="0" smtClean="0"/>
              <a:t>Hard to understand</a:t>
            </a:r>
            <a:endParaRPr lang="en-US" sz="24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heckerboard(across)">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Panel</a:t>
            </a:r>
            <a:endParaRPr lang="en-US" dirty="0"/>
          </a:p>
        </p:txBody>
      </p:sp>
      <p:sp>
        <p:nvSpPr>
          <p:cNvPr id="3" name="Content Placeholder 2"/>
          <p:cNvSpPr>
            <a:spLocks noGrp="1"/>
          </p:cNvSpPr>
          <p:nvPr>
            <p:ph idx="1"/>
          </p:nvPr>
        </p:nvSpPr>
        <p:spPr/>
        <p:txBody>
          <a:bodyPr/>
          <a:lstStyle/>
          <a:p>
            <a:r>
              <a:rPr lang="en-US" dirty="0" smtClean="0"/>
              <a:t>Geoff Huston</a:t>
            </a:r>
          </a:p>
          <a:p>
            <a:r>
              <a:rPr lang="en-US" dirty="0" err="1" smtClean="0"/>
              <a:t>Nico</a:t>
            </a:r>
            <a:r>
              <a:rPr lang="en-US" dirty="0" smtClean="0"/>
              <a:t> </a:t>
            </a:r>
            <a:r>
              <a:rPr lang="en-US" dirty="0" err="1" smtClean="0"/>
              <a:t>Fischbach</a:t>
            </a:r>
            <a:endParaRPr lang="en-US" dirty="0" smtClean="0"/>
          </a:p>
          <a:p>
            <a:r>
              <a:rPr lang="en-US" dirty="0" err="1" smtClean="0"/>
              <a:t>Gert</a:t>
            </a:r>
            <a:r>
              <a:rPr lang="en-US" dirty="0" smtClean="0"/>
              <a:t> </a:t>
            </a:r>
            <a:r>
              <a:rPr lang="en-US" dirty="0" err="1" smtClean="0"/>
              <a:t>Döring</a:t>
            </a:r>
            <a:endParaRPr lang="en-US" dirty="0" smtClean="0"/>
          </a:p>
          <a:p>
            <a:r>
              <a:rPr lang="en-US" dirty="0" smtClean="0"/>
              <a:t>Michael Behringer</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a:bodyPr>
          <a:lstStyle/>
          <a:p>
            <a:r>
              <a:rPr lang="en-US" dirty="0" smtClean="0"/>
              <a:t>Examples of “catastrophic failure”: What caused the root failure?</a:t>
            </a:r>
          </a:p>
          <a:p>
            <a:r>
              <a:rPr lang="en-US" dirty="0" smtClean="0"/>
              <a:t>What makes your network complex?</a:t>
            </a:r>
          </a:p>
          <a:p>
            <a:r>
              <a:rPr lang="en-US" dirty="0" smtClean="0"/>
              <a:t>How do you contain </a:t>
            </a:r>
            <a:r>
              <a:rPr lang="en-US" dirty="0"/>
              <a:t>/</a:t>
            </a:r>
            <a:r>
              <a:rPr lang="en-US" dirty="0" smtClean="0"/>
              <a:t> control complexity?</a:t>
            </a:r>
          </a:p>
          <a:p>
            <a:endParaRPr lang="en-US" dirty="0" smtClean="0"/>
          </a:p>
          <a:p>
            <a:endParaRPr lang="en-US" dirty="0" smtClean="0"/>
          </a:p>
          <a:p>
            <a:endParaRPr lang="en-US" dirty="0" smtClean="0"/>
          </a:p>
          <a:p>
            <a:endParaRPr lang="en-US" dirty="0" smtClean="0"/>
          </a:p>
          <a:p>
            <a:r>
              <a:rPr lang="en-US" dirty="0" smtClean="0"/>
              <a:t>Wiki: </a:t>
            </a:r>
            <a:r>
              <a:rPr lang="en-US" dirty="0" smtClean="0">
                <a:hlinkClick r:id="rId2"/>
              </a:rPr>
              <a:t>http://networkcomplexity.org</a:t>
            </a:r>
            <a:r>
              <a:rPr lang="en-US" dirty="0" smtClean="0"/>
              <a:t>	</a:t>
            </a:r>
          </a:p>
          <a:p>
            <a:pPr lvl="1"/>
            <a:r>
              <a:rPr lang="en-US" dirty="0" smtClean="0"/>
              <a:t>(please contribute!)</a:t>
            </a:r>
          </a:p>
          <a:p>
            <a:endParaRPr lang="en-US" dirty="0"/>
          </a:p>
        </p:txBody>
      </p:sp>
    </p:spTree>
  </p:cSld>
  <p:clrMapOvr>
    <a:masterClrMapping/>
  </p:clrMapOvr>
  <mc:AlternateContent>
    <mc:Choice xmlns:mp="http://schemas.microsoft.com/office/mac/powerpoint/2008/main" Requires="mp">
      <mc:AlternateContent>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Choice>
    <mc:Fallback>
      <mc:AlternateContent>
        <mc:Choice Requires="mp">
          <p:transition>
            <p:cover dir="d"/>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checkerboard(across)">
                                      <p:cBhvr>
                                        <p:cTn id="7" dur="500"/>
                                        <p:tgtEl>
                                          <p:spTgt spid="3">
                                            <p:txEl>
                                              <p:pRg st="7" end="7"/>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checkerboard(across)">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Intuitively, Network Complexity is Increasing …</a:t>
            </a:r>
            <a:endParaRPr lang="en-US" dirty="0"/>
          </a:p>
        </p:txBody>
      </p:sp>
      <p:graphicFrame>
        <p:nvGraphicFramePr>
          <p:cNvPr id="5" name="Chart 4"/>
          <p:cNvGraphicFramePr>
            <a:graphicFrameLocks/>
          </p:cNvGraphicFramePr>
          <p:nvPr/>
        </p:nvGraphicFramePr>
        <p:xfrm>
          <a:off x="4413707" y="1592914"/>
          <a:ext cx="4273093" cy="24127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457200" y="4267200"/>
          <a:ext cx="3378200" cy="21753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70400" y="4622800"/>
            <a:ext cx="4216400" cy="1077218"/>
          </a:xfrm>
          <a:prstGeom prst="rect">
            <a:avLst/>
          </a:prstGeom>
          <a:noFill/>
        </p:spPr>
        <p:txBody>
          <a:bodyPr wrap="square" rtlCol="0">
            <a:spAutoFit/>
          </a:bodyPr>
          <a:lstStyle/>
          <a:p>
            <a:r>
              <a:rPr lang="en-US" sz="3200" dirty="0" smtClean="0"/>
              <a:t>… but, what is </a:t>
            </a:r>
            <a:br>
              <a:rPr lang="en-US" sz="3200" dirty="0" smtClean="0"/>
            </a:br>
            <a:r>
              <a:rPr lang="en-US" sz="3200" dirty="0" smtClean="0"/>
              <a:t>“Network Complexity”?</a:t>
            </a:r>
            <a:endParaRPr lang="en-US" sz="3200" dirty="0"/>
          </a:p>
        </p:txBody>
      </p:sp>
      <p:graphicFrame>
        <p:nvGraphicFramePr>
          <p:cNvPr id="9" name="Chart 8"/>
          <p:cNvGraphicFramePr>
            <a:graphicFrameLocks/>
          </p:cNvGraphicFramePr>
          <p:nvPr/>
        </p:nvGraphicFramePr>
        <p:xfrm>
          <a:off x="229702" y="1427708"/>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Folded Corner 9"/>
          <p:cNvSpPr/>
          <p:nvPr/>
        </p:nvSpPr>
        <p:spPr>
          <a:xfrm rot="21122974">
            <a:off x="3799912" y="3470576"/>
            <a:ext cx="1778000" cy="1079500"/>
          </a:xfrm>
          <a:prstGeom prst="foldedCorner">
            <a:avLst/>
          </a:prstGeom>
          <a:solidFill>
            <a:srgbClr val="FFFF00"/>
          </a:solidFill>
          <a:ln>
            <a:solidFill>
              <a:srgbClr val="7F7F7F"/>
            </a:solidFill>
          </a:ln>
          <a:effectLst>
            <a:outerShdw blurRad="50800" dist="101600" dir="2880000" algn="br">
              <a:srgbClr val="000000">
                <a:alpha val="5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Handwriting - Dakota"/>
                <a:cs typeface="Handwriting - Dakota"/>
              </a:rPr>
              <a:t>Things tend to grow</a:t>
            </a:r>
            <a:endParaRPr lang="en-US" dirty="0">
              <a:solidFill>
                <a:srgbClr val="000000"/>
              </a:solidFill>
              <a:latin typeface="Handwriting - Dakota"/>
              <a:cs typeface="Handwriting - Dakota"/>
            </a:endParaRPr>
          </a:p>
        </p:txBody>
      </p:sp>
    </p:spTree>
  </p:cSld>
  <p:clrMapOvr>
    <a:masterClrMapping/>
  </p:clrMapOvr>
  <mc:AlternateContent>
    <mc:Choice xmlns:mp="http://schemas.microsoft.com/office/mac/powerpoint/2008/main" Requires="mp">
      <mc:AlternateContent>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Choice>
    <mc:Fallback>
      <mc:AlternateContent>
        <mc:Choice Requires="mp">
          <p:transition>
            <p:cover dir="d"/>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 Need Complexity (at least some)</a:t>
            </a:r>
            <a:endParaRPr lang="en-US" dirty="0"/>
          </a:p>
        </p:txBody>
      </p:sp>
      <p:cxnSp>
        <p:nvCxnSpPr>
          <p:cNvPr id="5" name="Straight Arrow Connector 4"/>
          <p:cNvCxnSpPr/>
          <p:nvPr/>
        </p:nvCxnSpPr>
        <p:spPr bwMode="auto">
          <a:xfrm rot="5400000" flipH="1" flipV="1">
            <a:off x="214313" y="3392487"/>
            <a:ext cx="2500312" cy="1587"/>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bwMode="auto">
          <a:xfrm>
            <a:off x="1465262" y="4643437"/>
            <a:ext cx="5857875" cy="1588"/>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7" name="TextBox 30"/>
          <p:cNvSpPr txBox="1">
            <a:spLocks noChangeArrowheads="1"/>
          </p:cNvSpPr>
          <p:nvPr/>
        </p:nvSpPr>
        <p:spPr bwMode="auto">
          <a:xfrm>
            <a:off x="1322387" y="1608137"/>
            <a:ext cx="1214430" cy="428622"/>
          </a:xfrm>
          <a:prstGeom prst="rect">
            <a:avLst/>
          </a:prstGeom>
          <a:noFill/>
          <a:ln w="9525">
            <a:noFill/>
            <a:miter lim="800000"/>
            <a:headEnd/>
            <a:tailEnd/>
          </a:ln>
        </p:spPr>
        <p:txBody>
          <a:bodyPr wrap="none">
            <a:prstTxWarp prst="textNoShape">
              <a:avLst/>
            </a:prstTxWarp>
          </a:bodyPr>
          <a:lstStyle/>
          <a:p>
            <a:pPr algn="ctr"/>
            <a:r>
              <a:rPr lang="en-GB" sz="2400" dirty="0">
                <a:latin typeface="Calibri" charset="0"/>
              </a:rPr>
              <a:t>robustness</a:t>
            </a:r>
          </a:p>
        </p:txBody>
      </p:sp>
      <p:sp>
        <p:nvSpPr>
          <p:cNvPr id="8" name="TextBox 30"/>
          <p:cNvSpPr txBox="1">
            <a:spLocks noChangeArrowheads="1"/>
          </p:cNvSpPr>
          <p:nvPr/>
        </p:nvSpPr>
        <p:spPr bwMode="auto">
          <a:xfrm>
            <a:off x="6037269" y="4714878"/>
            <a:ext cx="1214430" cy="428622"/>
          </a:xfrm>
          <a:prstGeom prst="rect">
            <a:avLst/>
          </a:prstGeom>
          <a:noFill/>
          <a:ln w="9525">
            <a:noFill/>
            <a:miter lim="800000"/>
            <a:headEnd/>
            <a:tailEnd/>
          </a:ln>
        </p:spPr>
        <p:txBody>
          <a:bodyPr wrap="none">
            <a:prstTxWarp prst="textNoShape">
              <a:avLst/>
            </a:prstTxWarp>
          </a:bodyPr>
          <a:lstStyle/>
          <a:p>
            <a:pPr algn="ctr"/>
            <a:r>
              <a:rPr lang="en-GB" sz="2400">
                <a:latin typeface="Calibri" charset="0"/>
              </a:rPr>
              <a:t>complexity</a:t>
            </a:r>
          </a:p>
        </p:txBody>
      </p:sp>
      <p:sp>
        <p:nvSpPr>
          <p:cNvPr id="9" name="Freeform 8"/>
          <p:cNvSpPr/>
          <p:nvPr/>
        </p:nvSpPr>
        <p:spPr bwMode="auto">
          <a:xfrm>
            <a:off x="1476375" y="2809875"/>
            <a:ext cx="5741987" cy="1835150"/>
          </a:xfrm>
          <a:custGeom>
            <a:avLst/>
            <a:gdLst>
              <a:gd name="connsiteX0" fmla="*/ 0 w 5742432"/>
              <a:gd name="connsiteY0" fmla="*/ 1859280 h 1859280"/>
              <a:gd name="connsiteX1" fmla="*/ 1627632 w 5742432"/>
              <a:gd name="connsiteY1" fmla="*/ 140208 h 1859280"/>
              <a:gd name="connsiteX2" fmla="*/ 3392424 w 5742432"/>
              <a:gd name="connsiteY2" fmla="*/ 1018032 h 1859280"/>
              <a:gd name="connsiteX3" fmla="*/ 5742432 w 5742432"/>
              <a:gd name="connsiteY3" fmla="*/ 1484376 h 1859280"/>
              <a:gd name="connsiteX0" fmla="*/ 0 w 5742432"/>
              <a:gd name="connsiteY0" fmla="*/ 1859280 h 1859280"/>
              <a:gd name="connsiteX1" fmla="*/ 1627632 w 5742432"/>
              <a:gd name="connsiteY1" fmla="*/ 140208 h 1859280"/>
              <a:gd name="connsiteX2" fmla="*/ 3392424 w 5742432"/>
              <a:gd name="connsiteY2" fmla="*/ 1018032 h 1859280"/>
              <a:gd name="connsiteX3" fmla="*/ 5742432 w 5742432"/>
              <a:gd name="connsiteY3" fmla="*/ 1484376 h 1859280"/>
              <a:gd name="connsiteX0" fmla="*/ 0 w 5742432"/>
              <a:gd name="connsiteY0" fmla="*/ 1799752 h 1799752"/>
              <a:gd name="connsiteX1" fmla="*/ 1627632 w 5742432"/>
              <a:gd name="connsiteY1" fmla="*/ 80680 h 1799752"/>
              <a:gd name="connsiteX2" fmla="*/ 3392424 w 5742432"/>
              <a:gd name="connsiteY2" fmla="*/ 1315670 h 1799752"/>
              <a:gd name="connsiteX3" fmla="*/ 5742432 w 5742432"/>
              <a:gd name="connsiteY3" fmla="*/ 1424848 h 1799752"/>
              <a:gd name="connsiteX0" fmla="*/ 0 w 5742432"/>
              <a:gd name="connsiteY0" fmla="*/ 1799752 h 1799752"/>
              <a:gd name="connsiteX1" fmla="*/ 1627632 w 5742432"/>
              <a:gd name="connsiteY1" fmla="*/ 80680 h 1799752"/>
              <a:gd name="connsiteX2" fmla="*/ 3392424 w 5742432"/>
              <a:gd name="connsiteY2" fmla="*/ 1315670 h 1799752"/>
              <a:gd name="connsiteX3" fmla="*/ 5742432 w 5742432"/>
              <a:gd name="connsiteY3" fmla="*/ 1424848 h 1799752"/>
              <a:gd name="connsiteX0" fmla="*/ 0 w 5742432"/>
              <a:gd name="connsiteY0" fmla="*/ 1835475 h 1835475"/>
              <a:gd name="connsiteX1" fmla="*/ 1627632 w 5742432"/>
              <a:gd name="connsiteY1" fmla="*/ 116403 h 1835475"/>
              <a:gd name="connsiteX2" fmla="*/ 3392424 w 5742432"/>
              <a:gd name="connsiteY2" fmla="*/ 1137055 h 1835475"/>
              <a:gd name="connsiteX3" fmla="*/ 5742432 w 5742432"/>
              <a:gd name="connsiteY3" fmla="*/ 1460571 h 1835475"/>
              <a:gd name="connsiteX0" fmla="*/ 0 w 5742432"/>
              <a:gd name="connsiteY0" fmla="*/ 1835475 h 1835475"/>
              <a:gd name="connsiteX1" fmla="*/ 1627632 w 5742432"/>
              <a:gd name="connsiteY1" fmla="*/ 116403 h 1835475"/>
              <a:gd name="connsiteX2" fmla="*/ 3392424 w 5742432"/>
              <a:gd name="connsiteY2" fmla="*/ 1137055 h 1835475"/>
              <a:gd name="connsiteX3" fmla="*/ 5742432 w 5742432"/>
              <a:gd name="connsiteY3" fmla="*/ 1460571 h 1835475"/>
            </a:gdLst>
            <a:ahLst/>
            <a:cxnLst>
              <a:cxn ang="0">
                <a:pos x="connsiteX0" y="connsiteY0"/>
              </a:cxn>
              <a:cxn ang="0">
                <a:pos x="connsiteX1" y="connsiteY1"/>
              </a:cxn>
              <a:cxn ang="0">
                <a:pos x="connsiteX2" y="connsiteY2"/>
              </a:cxn>
              <a:cxn ang="0">
                <a:pos x="connsiteX3" y="connsiteY3"/>
              </a:cxn>
            </a:cxnLst>
            <a:rect l="l" t="t" r="r" b="b"/>
            <a:pathLst>
              <a:path w="5742432" h="1835475">
                <a:moveTo>
                  <a:pt x="0" y="1835475"/>
                </a:moveTo>
                <a:cubicBezTo>
                  <a:pt x="531114" y="1046043"/>
                  <a:pt x="1062228" y="232806"/>
                  <a:pt x="1627632" y="116403"/>
                </a:cubicBezTo>
                <a:cubicBezTo>
                  <a:pt x="2193036" y="0"/>
                  <a:pt x="2706624" y="913027"/>
                  <a:pt x="3392424" y="1137055"/>
                </a:cubicBezTo>
                <a:cubicBezTo>
                  <a:pt x="4078224" y="1361083"/>
                  <a:pt x="4875450" y="1439423"/>
                  <a:pt x="5742432" y="1460571"/>
                </a:cubicBezTo>
              </a:path>
            </a:pathLst>
          </a:cu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400"/>
          </a:p>
        </p:txBody>
      </p:sp>
      <p:cxnSp>
        <p:nvCxnSpPr>
          <p:cNvPr id="10" name="Straight Connector 9"/>
          <p:cNvCxnSpPr/>
          <p:nvPr/>
        </p:nvCxnSpPr>
        <p:spPr bwMode="auto">
          <a:xfrm>
            <a:off x="1465262" y="2903537"/>
            <a:ext cx="5786438"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rot="5400000">
            <a:off x="2356644" y="3785393"/>
            <a:ext cx="1714500" cy="15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2" name="TextBox 30"/>
          <p:cNvSpPr txBox="1">
            <a:spLocks noChangeArrowheads="1"/>
          </p:cNvSpPr>
          <p:nvPr/>
        </p:nvSpPr>
        <p:spPr bwMode="auto">
          <a:xfrm>
            <a:off x="3587746" y="2011362"/>
            <a:ext cx="2857520" cy="428622"/>
          </a:xfrm>
          <a:prstGeom prst="rect">
            <a:avLst/>
          </a:prstGeom>
          <a:noFill/>
          <a:ln w="9525">
            <a:noFill/>
            <a:miter lim="800000"/>
            <a:headEnd/>
            <a:tailEnd/>
          </a:ln>
        </p:spPr>
        <p:txBody>
          <a:bodyPr wrap="none">
            <a:prstTxWarp prst="textNoShape">
              <a:avLst/>
            </a:prstTxWarp>
          </a:bodyPr>
          <a:lstStyle/>
          <a:p>
            <a:pPr algn="ctr"/>
            <a:r>
              <a:rPr lang="en-GB" sz="2400" dirty="0">
                <a:latin typeface="Calibri" charset="0"/>
              </a:rPr>
              <a:t>point of maximum robustness</a:t>
            </a:r>
          </a:p>
        </p:txBody>
      </p:sp>
      <p:cxnSp>
        <p:nvCxnSpPr>
          <p:cNvPr id="13" name="Straight Arrow Connector 12"/>
          <p:cNvCxnSpPr/>
          <p:nvPr/>
        </p:nvCxnSpPr>
        <p:spPr bwMode="auto">
          <a:xfrm rot="5400000">
            <a:off x="3215481" y="2536031"/>
            <a:ext cx="357188" cy="285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Folded Corner 13"/>
          <p:cNvSpPr/>
          <p:nvPr/>
        </p:nvSpPr>
        <p:spPr>
          <a:xfrm rot="21122974">
            <a:off x="6520215" y="2617472"/>
            <a:ext cx="1778000" cy="1207280"/>
          </a:xfrm>
          <a:prstGeom prst="foldedCorner">
            <a:avLst/>
          </a:prstGeom>
          <a:solidFill>
            <a:srgbClr val="FFFF00"/>
          </a:solidFill>
          <a:ln>
            <a:solidFill>
              <a:srgbClr val="7F7F7F"/>
            </a:solidFill>
          </a:ln>
          <a:effectLst>
            <a:outerShdw blurRad="50800" dist="101600" dir="2880000" algn="br">
              <a:srgbClr val="000000">
                <a:alpha val="5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Handwriting - Dakota"/>
                <a:cs typeface="Handwriting - Dakota"/>
              </a:rPr>
              <a:t>Robustness requires some complexity</a:t>
            </a:r>
            <a:endParaRPr lang="en-US" dirty="0">
              <a:solidFill>
                <a:srgbClr val="000000"/>
              </a:solidFill>
              <a:latin typeface="Handwriting - Dakota"/>
              <a:cs typeface="Handwriting - Dakota"/>
            </a:endParaRPr>
          </a:p>
        </p:txBody>
      </p:sp>
    </p:spTree>
  </p:cSld>
  <p:clrMapOvr>
    <a:masterClrMapping/>
  </p:clrMapOvr>
  <mc:AlternateContent>
    <mc:Choice xmlns:mp="http://schemas.microsoft.com/office/mac/powerpoint/2008/main" Requires="mp">
      <mc:AlternateContent>
        <mc:Choice Requires="mp">
          <mp:transition>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d"/>
          </p:transition>
        </mc:Fallback>
      </mc:AlternateContent>
    </mc:Choice>
    <mc:Fallback>
      <mc:AlternateContent>
        <mc:Choice Requires="mp">
          <p:transition>
            <p:cover dir="d"/>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p:cover dir="d"/>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4" name="Group 33"/>
          <p:cNvGrpSpPr/>
          <p:nvPr/>
        </p:nvGrpSpPr>
        <p:grpSpPr>
          <a:xfrm>
            <a:off x="1449623" y="2197414"/>
            <a:ext cx="5271913" cy="3254239"/>
            <a:chOff x="1449623" y="2197414"/>
            <a:chExt cx="5271913" cy="3254239"/>
          </a:xfrm>
        </p:grpSpPr>
        <p:sp>
          <p:nvSpPr>
            <p:cNvPr id="10" name="Freeform 9"/>
            <p:cNvSpPr/>
            <p:nvPr/>
          </p:nvSpPr>
          <p:spPr>
            <a:xfrm>
              <a:off x="1449623" y="2204625"/>
              <a:ext cx="5247392" cy="3247028"/>
            </a:xfrm>
            <a:custGeom>
              <a:avLst/>
              <a:gdLst>
                <a:gd name="connsiteX0" fmla="*/ 67889 w 5303301"/>
                <a:gd name="connsiteY0" fmla="*/ 539175 h 3774222"/>
                <a:gd name="connsiteX1" fmla="*/ 463241 w 5303301"/>
                <a:gd name="connsiteY1" fmla="*/ 527194 h 3774222"/>
                <a:gd name="connsiteX2" fmla="*/ 607005 w 5303301"/>
                <a:gd name="connsiteY2" fmla="*/ 1018441 h 3774222"/>
                <a:gd name="connsiteX3" fmla="*/ 942455 w 5303301"/>
                <a:gd name="connsiteY3" fmla="*/ 1629506 h 3774222"/>
                <a:gd name="connsiteX4" fmla="*/ 1253944 w 5303301"/>
                <a:gd name="connsiteY4" fmla="*/ 1953011 h 3774222"/>
                <a:gd name="connsiteX5" fmla="*/ 1829000 w 5303301"/>
                <a:gd name="connsiteY5" fmla="*/ 2288497 h 3774222"/>
                <a:gd name="connsiteX6" fmla="*/ 2595743 w 5303301"/>
                <a:gd name="connsiteY6" fmla="*/ 2600020 h 3774222"/>
                <a:gd name="connsiteX7" fmla="*/ 3590111 w 5303301"/>
                <a:gd name="connsiteY7" fmla="*/ 2875598 h 3774222"/>
                <a:gd name="connsiteX8" fmla="*/ 4656362 w 5303301"/>
                <a:gd name="connsiteY8" fmla="*/ 3115231 h 3774222"/>
                <a:gd name="connsiteX9" fmla="*/ 5303301 w 5303301"/>
                <a:gd name="connsiteY9" fmla="*/ 3247029 h 3774222"/>
                <a:gd name="connsiteX10" fmla="*/ 5303301 w 5303301"/>
                <a:gd name="connsiteY10" fmla="*/ 3774222 h 3774222"/>
                <a:gd name="connsiteX11" fmla="*/ 55909 w 5303301"/>
                <a:gd name="connsiteY11" fmla="*/ 3762241 h 3774222"/>
                <a:gd name="connsiteX12" fmla="*/ 67889 w 5303301"/>
                <a:gd name="connsiteY12" fmla="*/ 539175 h 3774222"/>
                <a:gd name="connsiteX0" fmla="*/ 67889 w 5303301"/>
                <a:gd name="connsiteY0" fmla="*/ 539175 h 3774222"/>
                <a:gd name="connsiteX1" fmla="*/ 463241 w 5303301"/>
                <a:gd name="connsiteY1" fmla="*/ 527194 h 3774222"/>
                <a:gd name="connsiteX2" fmla="*/ 607005 w 5303301"/>
                <a:gd name="connsiteY2" fmla="*/ 1018441 h 3774222"/>
                <a:gd name="connsiteX3" fmla="*/ 942455 w 5303301"/>
                <a:gd name="connsiteY3" fmla="*/ 1629506 h 3774222"/>
                <a:gd name="connsiteX4" fmla="*/ 1253944 w 5303301"/>
                <a:gd name="connsiteY4" fmla="*/ 1953011 h 3774222"/>
                <a:gd name="connsiteX5" fmla="*/ 1829000 w 5303301"/>
                <a:gd name="connsiteY5" fmla="*/ 2288497 h 3774222"/>
                <a:gd name="connsiteX6" fmla="*/ 2595743 w 5303301"/>
                <a:gd name="connsiteY6" fmla="*/ 2600020 h 3774222"/>
                <a:gd name="connsiteX7" fmla="*/ 3590111 w 5303301"/>
                <a:gd name="connsiteY7" fmla="*/ 2875598 h 3774222"/>
                <a:gd name="connsiteX8" fmla="*/ 4656362 w 5303301"/>
                <a:gd name="connsiteY8" fmla="*/ 3115231 h 3774222"/>
                <a:gd name="connsiteX9" fmla="*/ 5303301 w 5303301"/>
                <a:gd name="connsiteY9" fmla="*/ 3247029 h 3774222"/>
                <a:gd name="connsiteX10" fmla="*/ 5303301 w 5303301"/>
                <a:gd name="connsiteY10" fmla="*/ 3774222 h 3774222"/>
                <a:gd name="connsiteX11" fmla="*/ 55909 w 5303301"/>
                <a:gd name="connsiteY11" fmla="*/ 3762241 h 3774222"/>
                <a:gd name="connsiteX12" fmla="*/ 67889 w 5303301"/>
                <a:gd name="connsiteY12" fmla="*/ 539175 h 3774222"/>
                <a:gd name="connsiteX0" fmla="*/ 67889 w 5303301"/>
                <a:gd name="connsiteY0" fmla="*/ 11981 h 3247028"/>
                <a:gd name="connsiteX1" fmla="*/ 463241 w 5303301"/>
                <a:gd name="connsiteY1" fmla="*/ 0 h 3247028"/>
                <a:gd name="connsiteX2" fmla="*/ 607005 w 5303301"/>
                <a:gd name="connsiteY2" fmla="*/ 491247 h 3247028"/>
                <a:gd name="connsiteX3" fmla="*/ 942455 w 5303301"/>
                <a:gd name="connsiteY3" fmla="*/ 1102312 h 3247028"/>
                <a:gd name="connsiteX4" fmla="*/ 1253944 w 5303301"/>
                <a:gd name="connsiteY4" fmla="*/ 1425817 h 3247028"/>
                <a:gd name="connsiteX5" fmla="*/ 1829000 w 5303301"/>
                <a:gd name="connsiteY5" fmla="*/ 1761303 h 3247028"/>
                <a:gd name="connsiteX6" fmla="*/ 2595743 w 5303301"/>
                <a:gd name="connsiteY6" fmla="*/ 2072826 h 3247028"/>
                <a:gd name="connsiteX7" fmla="*/ 3590111 w 5303301"/>
                <a:gd name="connsiteY7" fmla="*/ 2348404 h 3247028"/>
                <a:gd name="connsiteX8" fmla="*/ 4656362 w 5303301"/>
                <a:gd name="connsiteY8" fmla="*/ 2588037 h 3247028"/>
                <a:gd name="connsiteX9" fmla="*/ 5303301 w 5303301"/>
                <a:gd name="connsiteY9" fmla="*/ 2719835 h 3247028"/>
                <a:gd name="connsiteX10" fmla="*/ 5303301 w 5303301"/>
                <a:gd name="connsiteY10" fmla="*/ 3247028 h 3247028"/>
                <a:gd name="connsiteX11" fmla="*/ 55909 w 5303301"/>
                <a:gd name="connsiteY11" fmla="*/ 3235047 h 3247028"/>
                <a:gd name="connsiteX12" fmla="*/ 67889 w 5303301"/>
                <a:gd name="connsiteY12" fmla="*/ 11981 h 3247028"/>
                <a:gd name="connsiteX0" fmla="*/ 11980 w 5247392"/>
                <a:gd name="connsiteY0" fmla="*/ 11981 h 3247028"/>
                <a:gd name="connsiteX1" fmla="*/ 407332 w 5247392"/>
                <a:gd name="connsiteY1" fmla="*/ 0 h 3247028"/>
                <a:gd name="connsiteX2" fmla="*/ 551096 w 5247392"/>
                <a:gd name="connsiteY2" fmla="*/ 491247 h 3247028"/>
                <a:gd name="connsiteX3" fmla="*/ 886546 w 5247392"/>
                <a:gd name="connsiteY3" fmla="*/ 1102312 h 3247028"/>
                <a:gd name="connsiteX4" fmla="*/ 1198035 w 5247392"/>
                <a:gd name="connsiteY4" fmla="*/ 1425817 h 3247028"/>
                <a:gd name="connsiteX5" fmla="*/ 1773091 w 5247392"/>
                <a:gd name="connsiteY5" fmla="*/ 1761303 h 3247028"/>
                <a:gd name="connsiteX6" fmla="*/ 2539834 w 5247392"/>
                <a:gd name="connsiteY6" fmla="*/ 2072826 h 3247028"/>
                <a:gd name="connsiteX7" fmla="*/ 3534202 w 5247392"/>
                <a:gd name="connsiteY7" fmla="*/ 2348404 h 3247028"/>
                <a:gd name="connsiteX8" fmla="*/ 4600453 w 5247392"/>
                <a:gd name="connsiteY8" fmla="*/ 2588037 h 3247028"/>
                <a:gd name="connsiteX9" fmla="*/ 5247392 w 5247392"/>
                <a:gd name="connsiteY9" fmla="*/ 2719835 h 3247028"/>
                <a:gd name="connsiteX10" fmla="*/ 5247392 w 5247392"/>
                <a:gd name="connsiteY10" fmla="*/ 3247028 h 3247028"/>
                <a:gd name="connsiteX11" fmla="*/ 0 w 5247392"/>
                <a:gd name="connsiteY11" fmla="*/ 3235047 h 3247028"/>
                <a:gd name="connsiteX12" fmla="*/ 11980 w 5247392"/>
                <a:gd name="connsiteY12" fmla="*/ 11981 h 324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7392" h="3247028">
                  <a:moveTo>
                    <a:pt x="11980" y="11981"/>
                  </a:moveTo>
                  <a:lnTo>
                    <a:pt x="407332" y="0"/>
                  </a:lnTo>
                  <a:cubicBezTo>
                    <a:pt x="455253" y="163749"/>
                    <a:pt x="489198" y="227651"/>
                    <a:pt x="551096" y="491247"/>
                  </a:cubicBezTo>
                  <a:lnTo>
                    <a:pt x="886546" y="1102312"/>
                  </a:lnTo>
                  <a:lnTo>
                    <a:pt x="1198035" y="1425817"/>
                  </a:lnTo>
                  <a:lnTo>
                    <a:pt x="1773091" y="1761303"/>
                  </a:lnTo>
                  <a:lnTo>
                    <a:pt x="2539834" y="2072826"/>
                  </a:lnTo>
                  <a:lnTo>
                    <a:pt x="3534202" y="2348404"/>
                  </a:lnTo>
                  <a:lnTo>
                    <a:pt x="4600453" y="2588037"/>
                  </a:lnTo>
                  <a:lnTo>
                    <a:pt x="5247392" y="2719835"/>
                  </a:lnTo>
                  <a:lnTo>
                    <a:pt x="5247392" y="3247028"/>
                  </a:lnTo>
                  <a:lnTo>
                    <a:pt x="0" y="3235047"/>
                  </a:lnTo>
                  <a:cubicBezTo>
                    <a:pt x="3993" y="2164686"/>
                    <a:pt x="11980" y="611663"/>
                    <a:pt x="11980" y="11981"/>
                  </a:cubicBezTo>
                  <a:close/>
                </a:path>
              </a:pathLst>
            </a:custGeom>
            <a:gradFill flip="none" rotWithShape="1">
              <a:gsLst>
                <a:gs pos="50000">
                  <a:schemeClr val="tx1">
                    <a:lumMod val="20000"/>
                    <a:lumOff val="80000"/>
                  </a:schemeClr>
                </a:gs>
                <a:gs pos="100000">
                  <a:schemeClr val="bg1"/>
                </a:gs>
              </a:gsLst>
              <a:path path="circle">
                <a:fillToRect l="100000" b="100000"/>
              </a:path>
              <a:tileRect t="-100000" r="-100000"/>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Freeform 17"/>
            <p:cNvSpPr/>
            <p:nvPr/>
          </p:nvSpPr>
          <p:spPr>
            <a:xfrm>
              <a:off x="1869472" y="2197414"/>
              <a:ext cx="4852064" cy="2725364"/>
            </a:xfrm>
            <a:custGeom>
              <a:avLst/>
              <a:gdLst>
                <a:gd name="connsiteX0" fmla="*/ 0 w 4852064"/>
                <a:gd name="connsiteY0" fmla="*/ 0 h 2725364"/>
                <a:gd name="connsiteX1" fmla="*/ 1141662 w 4852064"/>
                <a:gd name="connsiteY1" fmla="*/ 1655195 h 2725364"/>
                <a:gd name="connsiteX2" fmla="*/ 4852064 w 4852064"/>
                <a:gd name="connsiteY2" fmla="*/ 2725364 h 2725364"/>
              </a:gdLst>
              <a:ahLst/>
              <a:cxnLst>
                <a:cxn ang="0">
                  <a:pos x="connsiteX0" y="connsiteY0"/>
                </a:cxn>
                <a:cxn ang="0">
                  <a:pos x="connsiteX1" y="connsiteY1"/>
                </a:cxn>
                <a:cxn ang="0">
                  <a:pos x="connsiteX2" y="connsiteY2"/>
                </a:cxn>
              </a:cxnLst>
              <a:rect l="l" t="t" r="r" b="b"/>
              <a:pathLst>
                <a:path w="4852064" h="2725364">
                  <a:moveTo>
                    <a:pt x="0" y="0"/>
                  </a:moveTo>
                  <a:cubicBezTo>
                    <a:pt x="166492" y="600484"/>
                    <a:pt x="332985" y="1200968"/>
                    <a:pt x="1141662" y="1655195"/>
                  </a:cubicBezTo>
                  <a:cubicBezTo>
                    <a:pt x="1950339" y="2109422"/>
                    <a:pt x="3401201" y="2417393"/>
                    <a:pt x="4852064" y="272536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851447">
              <a:off x="3698165" y="4555520"/>
              <a:ext cx="3019802" cy="369332"/>
            </a:xfrm>
            <a:prstGeom prst="rect">
              <a:avLst/>
            </a:prstGeom>
            <a:noFill/>
          </p:spPr>
          <p:txBody>
            <a:bodyPr wrap="none" rtlCol="0">
              <a:spAutoFit/>
            </a:bodyPr>
            <a:lstStyle/>
            <a:p>
              <a:r>
                <a:rPr lang="en-US" dirty="0" smtClean="0"/>
                <a:t>Curve of optimal complexity</a:t>
              </a:r>
              <a:endParaRPr lang="en-US" dirty="0"/>
            </a:p>
          </p:txBody>
        </p:sp>
      </p:grpSp>
      <p:sp>
        <p:nvSpPr>
          <p:cNvPr id="2" name="Title 1"/>
          <p:cNvSpPr>
            <a:spLocks noGrp="1"/>
          </p:cNvSpPr>
          <p:nvPr>
            <p:ph type="title"/>
          </p:nvPr>
        </p:nvSpPr>
        <p:spPr/>
        <p:txBody>
          <a:bodyPr/>
          <a:lstStyle/>
          <a:p>
            <a:r>
              <a:rPr lang="en-US" dirty="0" smtClean="0"/>
              <a:t>Tradeoffs and Complexity</a:t>
            </a:r>
            <a:endParaRPr lang="en-US" dirty="0"/>
          </a:p>
        </p:txBody>
      </p:sp>
      <p:cxnSp>
        <p:nvCxnSpPr>
          <p:cNvPr id="4" name="Straight Arrow Connector 3"/>
          <p:cNvCxnSpPr/>
          <p:nvPr/>
        </p:nvCxnSpPr>
        <p:spPr bwMode="auto">
          <a:xfrm rot="5400000" flipH="1" flipV="1">
            <a:off x="-185736" y="3792540"/>
            <a:ext cx="3300410" cy="1585"/>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bwMode="auto">
          <a:xfrm>
            <a:off x="1465262" y="5443537"/>
            <a:ext cx="5857875" cy="1588"/>
          </a:xfrm>
          <a:prstGeom prst="straightConnector1">
            <a:avLst/>
          </a:prstGeom>
          <a:ln w="127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6" name="TextBox 30"/>
          <p:cNvSpPr txBox="1">
            <a:spLocks noChangeArrowheads="1"/>
          </p:cNvSpPr>
          <p:nvPr/>
        </p:nvSpPr>
        <p:spPr bwMode="auto">
          <a:xfrm>
            <a:off x="381000" y="1608137"/>
            <a:ext cx="1214430" cy="428622"/>
          </a:xfrm>
          <a:prstGeom prst="rect">
            <a:avLst/>
          </a:prstGeom>
          <a:noFill/>
          <a:ln w="9525">
            <a:noFill/>
            <a:miter lim="800000"/>
            <a:headEnd/>
            <a:tailEnd/>
          </a:ln>
        </p:spPr>
        <p:txBody>
          <a:bodyPr wrap="none">
            <a:prstTxWarp prst="textNoShape">
              <a:avLst/>
            </a:prstTxWarp>
          </a:bodyPr>
          <a:lstStyle/>
          <a:p>
            <a:pPr algn="ctr"/>
            <a:r>
              <a:rPr lang="en-GB" sz="2400" dirty="0" smtClean="0">
                <a:latin typeface="Calibri" charset="0"/>
              </a:rPr>
              <a:t>expensive</a:t>
            </a:r>
            <a:endParaRPr lang="en-GB" sz="2400" dirty="0">
              <a:latin typeface="Calibri" charset="0"/>
            </a:endParaRPr>
          </a:p>
        </p:txBody>
      </p:sp>
      <p:sp>
        <p:nvSpPr>
          <p:cNvPr id="7" name="TextBox 30"/>
          <p:cNvSpPr txBox="1">
            <a:spLocks noChangeArrowheads="1"/>
          </p:cNvSpPr>
          <p:nvPr/>
        </p:nvSpPr>
        <p:spPr bwMode="auto">
          <a:xfrm>
            <a:off x="7167570" y="5514978"/>
            <a:ext cx="1214430" cy="428622"/>
          </a:xfrm>
          <a:prstGeom prst="rect">
            <a:avLst/>
          </a:prstGeom>
          <a:noFill/>
          <a:ln w="9525">
            <a:noFill/>
            <a:miter lim="800000"/>
            <a:headEnd/>
            <a:tailEnd/>
          </a:ln>
        </p:spPr>
        <p:txBody>
          <a:bodyPr wrap="none">
            <a:prstTxWarp prst="textNoShape">
              <a:avLst/>
            </a:prstTxWarp>
          </a:bodyPr>
          <a:lstStyle/>
          <a:p>
            <a:pPr algn="ctr"/>
            <a:r>
              <a:rPr lang="en-GB" sz="2400" dirty="0" err="1" smtClean="0">
                <a:latin typeface="Calibri" charset="0"/>
              </a:rPr>
              <a:t>unscalable</a:t>
            </a:r>
            <a:endParaRPr lang="en-GB" sz="2400" dirty="0">
              <a:latin typeface="Calibri" charset="0"/>
            </a:endParaRPr>
          </a:p>
        </p:txBody>
      </p:sp>
      <p:sp>
        <p:nvSpPr>
          <p:cNvPr id="8" name="Rectangle 7"/>
          <p:cNvSpPr/>
          <p:nvPr/>
        </p:nvSpPr>
        <p:spPr>
          <a:xfrm>
            <a:off x="229703" y="6016823"/>
            <a:ext cx="8588860" cy="307777"/>
          </a:xfrm>
          <a:prstGeom prst="rect">
            <a:avLst/>
          </a:prstGeom>
        </p:spPr>
        <p:txBody>
          <a:bodyPr wrap="square">
            <a:spAutoFit/>
          </a:bodyPr>
          <a:lstStyle/>
          <a:p>
            <a:r>
              <a:rPr lang="en-US" sz="1400" dirty="0" smtClean="0"/>
              <a:t>Source: John Doyle</a:t>
            </a:r>
            <a:endParaRPr lang="en-US" sz="1400" dirty="0"/>
          </a:p>
        </p:txBody>
      </p:sp>
      <p:grpSp>
        <p:nvGrpSpPr>
          <p:cNvPr id="31" name="Group 30"/>
          <p:cNvGrpSpPr/>
          <p:nvPr/>
        </p:nvGrpSpPr>
        <p:grpSpPr>
          <a:xfrm>
            <a:off x="4114800" y="2743200"/>
            <a:ext cx="1628441" cy="609600"/>
            <a:chOff x="4114800" y="2743200"/>
            <a:chExt cx="1628441" cy="609600"/>
          </a:xfrm>
        </p:grpSpPr>
        <p:sp>
          <p:nvSpPr>
            <p:cNvPr id="11" name="12-Point Star 10"/>
            <p:cNvSpPr/>
            <p:nvPr/>
          </p:nvSpPr>
          <p:spPr>
            <a:xfrm>
              <a:off x="4114800" y="2743200"/>
              <a:ext cx="609600" cy="609600"/>
            </a:xfrm>
            <a:prstGeom prst="star12">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smtClean="0"/>
            </a:p>
          </p:txBody>
        </p:sp>
        <p:sp>
          <p:nvSpPr>
            <p:cNvPr id="12" name="TextBox 11"/>
            <p:cNvSpPr txBox="1"/>
            <p:nvPr/>
          </p:nvSpPr>
          <p:spPr>
            <a:xfrm>
              <a:off x="4724400" y="2819400"/>
              <a:ext cx="1018841" cy="369332"/>
            </a:xfrm>
            <a:prstGeom prst="rect">
              <a:avLst/>
            </a:prstGeom>
            <a:noFill/>
          </p:spPr>
          <p:txBody>
            <a:bodyPr wrap="none" rtlCol="0">
              <a:spAutoFit/>
            </a:bodyPr>
            <a:lstStyle/>
            <a:p>
              <a:r>
                <a:rPr lang="en-US" dirty="0" smtClean="0"/>
                <a:t>Solution</a:t>
              </a:r>
              <a:endParaRPr lang="en-US" dirty="0"/>
            </a:p>
          </p:txBody>
        </p:sp>
      </p:grpSp>
      <p:grpSp>
        <p:nvGrpSpPr>
          <p:cNvPr id="32" name="Group 31"/>
          <p:cNvGrpSpPr/>
          <p:nvPr/>
        </p:nvGrpSpPr>
        <p:grpSpPr>
          <a:xfrm>
            <a:off x="2590802" y="3188732"/>
            <a:ext cx="2133599" cy="1307067"/>
            <a:chOff x="2590802" y="3188732"/>
            <a:chExt cx="2133599" cy="1307067"/>
          </a:xfrm>
        </p:grpSpPr>
        <p:cxnSp>
          <p:nvCxnSpPr>
            <p:cNvPr id="13" name="Straight Arrow Connector 12"/>
            <p:cNvCxnSpPr/>
            <p:nvPr/>
          </p:nvCxnSpPr>
          <p:spPr bwMode="auto">
            <a:xfrm rot="10800000" flipV="1">
              <a:off x="2590802" y="3188732"/>
              <a:ext cx="1371598" cy="316468"/>
            </a:xfrm>
            <a:prstGeom prst="straightConnector1">
              <a:avLst/>
            </a:prstGeom>
            <a:ln>
              <a:headEnd type="none" w="med" len="med"/>
              <a:tailEnd type="triangle" w="lg" len="lg"/>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bwMode="auto">
            <a:xfrm rot="16200000" flipH="1">
              <a:off x="4152902" y="3924300"/>
              <a:ext cx="990599" cy="152399"/>
            </a:xfrm>
            <a:prstGeom prst="straightConnector1">
              <a:avLst/>
            </a:prstGeom>
            <a:ln>
              <a:headEnd type="none" w="med" len="med"/>
              <a:tailEnd type="triangle" w="lg" len="lg"/>
            </a:ln>
          </p:spPr>
          <p:style>
            <a:lnRef idx="2">
              <a:schemeClr val="accent4"/>
            </a:lnRef>
            <a:fillRef idx="0">
              <a:schemeClr val="accent4"/>
            </a:fillRef>
            <a:effectRef idx="1">
              <a:schemeClr val="accent4"/>
            </a:effectRef>
            <a:fontRef idx="minor">
              <a:schemeClr val="tx1"/>
            </a:fontRef>
          </p:style>
        </p:cxnSp>
        <p:sp>
          <p:nvSpPr>
            <p:cNvPr id="26" name="TextBox 25"/>
            <p:cNvSpPr txBox="1"/>
            <p:nvPr/>
          </p:nvSpPr>
          <p:spPr>
            <a:xfrm>
              <a:off x="3200400" y="3364468"/>
              <a:ext cx="1416373" cy="369332"/>
            </a:xfrm>
            <a:prstGeom prst="rect">
              <a:avLst/>
            </a:prstGeom>
            <a:noFill/>
          </p:spPr>
          <p:txBody>
            <a:bodyPr wrap="none" rtlCol="0">
              <a:spAutoFit/>
            </a:bodyPr>
            <a:lstStyle/>
            <a:p>
              <a:r>
                <a:rPr lang="en-US" dirty="0" smtClean="0">
                  <a:solidFill>
                    <a:srgbClr val="008000"/>
                  </a:solidFill>
                </a:rPr>
                <a:t>optimization</a:t>
              </a:r>
              <a:endParaRPr lang="en-US" dirty="0">
                <a:solidFill>
                  <a:srgbClr val="008000"/>
                </a:solidFill>
              </a:endParaRPr>
            </a:p>
          </p:txBody>
        </p:sp>
      </p:grpSp>
      <p:grpSp>
        <p:nvGrpSpPr>
          <p:cNvPr id="33" name="Group 32"/>
          <p:cNvGrpSpPr/>
          <p:nvPr/>
        </p:nvGrpSpPr>
        <p:grpSpPr>
          <a:xfrm>
            <a:off x="4724399" y="2036760"/>
            <a:ext cx="3529607" cy="706440"/>
            <a:chOff x="4724399" y="2036760"/>
            <a:chExt cx="3529607" cy="706440"/>
          </a:xfrm>
        </p:grpSpPr>
        <p:sp>
          <p:nvSpPr>
            <p:cNvPr id="27" name="TextBox 26"/>
            <p:cNvSpPr txBox="1"/>
            <p:nvPr/>
          </p:nvSpPr>
          <p:spPr>
            <a:xfrm>
              <a:off x="5105400" y="2209800"/>
              <a:ext cx="3148606" cy="369332"/>
            </a:xfrm>
            <a:prstGeom prst="rect">
              <a:avLst/>
            </a:prstGeom>
            <a:noFill/>
          </p:spPr>
          <p:txBody>
            <a:bodyPr wrap="none" rtlCol="0">
              <a:spAutoFit/>
            </a:bodyPr>
            <a:lstStyle/>
            <a:p>
              <a:r>
                <a:rPr lang="en-US" dirty="0" smtClean="0">
                  <a:solidFill>
                    <a:srgbClr val="008000"/>
                  </a:solidFill>
                </a:rPr>
                <a:t>Adding gratuitous complexity</a:t>
              </a:r>
              <a:endParaRPr lang="en-US" dirty="0">
                <a:solidFill>
                  <a:srgbClr val="008000"/>
                </a:solidFill>
              </a:endParaRPr>
            </a:p>
          </p:txBody>
        </p:sp>
        <p:cxnSp>
          <p:nvCxnSpPr>
            <p:cNvPr id="28" name="Straight Arrow Connector 27"/>
            <p:cNvCxnSpPr/>
            <p:nvPr/>
          </p:nvCxnSpPr>
          <p:spPr bwMode="auto">
            <a:xfrm rot="5400000" flipH="1" flipV="1">
              <a:off x="4691693" y="2069466"/>
              <a:ext cx="706440" cy="641027"/>
            </a:xfrm>
            <a:prstGeom prst="straightConnector1">
              <a:avLst/>
            </a:prstGeom>
            <a:ln>
              <a:headEnd type="none" w="med" len="med"/>
              <a:tailEnd type="triangle" w="lg" len="lg"/>
            </a:ln>
          </p:spPr>
          <p:style>
            <a:lnRef idx="2">
              <a:schemeClr val="accent4"/>
            </a:lnRef>
            <a:fillRef idx="0">
              <a:schemeClr val="accent4"/>
            </a:fillRef>
            <a:effectRef idx="1">
              <a:schemeClr val="accent4"/>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1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heckerboard(across)">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To Consider: “State”</a:t>
            </a:r>
            <a:endParaRPr lang="en-US" dirty="0"/>
          </a:p>
        </p:txBody>
      </p:sp>
      <p:sp>
        <p:nvSpPr>
          <p:cNvPr id="8" name="TextBox 30"/>
          <p:cNvSpPr txBox="1">
            <a:spLocks noChangeArrowheads="1"/>
          </p:cNvSpPr>
          <p:nvPr/>
        </p:nvSpPr>
        <p:spPr bwMode="auto">
          <a:xfrm>
            <a:off x="2643189" y="1658938"/>
            <a:ext cx="1214431" cy="428623"/>
          </a:xfrm>
          <a:prstGeom prst="rect">
            <a:avLst/>
          </a:prstGeom>
          <a:noFill/>
          <a:ln w="9525">
            <a:noFill/>
            <a:miter lim="800000"/>
            <a:headEnd/>
            <a:tailEnd/>
          </a:ln>
        </p:spPr>
        <p:txBody>
          <a:bodyPr wrap="none">
            <a:prstTxWarp prst="textNoShape">
              <a:avLst/>
            </a:prstTxWarp>
          </a:bodyPr>
          <a:lstStyle/>
          <a:p>
            <a:pPr algn="ctr"/>
            <a:r>
              <a:rPr lang="en-GB" sz="2400" dirty="0">
                <a:latin typeface="Calibri" charset="0"/>
              </a:rPr>
              <a:t>operator</a:t>
            </a:r>
          </a:p>
        </p:txBody>
      </p:sp>
      <p:sp>
        <p:nvSpPr>
          <p:cNvPr id="9" name="TextBox 30"/>
          <p:cNvSpPr txBox="1">
            <a:spLocks noChangeArrowheads="1"/>
          </p:cNvSpPr>
          <p:nvPr/>
        </p:nvSpPr>
        <p:spPr bwMode="auto">
          <a:xfrm>
            <a:off x="6607972" y="3335338"/>
            <a:ext cx="1214431" cy="428623"/>
          </a:xfrm>
          <a:prstGeom prst="rect">
            <a:avLst/>
          </a:prstGeom>
          <a:noFill/>
          <a:ln w="9525">
            <a:noFill/>
            <a:miter lim="800000"/>
            <a:headEnd/>
            <a:tailEnd/>
          </a:ln>
        </p:spPr>
        <p:txBody>
          <a:bodyPr wrap="none">
            <a:prstTxWarp prst="textNoShape">
              <a:avLst/>
            </a:prstTxWarp>
          </a:bodyPr>
          <a:lstStyle/>
          <a:p>
            <a:pPr algn="ctr"/>
            <a:r>
              <a:rPr lang="en-GB" sz="2400" dirty="0">
                <a:latin typeface="Calibri" charset="0"/>
              </a:rPr>
              <a:t>network</a:t>
            </a:r>
          </a:p>
          <a:p>
            <a:pPr algn="ctr"/>
            <a:r>
              <a:rPr lang="en-GB" sz="2400" dirty="0">
                <a:latin typeface="Calibri" charset="0"/>
              </a:rPr>
              <a:t>management</a:t>
            </a:r>
          </a:p>
        </p:txBody>
      </p:sp>
      <p:sp>
        <p:nvSpPr>
          <p:cNvPr id="10" name="TextBox 30"/>
          <p:cNvSpPr txBox="1">
            <a:spLocks noChangeArrowheads="1"/>
          </p:cNvSpPr>
          <p:nvPr/>
        </p:nvSpPr>
        <p:spPr bwMode="auto">
          <a:xfrm>
            <a:off x="1857375" y="4654553"/>
            <a:ext cx="1214431" cy="428623"/>
          </a:xfrm>
          <a:prstGeom prst="rect">
            <a:avLst/>
          </a:prstGeom>
          <a:noFill/>
          <a:ln w="9525">
            <a:noFill/>
            <a:miter lim="800000"/>
            <a:headEnd/>
            <a:tailEnd/>
          </a:ln>
        </p:spPr>
        <p:txBody>
          <a:bodyPr wrap="none">
            <a:prstTxWarp prst="textNoShape">
              <a:avLst/>
            </a:prstTxWarp>
          </a:bodyPr>
          <a:lstStyle/>
          <a:p>
            <a:pPr algn="ctr"/>
            <a:r>
              <a:rPr lang="en-GB" sz="2400" dirty="0">
                <a:latin typeface="Calibri" charset="0"/>
              </a:rPr>
              <a:t>physical network</a:t>
            </a:r>
          </a:p>
        </p:txBody>
      </p:sp>
      <p:grpSp>
        <p:nvGrpSpPr>
          <p:cNvPr id="22" name="Group 21"/>
          <p:cNvGrpSpPr/>
          <p:nvPr/>
        </p:nvGrpSpPr>
        <p:grpSpPr>
          <a:xfrm>
            <a:off x="2428875" y="2287588"/>
            <a:ext cx="3714750" cy="2214563"/>
            <a:chOff x="2428875" y="2287588"/>
            <a:chExt cx="3714750" cy="2214563"/>
          </a:xfrm>
        </p:grpSpPr>
        <p:cxnSp>
          <p:nvCxnSpPr>
            <p:cNvPr id="5" name="Straight Arrow Connector 4"/>
            <p:cNvCxnSpPr/>
            <p:nvPr/>
          </p:nvCxnSpPr>
          <p:spPr bwMode="auto">
            <a:xfrm>
              <a:off x="3286125" y="3644901"/>
              <a:ext cx="2857500" cy="158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bwMode="auto">
            <a:xfrm rot="5400000" flipH="1" flipV="1">
              <a:off x="2606675" y="2965451"/>
              <a:ext cx="1357313" cy="158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auto">
            <a:xfrm rot="5400000">
              <a:off x="2428875" y="3644901"/>
              <a:ext cx="857250" cy="85725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bwMode="auto">
            <a:xfrm>
              <a:off x="3286125" y="2859088"/>
              <a:ext cx="1785938" cy="1588"/>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bwMode="auto">
            <a:xfrm>
              <a:off x="2786063" y="3333751"/>
              <a:ext cx="1785937" cy="1587"/>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bwMode="auto">
            <a:xfrm flipV="1">
              <a:off x="2786063" y="2859088"/>
              <a:ext cx="500062" cy="500063"/>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auto">
            <a:xfrm rot="5400000" flipH="1" flipV="1">
              <a:off x="2894012" y="3251201"/>
              <a:ext cx="785813" cy="1588"/>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bwMode="auto">
            <a:xfrm rot="5400000" flipH="1" flipV="1">
              <a:off x="4678362" y="3251201"/>
              <a:ext cx="785813" cy="1588"/>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bwMode="auto">
            <a:xfrm rot="5400000" flipH="1" flipV="1">
              <a:off x="2393951" y="3751263"/>
              <a:ext cx="785812" cy="1587"/>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bwMode="auto">
            <a:xfrm rot="5400000" flipH="1" flipV="1">
              <a:off x="4178301" y="3751263"/>
              <a:ext cx="785812" cy="1587"/>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bwMode="auto">
            <a:xfrm flipV="1">
              <a:off x="4572000" y="2859088"/>
              <a:ext cx="500063" cy="500063"/>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bwMode="auto">
            <a:xfrm flipV="1">
              <a:off x="4572000" y="3644901"/>
              <a:ext cx="500063" cy="500062"/>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bwMode="auto">
            <a:xfrm>
              <a:off x="2786063" y="4143376"/>
              <a:ext cx="1785937" cy="1587"/>
            </a:xfrm>
            <a:prstGeom prst="straightConnector1">
              <a:avLst/>
            </a:prstGeom>
            <a:ln w="12700">
              <a:solidFill>
                <a:schemeClr val="tx1"/>
              </a:solidFill>
              <a:prstDash val="lg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229100" y="5181600"/>
            <a:ext cx="4053514" cy="584776"/>
          </a:xfrm>
          <a:prstGeom prst="rect">
            <a:avLst/>
          </a:prstGeom>
          <a:noFill/>
        </p:spPr>
        <p:txBody>
          <a:bodyPr wrap="none" rtlCol="0">
            <a:spAutoFit/>
          </a:bodyPr>
          <a:lstStyle/>
          <a:p>
            <a:r>
              <a:rPr lang="en-US" sz="3200" dirty="0" smtClean="0"/>
              <a:t>The “Complexity Cube”</a:t>
            </a:r>
            <a:endParaRPr lang="en-US" sz="3200" dirty="0"/>
          </a:p>
        </p:txBody>
      </p:sp>
      <p:sp>
        <p:nvSpPr>
          <p:cNvPr id="24" name="Folded Corner 23"/>
          <p:cNvSpPr/>
          <p:nvPr/>
        </p:nvSpPr>
        <p:spPr>
          <a:xfrm rot="21122974">
            <a:off x="575927" y="1683948"/>
            <a:ext cx="1778000" cy="1207280"/>
          </a:xfrm>
          <a:prstGeom prst="foldedCorner">
            <a:avLst/>
          </a:prstGeom>
          <a:solidFill>
            <a:srgbClr val="FFFF00"/>
          </a:solidFill>
          <a:ln>
            <a:solidFill>
              <a:srgbClr val="7F7F7F"/>
            </a:solidFill>
          </a:ln>
          <a:effectLst>
            <a:outerShdw blurRad="50800" dist="101600" dir="2880000" algn="br">
              <a:srgbClr val="000000">
                <a:alpha val="5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Handwriting - Dakota"/>
                <a:cs typeface="Handwriting - Dakota"/>
              </a:rPr>
              <a:t>Plus: </a:t>
            </a:r>
            <a:br>
              <a:rPr lang="en-US" dirty="0" smtClean="0">
                <a:solidFill>
                  <a:srgbClr val="000000"/>
                </a:solidFill>
                <a:latin typeface="Handwriting - Dakota"/>
                <a:cs typeface="Handwriting - Dakota"/>
              </a:rPr>
            </a:br>
            <a:r>
              <a:rPr lang="en-US" dirty="0" smtClean="0">
                <a:solidFill>
                  <a:srgbClr val="000000"/>
                </a:solidFill>
                <a:latin typeface="Handwriting - Dakota"/>
                <a:cs typeface="Handwriting - Dakota"/>
              </a:rPr>
              <a:t>rate of change</a:t>
            </a:r>
            <a:endParaRPr lang="en-US" dirty="0">
              <a:solidFill>
                <a:srgbClr val="000000"/>
              </a:solidFill>
              <a:latin typeface="Handwriting - Dakota"/>
              <a:cs typeface="Handwriting - Dakota"/>
            </a:endParaRPr>
          </a:p>
        </p:txBody>
      </p:sp>
      <p:sp>
        <p:nvSpPr>
          <p:cNvPr id="25" name="Rectangle 24"/>
          <p:cNvSpPr/>
          <p:nvPr/>
        </p:nvSpPr>
        <p:spPr>
          <a:xfrm>
            <a:off x="229703" y="6016823"/>
            <a:ext cx="8588860" cy="307777"/>
          </a:xfrm>
          <a:prstGeom prst="rect">
            <a:avLst/>
          </a:prstGeom>
        </p:spPr>
        <p:txBody>
          <a:bodyPr wrap="square">
            <a:spAutoFit/>
          </a:bodyPr>
          <a:lstStyle/>
          <a:p>
            <a:r>
              <a:rPr lang="en-US" sz="1400" dirty="0" smtClean="0"/>
              <a:t>Source: “Classifying Network Complexity; http://conferences.sigcomm.org/co-next/2009/workshops/rearch/</a:t>
            </a:r>
            <a:endParaRPr lang="en-US" sz="1400" dirty="0"/>
          </a:p>
        </p:txBody>
      </p:sp>
    </p:spTree>
  </p:cSld>
  <p:clrMapOvr>
    <a:masterClrMapping/>
  </p:clrMapOvr>
  <mc:AlternateContent>
    <mc:Choice xmlns:mp="http://schemas.microsoft.com/office/mac/powerpoint/2008/main" Requires="mp">
      <mc:AlternateContent>
        <mc:Choice Requires="mp">
          <mp:transition>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Choice>
    <mc:Fallback>
      <mc:AlternateContent>
        <mc:Choice Requires="mp">
          <p:transition>
            <p:cover dir="d"/>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p:cover dir="d"/>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heckerboard(across)">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3" grpId="0"/>
      <p:bldP spid="24"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on Network Complexity</a:t>
            </a:r>
            <a:endParaRPr lang="en-US" dirty="0"/>
          </a:p>
        </p:txBody>
      </p:sp>
      <p:sp>
        <p:nvSpPr>
          <p:cNvPr id="3" name="Content Placeholder 2"/>
          <p:cNvSpPr>
            <a:spLocks noGrp="1"/>
          </p:cNvSpPr>
          <p:nvPr>
            <p:ph idx="1"/>
          </p:nvPr>
        </p:nvSpPr>
        <p:spPr/>
        <p:txBody>
          <a:bodyPr/>
          <a:lstStyle/>
          <a:p>
            <a:r>
              <a:rPr lang="en-US" dirty="0" smtClean="0"/>
              <a:t>Link sent to RIPE-list on 9 Nov 2010</a:t>
            </a:r>
          </a:p>
          <a:p>
            <a:r>
              <a:rPr lang="en-US" dirty="0" smtClean="0"/>
              <a:t>64 Responses</a:t>
            </a:r>
          </a:p>
          <a:p>
            <a:r>
              <a:rPr lang="en-US" dirty="0" smtClean="0"/>
              <a:t>Profile of people who filled in the survey:</a:t>
            </a:r>
          </a:p>
        </p:txBody>
      </p:sp>
      <p:graphicFrame>
        <p:nvGraphicFramePr>
          <p:cNvPr id="4" name="Table 3"/>
          <p:cNvGraphicFramePr>
            <a:graphicFrameLocks noGrp="1"/>
          </p:cNvGraphicFramePr>
          <p:nvPr/>
        </p:nvGraphicFramePr>
        <p:xfrm>
          <a:off x="1981200" y="2877821"/>
          <a:ext cx="4876799" cy="2270760"/>
        </p:xfrm>
        <a:graphic>
          <a:graphicData uri="http://schemas.openxmlformats.org/drawingml/2006/table">
            <a:tbl>
              <a:tblPr/>
              <a:tblGrid>
                <a:gridCol w="2438400"/>
                <a:gridCol w="1219200"/>
                <a:gridCol w="1219199"/>
              </a:tblGrid>
              <a:tr h="317500">
                <a:tc gridSpan="3">
                  <a:txBody>
                    <a:bodyPr/>
                    <a:lstStyle/>
                    <a:p>
                      <a:pPr algn="l" fontAlgn="ctr"/>
                      <a:r>
                        <a:rPr lang="en-US" sz="1800" b="1" i="0" u="none" strike="noStrike">
                          <a:latin typeface="Microsoft Sans Serif"/>
                        </a:rPr>
                        <a:t>How many years experince do you have in network operation?  </a:t>
                      </a: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hMerge="1">
                  <a:txBody>
                    <a:bodyPr/>
                    <a:lstStyle/>
                    <a:p>
                      <a:endParaRPr lang="en-US"/>
                    </a:p>
                  </a:txBody>
                  <a:tcPr/>
                </a:tc>
                <a:tc hMerge="1">
                  <a:txBody>
                    <a:bodyPr/>
                    <a:lstStyle/>
                    <a:p>
                      <a:endParaRPr lang="en-US"/>
                    </a:p>
                  </a:txBody>
                  <a:tcPr/>
                </a:tc>
              </a:tr>
              <a:tr h="381000">
                <a:tc>
                  <a:txBody>
                    <a:bodyPr/>
                    <a:lstStyle/>
                    <a:p>
                      <a:pPr algn="l" fontAlgn="ctr"/>
                      <a:r>
                        <a:rPr lang="en-US" sz="1800" b="1" i="0" u="none" strike="noStrike">
                          <a:solidFill>
                            <a:srgbClr val="000000"/>
                          </a:solidFill>
                          <a:latin typeface="Microsoft Sans Serif"/>
                        </a:rPr>
                        <a:t>Answer Options</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solidFill>
                      <a:srgbClr val="DEE9F7"/>
                    </a:solidFill>
                  </a:tcPr>
                </a:tc>
                <a:tc>
                  <a:txBody>
                    <a:bodyPr/>
                    <a:lstStyle/>
                    <a:p>
                      <a:pPr algn="ctr" fontAlgn="ctr"/>
                      <a:r>
                        <a:rPr lang="en-US" sz="1800" b="1" i="0" u="none" strike="noStrike">
                          <a:solidFill>
                            <a:srgbClr val="000000"/>
                          </a:solidFill>
                          <a:latin typeface="Microsoft Sans Serif"/>
                        </a:rPr>
                        <a:t>Response Percent</a:t>
                      </a:r>
                    </a:p>
                  </a:txBody>
                  <a:tcPr marL="12700" marR="12700" marT="12700" marB="0" anchor="ctr">
                    <a:lnL>
                      <a:noFill/>
                    </a:lnL>
                    <a:lnR>
                      <a:noFill/>
                    </a:lnR>
                    <a:lnT>
                      <a:noFill/>
                    </a:lnT>
                    <a:lnB>
                      <a:noFill/>
                    </a:lnB>
                    <a:solidFill>
                      <a:srgbClr val="CDD8E6"/>
                    </a:solidFill>
                  </a:tcPr>
                </a:tc>
                <a:tc>
                  <a:txBody>
                    <a:bodyPr/>
                    <a:lstStyle/>
                    <a:p>
                      <a:pPr algn="ctr" fontAlgn="ctr"/>
                      <a:r>
                        <a:rPr lang="en-US" sz="1800" b="1" i="0" u="none" strike="noStrike">
                          <a:solidFill>
                            <a:srgbClr val="000000"/>
                          </a:solidFill>
                          <a:latin typeface="Microsoft Sans Serif"/>
                        </a:rPr>
                        <a:t>Response Count</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CDD8E6"/>
                    </a:solidFill>
                  </a:tcPr>
                </a:tc>
              </a:tr>
              <a:tr h="152400">
                <a:tc>
                  <a:txBody>
                    <a:bodyPr/>
                    <a:lstStyle/>
                    <a:p>
                      <a:pPr algn="l" fontAlgn="b"/>
                      <a:r>
                        <a:rPr lang="en-US" sz="1800" b="0" i="0" u="none" strike="noStrike">
                          <a:latin typeface="Microsoft Sans Serif"/>
                        </a:rPr>
                        <a:t>More than 10</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fontAlgn="ctr"/>
                      <a:r>
                        <a:rPr lang="en-US" sz="1800" b="0" i="0" u="none" strike="noStrike">
                          <a:latin typeface="Microsoft Sans Serif"/>
                        </a:rPr>
                        <a:t>76.6%</a:t>
                      </a:r>
                    </a:p>
                  </a:txBody>
                  <a:tcPr marL="12700" marR="12700" marT="12700" marB="0" anchor="ctr">
                    <a:lnL>
                      <a:noFill/>
                    </a:lnL>
                    <a:lnR>
                      <a:noFill/>
                    </a:lnR>
                    <a:lnT>
                      <a:noFill/>
                    </a:lnT>
                    <a:lnB>
                      <a:noFill/>
                    </a:lnB>
                    <a:solidFill>
                      <a:srgbClr val="DEE9F7"/>
                    </a:solidFill>
                  </a:tcPr>
                </a:tc>
                <a:tc>
                  <a:txBody>
                    <a:bodyPr/>
                    <a:lstStyle/>
                    <a:p>
                      <a:pPr algn="ctr" fontAlgn="ctr"/>
                      <a:r>
                        <a:rPr lang="en-US" sz="1800" b="0" i="0" u="none" strike="noStrike">
                          <a:latin typeface="Microsoft Sans Serif"/>
                        </a:rPr>
                        <a:t>49</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152400">
                <a:tc>
                  <a:txBody>
                    <a:bodyPr/>
                    <a:lstStyle/>
                    <a:p>
                      <a:pPr algn="l" fontAlgn="b"/>
                      <a:r>
                        <a:rPr lang="en-US" sz="1800" b="0" i="0" u="none" strike="noStrike">
                          <a:latin typeface="Microsoft Sans Serif"/>
                        </a:rPr>
                        <a:t>5-10</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fontAlgn="ctr"/>
                      <a:r>
                        <a:rPr lang="en-US" sz="1800" b="0" i="0" u="none" strike="noStrike">
                          <a:latin typeface="Microsoft Sans Serif"/>
                        </a:rPr>
                        <a:t>17.2%</a:t>
                      </a:r>
                    </a:p>
                  </a:txBody>
                  <a:tcPr marL="12700" marR="12700" marT="12700" marB="0" anchor="ctr">
                    <a:lnL>
                      <a:noFill/>
                    </a:lnL>
                    <a:lnR>
                      <a:noFill/>
                    </a:lnR>
                    <a:lnT>
                      <a:noFill/>
                    </a:lnT>
                    <a:lnB>
                      <a:noFill/>
                    </a:lnB>
                    <a:solidFill>
                      <a:srgbClr val="DEE9F7"/>
                    </a:solidFill>
                  </a:tcPr>
                </a:tc>
                <a:tc>
                  <a:txBody>
                    <a:bodyPr/>
                    <a:lstStyle/>
                    <a:p>
                      <a:pPr algn="ctr" fontAlgn="ctr"/>
                      <a:r>
                        <a:rPr lang="en-US" sz="1800" b="0" i="0" u="none" strike="noStrike">
                          <a:latin typeface="Microsoft Sans Serif"/>
                        </a:rPr>
                        <a:t>11</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152400">
                <a:tc>
                  <a:txBody>
                    <a:bodyPr/>
                    <a:lstStyle/>
                    <a:p>
                      <a:pPr algn="l" fontAlgn="b"/>
                      <a:r>
                        <a:rPr lang="en-US" sz="1800" b="0" i="0" u="none" strike="noStrike">
                          <a:latin typeface="Microsoft Sans Serif"/>
                        </a:rPr>
                        <a:t>Less than 5</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fontAlgn="ctr"/>
                      <a:r>
                        <a:rPr lang="en-US" sz="1800" b="0" i="0" u="none" strike="noStrike">
                          <a:latin typeface="Microsoft Sans Serif"/>
                        </a:rPr>
                        <a:t>1.6%</a:t>
                      </a:r>
                    </a:p>
                  </a:txBody>
                  <a:tcPr marL="12700" marR="12700" marT="12700" marB="0" anchor="ctr">
                    <a:lnL>
                      <a:noFill/>
                    </a:lnL>
                    <a:lnR>
                      <a:noFill/>
                    </a:lnR>
                    <a:lnT>
                      <a:noFill/>
                    </a:lnT>
                    <a:lnB>
                      <a:noFill/>
                    </a:lnB>
                    <a:solidFill>
                      <a:srgbClr val="DEE9F7"/>
                    </a:solidFill>
                  </a:tcPr>
                </a:tc>
                <a:tc>
                  <a:txBody>
                    <a:bodyPr/>
                    <a:lstStyle/>
                    <a:p>
                      <a:pPr algn="ctr" fontAlgn="ctr"/>
                      <a:r>
                        <a:rPr lang="en-US" sz="1800" b="0" i="0" u="none" strike="noStrike">
                          <a:latin typeface="Microsoft Sans Serif"/>
                        </a:rPr>
                        <a:t>1</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152400">
                <a:tc>
                  <a:txBody>
                    <a:bodyPr/>
                    <a:lstStyle/>
                    <a:p>
                      <a:pPr algn="l" fontAlgn="b"/>
                      <a:r>
                        <a:rPr lang="en-US" sz="1800" b="0" i="0" u="none" strike="noStrike">
                          <a:latin typeface="Microsoft Sans Serif"/>
                        </a:rPr>
                        <a:t>I’m not in operations</a:t>
                      </a: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0" i="0" u="none" strike="noStrike" dirty="0">
                          <a:latin typeface="Microsoft Sans Serif"/>
                        </a:rPr>
                        <a:t>4.7%</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rgbClr val="DEE9F7"/>
                    </a:solidFill>
                  </a:tcPr>
                </a:tc>
                <a:tc>
                  <a:txBody>
                    <a:bodyPr/>
                    <a:lstStyle/>
                    <a:p>
                      <a:pPr algn="ctr" fontAlgn="ctr"/>
                      <a:r>
                        <a:rPr lang="en-US" sz="1800" b="0" i="0" u="none" strike="noStrike" dirty="0">
                          <a:latin typeface="Microsoft Sans Serif"/>
                        </a:rPr>
                        <a:t>3</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9F7"/>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Have you experienced “catastrophic failure” in your network?</a:t>
            </a:r>
            <a:endParaRPr lang="en-US" dirty="0"/>
          </a:p>
        </p:txBody>
      </p:sp>
      <p:sp>
        <p:nvSpPr>
          <p:cNvPr id="5" name="Rectangle 4"/>
          <p:cNvSpPr/>
          <p:nvPr/>
        </p:nvSpPr>
        <p:spPr>
          <a:xfrm>
            <a:off x="6934200" y="2743200"/>
            <a:ext cx="1449388" cy="990600"/>
          </a:xfrm>
          <a:prstGeom prst="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TextBox 6"/>
          <p:cNvSpPr txBox="1"/>
          <p:nvPr/>
        </p:nvSpPr>
        <p:spPr>
          <a:xfrm>
            <a:off x="3940583" y="1270415"/>
            <a:ext cx="877163" cy="369332"/>
          </a:xfrm>
          <a:prstGeom prst="rect">
            <a:avLst/>
          </a:prstGeom>
          <a:noFill/>
        </p:spPr>
        <p:txBody>
          <a:bodyPr wrap="none" rtlCol="0">
            <a:spAutoFit/>
          </a:bodyPr>
          <a:lstStyle/>
          <a:p>
            <a:r>
              <a:rPr lang="en-US" dirty="0" smtClean="0">
                <a:solidFill>
                  <a:srgbClr val="000090"/>
                </a:solidFill>
              </a:rPr>
              <a:t>NO (2)</a:t>
            </a:r>
            <a:endParaRPr lang="en-US" dirty="0">
              <a:solidFill>
                <a:srgbClr val="000090"/>
              </a:solidFill>
            </a:endParaRPr>
          </a:p>
        </p:txBody>
      </p:sp>
      <p:sp>
        <p:nvSpPr>
          <p:cNvPr id="8" name="Rectangle 7"/>
          <p:cNvSpPr/>
          <p:nvPr/>
        </p:nvSpPr>
        <p:spPr>
          <a:xfrm>
            <a:off x="229703" y="6016823"/>
            <a:ext cx="8588860" cy="307777"/>
          </a:xfrm>
          <a:prstGeom prst="rect">
            <a:avLst/>
          </a:prstGeom>
        </p:spPr>
        <p:txBody>
          <a:bodyPr wrap="square">
            <a:spAutoFit/>
          </a:bodyPr>
          <a:lstStyle/>
          <a:p>
            <a:r>
              <a:rPr lang="en-US" sz="1400" dirty="0" smtClean="0"/>
              <a:t>Source: Survey for RIPE-61, presented on 16 Nov 2010 in Rome (panel on network complexity)</a:t>
            </a:r>
            <a:endParaRPr lang="en-US" sz="1400" dirty="0"/>
          </a:p>
        </p:txBody>
      </p:sp>
      <p:graphicFrame>
        <p:nvGraphicFramePr>
          <p:cNvPr id="9" name="Chart 8"/>
          <p:cNvGraphicFramePr>
            <a:graphicFrameLocks/>
          </p:cNvGraphicFramePr>
          <p:nvPr/>
        </p:nvGraphicFramePr>
        <p:xfrm>
          <a:off x="229702" y="609601"/>
          <a:ext cx="8457098" cy="52577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897659" y="3733800"/>
            <a:ext cx="1121183" cy="369332"/>
          </a:xfrm>
          <a:prstGeom prst="rect">
            <a:avLst/>
          </a:prstGeom>
          <a:noFill/>
        </p:spPr>
        <p:txBody>
          <a:bodyPr wrap="none" rtlCol="0">
            <a:spAutoFit/>
          </a:bodyPr>
          <a:lstStyle/>
          <a:p>
            <a:r>
              <a:rPr lang="en-US" dirty="0" smtClean="0">
                <a:solidFill>
                  <a:schemeClr val="bg1"/>
                </a:solidFill>
              </a:rPr>
              <a:t>YES (62)</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yes, what was the cause of this catastrophic failure? </a:t>
            </a:r>
            <a:endParaRPr lang="en-US" dirty="0"/>
          </a:p>
        </p:txBody>
      </p:sp>
      <p:graphicFrame>
        <p:nvGraphicFramePr>
          <p:cNvPr id="5" name="Chart 4"/>
          <p:cNvGraphicFramePr>
            <a:graphicFrameLocks/>
          </p:cNvGraphicFramePr>
          <p:nvPr/>
        </p:nvGraphicFramePr>
        <p:xfrm>
          <a:off x="1428750" y="1905000"/>
          <a:ext cx="6286500" cy="304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685800"/>
            <a:ext cx="8588861" cy="838200"/>
          </a:xfrm>
        </p:spPr>
        <p:txBody>
          <a:bodyPr/>
          <a:lstStyle/>
          <a:p>
            <a:r>
              <a:rPr lang="en-US" b="1" dirty="0" smtClean="0">
                <a:latin typeface="Microsoft Sans Serif"/>
              </a:rPr>
              <a:t>How likely do you think that over the next 5 years your network is going to experience a catastrophic failure? </a:t>
            </a:r>
            <a:endParaRPr lang="en-US" dirty="0"/>
          </a:p>
        </p:txBody>
      </p:sp>
      <p:graphicFrame>
        <p:nvGraphicFramePr>
          <p:cNvPr id="7" name="Table 6"/>
          <p:cNvGraphicFramePr>
            <a:graphicFrameLocks noGrp="1"/>
          </p:cNvGraphicFramePr>
          <p:nvPr/>
        </p:nvGraphicFramePr>
        <p:xfrm>
          <a:off x="1765300" y="2438400"/>
          <a:ext cx="5613400" cy="1739900"/>
        </p:xfrm>
        <a:graphic>
          <a:graphicData uri="http://schemas.openxmlformats.org/drawingml/2006/table">
            <a:tbl>
              <a:tblPr/>
              <a:tblGrid>
                <a:gridCol w="2806700"/>
                <a:gridCol w="1524000"/>
                <a:gridCol w="1282700"/>
              </a:tblGrid>
              <a:tr h="317500">
                <a:tc gridSpan="3">
                  <a:txBody>
                    <a:bodyPr/>
                    <a:lstStyle/>
                    <a:p>
                      <a:pPr algn="l" fontAlgn="ctr"/>
                      <a:endParaRPr lang="en-US" sz="1800" b="1" i="0" u="none" strike="noStrike" dirty="0">
                        <a:latin typeface="Microsoft Sans Serif"/>
                      </a:endParaRPr>
                    </a:p>
                  </a:txBody>
                  <a:tcPr marL="12700" marR="12700" marT="12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DDDDD"/>
                    </a:solidFill>
                  </a:tcPr>
                </a:tc>
                <a:tc hMerge="1">
                  <a:txBody>
                    <a:bodyPr/>
                    <a:lstStyle/>
                    <a:p>
                      <a:endParaRPr lang="en-US"/>
                    </a:p>
                  </a:txBody>
                  <a:tcPr/>
                </a:tc>
                <a:tc hMerge="1">
                  <a:txBody>
                    <a:bodyPr/>
                    <a:lstStyle/>
                    <a:p>
                      <a:endParaRPr lang="en-US"/>
                    </a:p>
                  </a:txBody>
                  <a:tcPr/>
                </a:tc>
              </a:tr>
              <a:tr h="381000">
                <a:tc>
                  <a:txBody>
                    <a:bodyPr/>
                    <a:lstStyle/>
                    <a:p>
                      <a:pPr algn="l" fontAlgn="ctr"/>
                      <a:r>
                        <a:rPr lang="en-US" sz="1800" b="1" i="0" u="none" strike="noStrike" dirty="0">
                          <a:solidFill>
                            <a:srgbClr val="000000"/>
                          </a:solidFill>
                          <a:latin typeface="Microsoft Sans Serif"/>
                        </a:rPr>
                        <a:t>Answer Options</a:t>
                      </a:r>
                    </a:p>
                  </a:txBody>
                  <a:tcPr marL="12700" marR="12700" marT="12700" marB="0" anchor="ctr">
                    <a:lnL w="12700" cap="flat" cmpd="sng" algn="ctr">
                      <a:solidFill>
                        <a:srgbClr val="000000"/>
                      </a:solidFill>
                      <a:prstDash val="solid"/>
                      <a:round/>
                      <a:headEnd type="none" w="med" len="med"/>
                      <a:tailEnd type="none" w="med" len="med"/>
                    </a:lnL>
                    <a:lnR>
                      <a:noFill/>
                    </a:lnR>
                    <a:lnT>
                      <a:noFill/>
                    </a:lnT>
                    <a:lnB>
                      <a:noFill/>
                    </a:lnB>
                    <a:solidFill>
                      <a:srgbClr val="DEE9F7"/>
                    </a:solidFill>
                  </a:tcPr>
                </a:tc>
                <a:tc>
                  <a:txBody>
                    <a:bodyPr/>
                    <a:lstStyle/>
                    <a:p>
                      <a:pPr algn="ctr" fontAlgn="ctr"/>
                      <a:r>
                        <a:rPr lang="en-US" sz="1800" b="1" i="0" u="none" strike="noStrike" dirty="0">
                          <a:solidFill>
                            <a:srgbClr val="000000"/>
                          </a:solidFill>
                          <a:latin typeface="Microsoft Sans Serif"/>
                        </a:rPr>
                        <a:t>Response Percent</a:t>
                      </a:r>
                    </a:p>
                  </a:txBody>
                  <a:tcPr marL="12700" marR="12700" marT="12700" marB="0" anchor="ctr">
                    <a:lnL>
                      <a:noFill/>
                    </a:lnL>
                    <a:lnR>
                      <a:noFill/>
                    </a:lnR>
                    <a:lnT>
                      <a:noFill/>
                    </a:lnT>
                    <a:lnB>
                      <a:noFill/>
                    </a:lnB>
                    <a:solidFill>
                      <a:srgbClr val="CDD8E6"/>
                    </a:solidFill>
                  </a:tcPr>
                </a:tc>
                <a:tc>
                  <a:txBody>
                    <a:bodyPr/>
                    <a:lstStyle/>
                    <a:p>
                      <a:pPr algn="ctr" fontAlgn="ctr"/>
                      <a:r>
                        <a:rPr lang="en-US" sz="1800" b="1" i="0" u="none" strike="noStrike" dirty="0">
                          <a:solidFill>
                            <a:srgbClr val="000000"/>
                          </a:solidFill>
                          <a:latin typeface="Microsoft Sans Serif"/>
                        </a:rPr>
                        <a:t>Response Count</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CDD8E6"/>
                    </a:solidFill>
                  </a:tcPr>
                </a:tc>
              </a:tr>
              <a:tr h="152400">
                <a:tc>
                  <a:txBody>
                    <a:bodyPr/>
                    <a:lstStyle/>
                    <a:p>
                      <a:pPr algn="l" fontAlgn="b"/>
                      <a:r>
                        <a:rPr lang="en-US" sz="1800" b="0" i="0" u="none" strike="noStrike">
                          <a:latin typeface="Microsoft Sans Serif"/>
                        </a:rPr>
                        <a:t>Pretty likely</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fontAlgn="ctr"/>
                      <a:r>
                        <a:rPr lang="en-US" sz="1800" b="0" i="0" u="none" strike="noStrike" dirty="0">
                          <a:latin typeface="Microsoft Sans Serif"/>
                        </a:rPr>
                        <a:t>20.3%</a:t>
                      </a:r>
                    </a:p>
                  </a:txBody>
                  <a:tcPr marL="12700" marR="12700" marT="12700" marB="0" anchor="ctr">
                    <a:lnL>
                      <a:noFill/>
                    </a:lnL>
                    <a:lnR>
                      <a:noFill/>
                    </a:lnR>
                    <a:lnT>
                      <a:noFill/>
                    </a:lnT>
                    <a:lnB>
                      <a:noFill/>
                    </a:lnB>
                    <a:solidFill>
                      <a:srgbClr val="DEE9F7"/>
                    </a:solidFill>
                  </a:tcPr>
                </a:tc>
                <a:tc>
                  <a:txBody>
                    <a:bodyPr/>
                    <a:lstStyle/>
                    <a:p>
                      <a:pPr algn="ctr" fontAlgn="ctr"/>
                      <a:r>
                        <a:rPr lang="en-US" sz="1800" b="0" i="0" u="none" strike="noStrike">
                          <a:latin typeface="Microsoft Sans Serif"/>
                        </a:rPr>
                        <a:t>13</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152400">
                <a:tc>
                  <a:txBody>
                    <a:bodyPr/>
                    <a:lstStyle/>
                    <a:p>
                      <a:pPr algn="l" fontAlgn="b"/>
                      <a:r>
                        <a:rPr lang="en-US" sz="1800" b="0" i="0" u="none" strike="noStrike">
                          <a:latin typeface="Microsoft Sans Serif"/>
                        </a:rPr>
                        <a:t>Possible</a:t>
                      </a:r>
                    </a:p>
                  </a:txBody>
                  <a:tcPr marL="12700" marR="12700" marT="12700" marB="0" anchor="b">
                    <a:lnL w="12700" cap="flat" cmpd="sng" algn="ctr">
                      <a:solidFill>
                        <a:srgbClr val="000000"/>
                      </a:solidFill>
                      <a:prstDash val="solid"/>
                      <a:round/>
                      <a:headEnd type="none" w="med" len="med"/>
                      <a:tailEnd type="none" w="med" len="med"/>
                    </a:lnL>
                    <a:lnR>
                      <a:noFill/>
                    </a:lnR>
                    <a:lnT>
                      <a:noFill/>
                    </a:lnT>
                    <a:lnB>
                      <a:noFill/>
                    </a:lnB>
                    <a:solidFill>
                      <a:srgbClr val="EEEEEE"/>
                    </a:solidFill>
                  </a:tcPr>
                </a:tc>
                <a:tc>
                  <a:txBody>
                    <a:bodyPr/>
                    <a:lstStyle/>
                    <a:p>
                      <a:pPr algn="ctr" fontAlgn="ctr"/>
                      <a:r>
                        <a:rPr lang="en-US" sz="1800" b="0" i="0" u="none" strike="noStrike" dirty="0">
                          <a:latin typeface="Microsoft Sans Serif"/>
                        </a:rPr>
                        <a:t>56.3%</a:t>
                      </a:r>
                    </a:p>
                  </a:txBody>
                  <a:tcPr marL="12700" marR="12700" marT="12700" marB="0" anchor="ctr">
                    <a:lnL>
                      <a:noFill/>
                    </a:lnL>
                    <a:lnR>
                      <a:noFill/>
                    </a:lnR>
                    <a:lnT>
                      <a:noFill/>
                    </a:lnT>
                    <a:lnB>
                      <a:noFill/>
                    </a:lnB>
                    <a:solidFill>
                      <a:srgbClr val="DEE9F7"/>
                    </a:solidFill>
                  </a:tcPr>
                </a:tc>
                <a:tc>
                  <a:txBody>
                    <a:bodyPr/>
                    <a:lstStyle/>
                    <a:p>
                      <a:pPr algn="ctr" fontAlgn="ctr"/>
                      <a:r>
                        <a:rPr lang="en-US" sz="1800" b="0" i="0" u="none" strike="noStrike">
                          <a:latin typeface="Microsoft Sans Serif"/>
                        </a:rPr>
                        <a:t>36</a:t>
                      </a:r>
                    </a:p>
                  </a:txBody>
                  <a:tcPr marL="12700" marR="12700" marT="12700" marB="0" anchor="ctr">
                    <a:lnL>
                      <a:noFill/>
                    </a:lnL>
                    <a:lnR w="12700" cap="flat" cmpd="sng" algn="ctr">
                      <a:solidFill>
                        <a:srgbClr val="000000"/>
                      </a:solidFill>
                      <a:prstDash val="solid"/>
                      <a:round/>
                      <a:headEnd type="none" w="med" len="med"/>
                      <a:tailEnd type="none" w="med" len="med"/>
                    </a:lnR>
                    <a:lnT>
                      <a:noFill/>
                    </a:lnT>
                    <a:lnB>
                      <a:noFill/>
                    </a:lnB>
                    <a:solidFill>
                      <a:srgbClr val="DEE9F7"/>
                    </a:solidFill>
                  </a:tcPr>
                </a:tc>
              </a:tr>
              <a:tr h="152400">
                <a:tc>
                  <a:txBody>
                    <a:bodyPr/>
                    <a:lstStyle/>
                    <a:p>
                      <a:pPr algn="l" fontAlgn="b"/>
                      <a:r>
                        <a:rPr lang="en-US" sz="1800" b="0" i="0" u="none" strike="noStrike">
                          <a:latin typeface="Microsoft Sans Serif"/>
                        </a:rPr>
                        <a:t>Unlikely</a:t>
                      </a:r>
                    </a:p>
                  </a:txBody>
                  <a:tcPr marL="12700" marR="12700" marT="1270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EEEEE"/>
                    </a:solidFill>
                  </a:tcPr>
                </a:tc>
                <a:tc>
                  <a:txBody>
                    <a:bodyPr/>
                    <a:lstStyle/>
                    <a:p>
                      <a:pPr algn="ctr" fontAlgn="ctr"/>
                      <a:r>
                        <a:rPr lang="en-US" sz="1800" b="0" i="0" u="none" strike="noStrike" dirty="0">
                          <a:latin typeface="Microsoft Sans Serif"/>
                        </a:rPr>
                        <a:t>23.4%</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rgbClr val="DEE9F7"/>
                    </a:solidFill>
                  </a:tcPr>
                </a:tc>
                <a:tc>
                  <a:txBody>
                    <a:bodyPr/>
                    <a:lstStyle/>
                    <a:p>
                      <a:pPr algn="ctr" fontAlgn="ctr"/>
                      <a:r>
                        <a:rPr lang="en-US" sz="1800" b="0" i="0" u="none" strike="noStrike" dirty="0">
                          <a:latin typeface="Microsoft Sans Serif"/>
                        </a:rPr>
                        <a:t>15</a:t>
                      </a:r>
                    </a:p>
                  </a:txBody>
                  <a:tcPr marL="12700" marR="12700" marT="127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EE9F7"/>
                    </a:solidFill>
                  </a:tcPr>
                </a:tc>
              </a:tr>
            </a:tbl>
          </a:graphicData>
        </a:graphic>
      </p:graphicFrame>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_White_Template_2010_MAC">
  <a:themeElements>
    <a:clrScheme name="Custom 1">
      <a:dk1>
        <a:sysClr val="windowText" lastClr="000000"/>
      </a:dk1>
      <a:lt1>
        <a:srgbClr val="FFFFFF"/>
      </a:lt1>
      <a:dk2>
        <a:srgbClr val="000000"/>
      </a:dk2>
      <a:lt2>
        <a:srgbClr val="FFFFFF"/>
      </a:lt2>
      <a:accent1>
        <a:srgbClr val="0183B7"/>
      </a:accent1>
      <a:accent2>
        <a:srgbClr val="EE6804"/>
      </a:accent2>
      <a:accent3>
        <a:srgbClr val="FFE429"/>
      </a:accent3>
      <a:accent4>
        <a:srgbClr val="68B442"/>
      </a:accent4>
      <a:accent5>
        <a:srgbClr val="7F44C6"/>
      </a:accent5>
      <a:accent6>
        <a:srgbClr val="B21A1A"/>
      </a:accent6>
      <a:hlink>
        <a:srgbClr val="47B0D5"/>
      </a:hlink>
      <a:folHlink>
        <a:srgbClr val="C9A303"/>
      </a:folHlink>
    </a:clrScheme>
    <a:fontScheme name="Cisc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co_Template_2010_CiscoSans">
  <a:themeElements>
    <a:clrScheme name="Cisco Reboot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CiscoSans">
      <a:majorFont>
        <a:latin typeface="CiscoSans ExtraLight"/>
        <a:ea typeface=""/>
        <a:cs typeface=""/>
      </a:majorFont>
      <a:minorFont>
        <a:latin typeface="CiscoSans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Cisco_White_Template_2010_MAC.thmx</Template>
  <TotalTime>8103</TotalTime>
  <Words>1284</Words>
  <Application>Microsoft Macintosh PowerPoint</Application>
  <PresentationFormat>On-screen Show (4:3)</PresentationFormat>
  <Paragraphs>139</Paragraphs>
  <Slides>15</Slides>
  <Notes>1</Notes>
  <HiddenSlides>0</HiddenSlides>
  <MMClips>0</MMClips>
  <ScaleCrop>false</ScaleCrop>
  <HeadingPairs>
    <vt:vector size="4" baseType="variant">
      <vt:variant>
        <vt:lpstr>Design Template</vt:lpstr>
      </vt:variant>
      <vt:variant>
        <vt:i4>2</vt:i4>
      </vt:variant>
      <vt:variant>
        <vt:lpstr>Slide Titles</vt:lpstr>
      </vt:variant>
      <vt:variant>
        <vt:i4>15</vt:i4>
      </vt:variant>
    </vt:vector>
  </HeadingPairs>
  <TitlesOfParts>
    <vt:vector size="17" baseType="lpstr">
      <vt:lpstr>Cisco_White_Template_2010_MAC</vt:lpstr>
      <vt:lpstr>Cisco_Template_2010_CiscoSans</vt:lpstr>
      <vt:lpstr>Network Complexity</vt:lpstr>
      <vt:lpstr>Intuitively, Network Complexity is Increasing …</vt:lpstr>
      <vt:lpstr>You Need Complexity (at least some)</vt:lpstr>
      <vt:lpstr>Tradeoffs and Complexity</vt:lpstr>
      <vt:lpstr>Elements To Consider: “State”</vt:lpstr>
      <vt:lpstr>Survey on Network Complexity</vt:lpstr>
      <vt:lpstr>Have you experienced “catastrophic failure” in your network?</vt:lpstr>
      <vt:lpstr>If yes, what was the cause of this catastrophic failure? </vt:lpstr>
      <vt:lpstr>How likely do you think that over the next 5 years your network is going to experience a catastrophic failure? </vt:lpstr>
      <vt:lpstr>How often do you encounter network problems that can only be resolved by the top experts in my organisation? </vt:lpstr>
      <vt:lpstr>Where is the origin of complexity in your network *mainly* located?</vt:lpstr>
      <vt:lpstr>Other…</vt:lpstr>
      <vt:lpstr>Your Definitions of “Network Complexity”</vt:lpstr>
      <vt:lpstr>The Panel</vt:lpstr>
      <vt:lpstr>Questions</vt:lpstr>
    </vt:vector>
  </TitlesOfParts>
  <Company>Cisco Systems,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Classifying Network Complexity</dc:title>
  <dc:creator>Michael Behringer</dc:creator>
  <cp:lastModifiedBy>Michael Behringer</cp:lastModifiedBy>
  <cp:revision>29</cp:revision>
  <dcterms:created xsi:type="dcterms:W3CDTF">2010-11-15T20:03:35Z</dcterms:created>
  <dcterms:modified xsi:type="dcterms:W3CDTF">2010-11-16T07:45:02Z</dcterms:modified>
</cp:coreProperties>
</file>