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49" r:id="rId2"/>
    <p:sldMasterId id="2147483650" r:id="rId3"/>
  </p:sldMasterIdLst>
  <p:notesMasterIdLst>
    <p:notesMasterId r:id="rId14"/>
  </p:notesMasterIdLst>
  <p:sldIdLst>
    <p:sldId id="256" r:id="rId4"/>
    <p:sldId id="257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58" r:id="rId13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5894"/>
        </a:solidFill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5894"/>
        </a:solidFill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5894"/>
        </a:solidFill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5894"/>
        </a:solidFill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5894"/>
        </a:solidFill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5pPr>
    <a:lvl6pPr marL="2286000" algn="l" defTabSz="457200" rtl="0" eaLnBrk="1" latinLnBrk="0" hangingPunct="1">
      <a:defRPr sz="4200" kern="1200">
        <a:solidFill>
          <a:srgbClr val="005894"/>
        </a:solidFill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6pPr>
    <a:lvl7pPr marL="2743200" algn="l" defTabSz="457200" rtl="0" eaLnBrk="1" latinLnBrk="0" hangingPunct="1">
      <a:defRPr sz="4200" kern="1200">
        <a:solidFill>
          <a:srgbClr val="005894"/>
        </a:solidFill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7pPr>
    <a:lvl8pPr marL="3200400" algn="l" defTabSz="457200" rtl="0" eaLnBrk="1" latinLnBrk="0" hangingPunct="1">
      <a:defRPr sz="4200" kern="1200">
        <a:solidFill>
          <a:srgbClr val="005894"/>
        </a:solidFill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8pPr>
    <a:lvl9pPr marL="3657600" algn="l" defTabSz="457200" rtl="0" eaLnBrk="1" latinLnBrk="0" hangingPunct="1">
      <a:defRPr sz="4200" kern="1200">
        <a:solidFill>
          <a:srgbClr val="005894"/>
        </a:solidFill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4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5586C-721D-794A-976D-895AD758119F}" type="datetimeFigureOut">
              <a:rPr lang="en-US" smtClean="0"/>
              <a:t>11/16/10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A5784-FCA7-9149-832F-CD6CAE9966F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think we should stress the point that fixed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is public presentation of the Registry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784-FCA7-9149-832F-CD6CAE9966F0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04550" y="2552700"/>
            <a:ext cx="1670050" cy="5829300"/>
          </a:xfr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94400" y="2552700"/>
            <a:ext cx="4857750" cy="5829300"/>
          </a:xfr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Click to edit Master subtitle style</a:t>
            </a:r>
            <a:endParaRPr lang="en-US"/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49C13-53BF-3D48-A7C6-362549B49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2BD56-C895-944F-8022-901F9EF73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0D0E1-998F-0D48-9BFA-2ABC6149E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12900"/>
            <a:ext cx="5803900" cy="716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7500" y="1612900"/>
            <a:ext cx="5803900" cy="716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28A8F-5D51-8B4A-97F0-BD31D6B64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7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AB3AB-254B-A34F-99DD-E0EEED28B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0D8AC-968B-5B48-8547-C999EE1F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E397-B7A4-EC4C-9C17-E88BAD13B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4D253-1CD3-9B43-A9E5-CC3C2EE39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49177-B5A5-B44B-8EB5-2726F9AA5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FEA30-B629-1948-8721-E86813790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31350" y="254000"/>
            <a:ext cx="2940050" cy="8521700"/>
          </a:xfr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54000"/>
            <a:ext cx="8667750" cy="8521700"/>
          </a:xfr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78EF4-DD8E-6649-8A90-186C26CCF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4400" y="5613400"/>
            <a:ext cx="3263900" cy="276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0700" y="5613400"/>
            <a:ext cx="3263900" cy="276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</p:pic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6019800" y="5461000"/>
            <a:ext cx="701040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94400" y="5613400"/>
            <a:ext cx="6680200" cy="276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94400" y="2552700"/>
            <a:ext cx="6680200" cy="276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1pPr>
      <a:lvl2pPr marL="254000" indent="-2540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2pPr>
      <a:lvl3pPr marL="508000" indent="-5080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3pPr>
      <a:lvl4pPr marL="762000" indent="-7620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4pPr>
      <a:lvl5pPr marL="1016000" indent="-10160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5pPr>
      <a:lvl6pPr marL="1473200" indent="-10160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6pPr>
      <a:lvl7pPr marL="1930400" indent="-10160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7pPr>
      <a:lvl8pPr marL="2387600" indent="-10160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8pPr>
      <a:lvl9pPr marL="2844800" indent="-10160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254000"/>
            <a:ext cx="1176020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12900"/>
            <a:ext cx="11760200" cy="7162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>
                <a:sym typeface="Helvetica Neue Light" charset="0"/>
              </a:rPr>
              <a:t>Second level</a:t>
            </a:r>
          </a:p>
          <a:p>
            <a:pPr lvl="2"/>
            <a:r>
              <a:rPr lang="en-US">
                <a:sym typeface="Helvetica Neue Light" charset="0"/>
              </a:rPr>
              <a:t>Third level</a:t>
            </a:r>
          </a:p>
          <a:p>
            <a:pPr lvl="3"/>
            <a:r>
              <a:rPr lang="en-US">
                <a:sym typeface="Helvetica Neue Light" charset="0"/>
              </a:rPr>
              <a:t>Fourth level</a:t>
            </a:r>
          </a:p>
          <a:p>
            <a:pPr lvl="4"/>
            <a:r>
              <a:rPr lang="en-US">
                <a:sym typeface="Helvetica Neue Light" charset="0"/>
              </a:rPr>
              <a:t>Fifth level</a:t>
            </a:r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723900" y="9258300"/>
            <a:ext cx="9144000" cy="22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71076" bIns="0">
            <a:prstTxWarp prst="textNoShape">
              <a:avLst/>
            </a:prstTxWarp>
          </a:bodyPr>
          <a:lstStyle/>
          <a:p>
            <a:pPr marL="69850" algn="l">
              <a:spcBef>
                <a:spcPts val="388"/>
              </a:spcBef>
              <a:defRPr/>
            </a:pPr>
            <a:r>
              <a:rPr lang="en-US" sz="1600" dirty="0" smtClean="0">
                <a:solidFill>
                  <a:srgbClr val="005895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Denis</a:t>
            </a:r>
            <a:r>
              <a:rPr lang="en-US" sz="1600" baseline="0" dirty="0" smtClean="0">
                <a:solidFill>
                  <a:srgbClr val="005895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Walker</a:t>
            </a:r>
            <a:r>
              <a:rPr lang="en-US" sz="1600" dirty="0" smtClean="0">
                <a:solidFill>
                  <a:srgbClr val="005895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, 18 November 2010</a:t>
            </a:r>
            <a:endParaRPr lang="en-US" sz="1600" dirty="0">
              <a:solidFill>
                <a:srgbClr val="005895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0553700" y="8807450"/>
            <a:ext cx="1841500" cy="806450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</p:pic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2398375" y="8877300"/>
            <a:ext cx="3175" cy="604838"/>
          </a:xfrm>
          <a:prstGeom prst="line">
            <a:avLst/>
          </a:prstGeom>
          <a:noFill/>
          <a:ln w="12700" cap="flat">
            <a:solidFill>
              <a:srgbClr val="00589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736600" y="1244600"/>
            <a:ext cx="12268200" cy="0"/>
          </a:xfrm>
          <a:prstGeom prst="line">
            <a:avLst/>
          </a:prstGeom>
          <a:noFill/>
          <a:ln w="25400" cap="flat">
            <a:solidFill>
              <a:srgbClr val="00589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5" name="Text Box 7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433300" y="9207500"/>
            <a:ext cx="341313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</a:lstStyle>
          <a:p>
            <a:pPr>
              <a:defRPr/>
            </a:pPr>
            <a:fld id="{8D32B632-8D62-154B-8CD1-7E2CD354C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marL="381000" indent="-381000" algn="l" rtl="0" eaLnBrk="0" fontAlgn="base" hangingPunct="0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1pPr>
      <a:lvl2pPr marL="774700" indent="-254000" algn="l" rtl="0" eaLnBrk="0" fontAlgn="base" hangingPunct="0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2pPr>
      <a:lvl3pPr marL="1346200" indent="-254000" algn="l" rtl="0" eaLnBrk="0" fontAlgn="base" hangingPunct="0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3pPr>
      <a:lvl4pPr marL="1917700" indent="-254000" algn="l" rtl="0" eaLnBrk="0" fontAlgn="base" hangingPunct="0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4pPr>
      <a:lvl5pPr marL="2489200" indent="-254000" algn="l" rtl="0" eaLnBrk="0" fontAlgn="base" hangingPunct="0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5pPr>
      <a:lvl6pPr marL="2946400" indent="-254000" algn="l" rtl="0" fontAlgn="base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6pPr>
      <a:lvl7pPr marL="3403600" indent="-254000" algn="l" rtl="0" fontAlgn="base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7pPr>
      <a:lvl8pPr marL="3860800" indent="-254000" algn="l" rtl="0" fontAlgn="base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8pPr>
      <a:lvl9pPr marL="4318000" indent="-254000" algn="l" rtl="0" fontAlgn="base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381750" y="1128713"/>
            <a:ext cx="5321300" cy="748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14"/>
          <a:srcRect l="80664" t="87500" r="293" b="520"/>
          <a:stretch>
            <a:fillRect/>
          </a:stretch>
        </p:blipFill>
        <p:spPr bwMode="auto">
          <a:xfrm>
            <a:off x="10490200" y="8534400"/>
            <a:ext cx="2476500" cy="1168400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labs.ripe.net/Members/Paul_P_/a-new-ripe-database-prototyp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300" dirty="0" smtClean="0"/>
              <a:t>Separated data in the RIPE Database</a:t>
            </a:r>
            <a:endParaRPr lang="en-GB" sz="5300" dirty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GB" dirty="0" smtClean="0"/>
              <a:t>Denis Walker</a:t>
            </a:r>
          </a:p>
          <a:p>
            <a:pPr marL="0" indent="0" eaLnBrk="1" hangingPunct="1"/>
            <a:r>
              <a:rPr lang="en-GB" dirty="0" smtClean="0"/>
              <a:t>Business Analyst, RIPE NCC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/>
          </p:cNvSpPr>
          <p:nvPr/>
        </p:nvSpPr>
        <p:spPr bwMode="auto">
          <a:xfrm>
            <a:off x="812800" y="4140200"/>
            <a:ext cx="5791200" cy="1181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71076" bIns="0" anchor="ctr">
            <a:prstTxWarp prst="textNoShape">
              <a:avLst/>
            </a:prstTxWarp>
          </a:bodyPr>
          <a:lstStyle/>
          <a:p>
            <a:pPr marL="69850">
              <a:lnSpc>
                <a:spcPct val="120000"/>
              </a:lnSpc>
              <a:spcBef>
                <a:spcPts val="700"/>
              </a:spcBef>
            </a:pPr>
            <a:r>
              <a:rPr lang="en-US" sz="7200">
                <a:solidFill>
                  <a:srgbClr val="005895"/>
                </a:solidFill>
                <a:ea typeface="Helvetica Neue Light" charset="0"/>
                <a:cs typeface="Helvetica Neue Light" charset="0"/>
              </a:rPr>
              <a:t>Questions?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D6C819-A785-5646-BB2D-ABDCA6695FD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891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 statement</a:t>
            </a:r>
            <a:endParaRPr lang="en-GB" dirty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Maintaining a strong registry is important for the RIPE NCC</a:t>
            </a:r>
          </a:p>
          <a:p>
            <a:pPr eaLnBrk="1" hangingPunct="1"/>
            <a:r>
              <a:rPr lang="en-US" sz="4000" dirty="0" smtClean="0"/>
              <a:t>Users of this data need to have trust in its accuracy</a:t>
            </a:r>
          </a:p>
          <a:p>
            <a:pPr eaLnBrk="1" hangingPunct="1"/>
            <a:r>
              <a:rPr lang="en-US" sz="4000" dirty="0" smtClean="0"/>
              <a:t>The RIPE NCC has no direct control over resource Holders data entered into the RIPE Database</a:t>
            </a:r>
          </a:p>
          <a:p>
            <a:pPr eaLnBrk="1" hangingPunct="1"/>
            <a:r>
              <a:rPr lang="en-US" sz="4000" dirty="0" smtClean="0"/>
              <a:t>Users cannot easily distinguish between Maintainers of the data</a:t>
            </a:r>
          </a:p>
          <a:p>
            <a:pPr eaLnBrk="1" hangingPunct="1"/>
            <a:r>
              <a:rPr lang="en-US" sz="4000" dirty="0" smtClean="0"/>
              <a:t>Any inaccuracies found reflect on the whole data set.</a:t>
            </a:r>
          </a:p>
          <a:p>
            <a:pPr eaLnBrk="1" hangingPunct="1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methodology</a:t>
            </a:r>
            <a:endParaRPr lang="en-GB" dirty="0"/>
          </a:p>
        </p:txBody>
      </p:sp>
      <p:pic>
        <p:nvPicPr>
          <p:cNvPr id="6" name="Content Placeholder 5" descr="RDR-image3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1199" y="1524000"/>
            <a:ext cx="6886155" cy="5486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9400" y="5334000"/>
            <a:ext cx="7112000" cy="3352800"/>
          </a:xfrm>
        </p:spPr>
        <p:txBody>
          <a:bodyPr/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Make it easy to  identify who maintains each piece</a:t>
            </a:r>
            <a:r>
              <a:rPr lang="en-US" dirty="0" smtClean="0"/>
              <a:t> of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Two physical layers reflecting split responsibility between RIPE NCC and resource Holder.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28A8F-5D51-8B4A-97F0-BD31D6B645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D6C819-A785-5646-BB2D-ABDCA6695FD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891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Separated data layers</a:t>
            </a:r>
            <a:endParaRPr lang="en-GB" dirty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Fixed registration data</a:t>
            </a:r>
          </a:p>
          <a:p>
            <a:pPr lvl="1" eaLnBrk="1" hangingPunct="1"/>
            <a:r>
              <a:rPr lang="en-US" dirty="0" smtClean="0"/>
              <a:t>Data supplied by the resource Holder</a:t>
            </a:r>
          </a:p>
          <a:p>
            <a:pPr lvl="1" eaLnBrk="1" hangingPunct="1"/>
            <a:r>
              <a:rPr lang="en-US" dirty="0" smtClean="0"/>
              <a:t>Maintained in the RIPE Database by the RIPE NCC</a:t>
            </a:r>
          </a:p>
          <a:p>
            <a:pPr eaLnBrk="1" hangingPunct="1"/>
            <a:r>
              <a:rPr lang="en-US" dirty="0" smtClean="0"/>
              <a:t>Resource Holder data</a:t>
            </a:r>
          </a:p>
          <a:p>
            <a:pPr lvl="1" eaLnBrk="1" hangingPunct="1"/>
            <a:r>
              <a:rPr lang="en-US" dirty="0" smtClean="0"/>
              <a:t>Data that can be changed by the resource Holder at any time.</a:t>
            </a:r>
          </a:p>
          <a:p>
            <a:pPr eaLnBrk="1" hangingPunct="1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D6C819-A785-5646-BB2D-ABDCA6695FD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891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Benefits of the new service</a:t>
            </a:r>
            <a:endParaRPr lang="en-GB" dirty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Enhanced reliability </a:t>
            </a:r>
          </a:p>
          <a:p>
            <a:pPr lvl="1" eaLnBrk="1" hangingPunct="1"/>
            <a:r>
              <a:rPr lang="en-US" dirty="0" smtClean="0"/>
              <a:t>Easy to identify fixed data that has a high level of accuracy.</a:t>
            </a:r>
          </a:p>
          <a:p>
            <a:pPr eaLnBrk="1" hangingPunct="1"/>
            <a:r>
              <a:rPr lang="en-US" dirty="0" smtClean="0"/>
              <a:t>Easier reporting </a:t>
            </a:r>
          </a:p>
          <a:p>
            <a:pPr lvl="1" eaLnBrk="1" hangingPunct="1"/>
            <a:r>
              <a:rPr lang="en-US" dirty="0" smtClean="0"/>
              <a:t>Easier to identify the Maintainer of outdated or incorrect information.</a:t>
            </a:r>
          </a:p>
          <a:p>
            <a:pPr eaLnBrk="1" hangingPunct="1"/>
            <a:r>
              <a:rPr lang="en-US" dirty="0" smtClean="0"/>
              <a:t>Easier maintenance </a:t>
            </a:r>
          </a:p>
          <a:p>
            <a:pPr lvl="1" eaLnBrk="1" hangingPunct="1"/>
            <a:r>
              <a:rPr lang="en-US" dirty="0" smtClean="0"/>
              <a:t>Resource Holders can update data using any standard interface.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D6C819-A785-5646-BB2D-ABDCA6695FD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891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 of separated data</a:t>
            </a:r>
            <a:endParaRPr lang="en-GB" dirty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700" dirty="0" smtClean="0"/>
              <a:t>Four new object types </a:t>
            </a:r>
          </a:p>
          <a:p>
            <a:pPr lvl="1" eaLnBrk="1" hangingPunct="1"/>
            <a:r>
              <a:rPr lang="en-US" sz="3100" dirty="0" smtClean="0"/>
              <a:t>INET-REG</a:t>
            </a:r>
          </a:p>
          <a:p>
            <a:pPr lvl="1" eaLnBrk="1" hangingPunct="1"/>
            <a:r>
              <a:rPr lang="en-US" sz="3100" dirty="0" smtClean="0"/>
              <a:t>INET6-REG</a:t>
            </a:r>
          </a:p>
          <a:p>
            <a:pPr lvl="1" eaLnBrk="1" hangingPunct="1"/>
            <a:r>
              <a:rPr lang="en-US" sz="3100" dirty="0" smtClean="0"/>
              <a:t>AS-REG</a:t>
            </a:r>
          </a:p>
          <a:p>
            <a:pPr lvl="1" eaLnBrk="1" hangingPunct="1"/>
            <a:r>
              <a:rPr lang="en-US" sz="3100" dirty="0" smtClean="0"/>
              <a:t>ORG-REG</a:t>
            </a:r>
          </a:p>
          <a:p>
            <a:pPr eaLnBrk="1" hangingPunct="1"/>
            <a:r>
              <a:rPr lang="en-US" sz="3700" dirty="0" smtClean="0"/>
              <a:t>One deprecated object type </a:t>
            </a:r>
          </a:p>
          <a:p>
            <a:pPr lvl="1" eaLnBrk="1" hangingPunct="1"/>
            <a:r>
              <a:rPr lang="en-US" sz="3100" dirty="0" smtClean="0"/>
              <a:t>AS-BLOCK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D6C819-A785-5646-BB2D-ABDCA6695FD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891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 of separated data</a:t>
            </a:r>
            <a:endParaRPr lang="en-GB" dirty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700" dirty="0" smtClean="0"/>
              <a:t>Three new attributes </a:t>
            </a:r>
          </a:p>
          <a:p>
            <a:pPr lvl="1" eaLnBrk="1" hangingPunct="1"/>
            <a:r>
              <a:rPr lang="en-US" sz="3100" dirty="0" smtClean="0"/>
              <a:t>org-ref:</a:t>
            </a:r>
          </a:p>
          <a:p>
            <a:pPr lvl="1" eaLnBrk="1" hangingPunct="1"/>
            <a:r>
              <a:rPr lang="en-US" sz="3100" dirty="0" smtClean="0"/>
              <a:t>Created:</a:t>
            </a:r>
          </a:p>
          <a:p>
            <a:pPr lvl="1" eaLnBrk="1" hangingPunct="1"/>
            <a:r>
              <a:rPr lang="en-US" sz="3100" dirty="0" smtClean="0"/>
              <a:t>last-changed:</a:t>
            </a:r>
          </a:p>
          <a:p>
            <a:pPr eaLnBrk="1" hangingPunct="1"/>
            <a:r>
              <a:rPr lang="en-US" sz="3700" dirty="0" smtClean="0"/>
              <a:t>“–REG” objects are fixed</a:t>
            </a:r>
          </a:p>
          <a:p>
            <a:pPr eaLnBrk="1" hangingPunct="1"/>
            <a:r>
              <a:rPr lang="en-US" sz="3700" dirty="0" smtClean="0"/>
              <a:t>Resource Holders changeable data remains in standard objects</a:t>
            </a:r>
          </a:p>
          <a:p>
            <a:pPr eaLnBrk="1" hangingPunct="1"/>
            <a:r>
              <a:rPr lang="en-US" sz="3700" dirty="0" smtClean="0"/>
              <a:t>Data with shared Maintainer responsibilities split between a “–REG” and a standard object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D6C819-A785-5646-BB2D-ABDCA6695FD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Impact</a:t>
            </a:r>
            <a:endParaRPr lang="en-GB" dirty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700" dirty="0" smtClean="0"/>
              <a:t>No impact on resource Holder maintained more specific data and other object types</a:t>
            </a:r>
          </a:p>
          <a:p>
            <a:pPr eaLnBrk="1" hangingPunct="1"/>
            <a:r>
              <a:rPr lang="en-US" sz="3700" dirty="0" smtClean="0"/>
              <a:t>Some changes to users internal processes and software may be needed </a:t>
            </a:r>
          </a:p>
          <a:p>
            <a:pPr eaLnBrk="1" hangingPunct="1"/>
            <a:r>
              <a:rPr lang="en-US" sz="3700" dirty="0" smtClean="0"/>
              <a:t>Users may need to change any scripts used to parse query results where separated data is returned</a:t>
            </a:r>
          </a:p>
          <a:p>
            <a:pPr eaLnBrk="1" hangingPunct="1"/>
            <a:r>
              <a:rPr lang="en-US" sz="3700" dirty="0" smtClean="0"/>
              <a:t>Tighter implementation of address policy rules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is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http://labs.ripe.net/Members/Paul_P_/a-new-ripe-database-</a:t>
            </a:r>
            <a:r>
              <a:rPr lang="en-US" dirty="0" smtClean="0">
                <a:hlinkClick r:id="rId2"/>
              </a:rPr>
              <a:t>prototype</a:t>
            </a:r>
            <a:endParaRPr lang="en-US" dirty="0" smtClean="0"/>
          </a:p>
          <a:p>
            <a:pPr>
              <a:buNone/>
            </a:pPr>
            <a:endParaRPr lang="en-US" sz="3900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39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3900" dirty="0" err="1" smtClean="0">
                <a:latin typeface="Courier"/>
                <a:cs typeface="Courier"/>
              </a:rPr>
              <a:t>whois</a:t>
            </a:r>
            <a:r>
              <a:rPr lang="en-US" sz="3900" dirty="0" smtClean="0">
                <a:latin typeface="Courier"/>
                <a:cs typeface="Courier"/>
              </a:rPr>
              <a:t> </a:t>
            </a:r>
            <a:r>
              <a:rPr lang="en-US" sz="3900" dirty="0" smtClean="0">
                <a:latin typeface="Courier"/>
                <a:cs typeface="Courier"/>
              </a:rPr>
              <a:t>-</a:t>
            </a:r>
            <a:r>
              <a:rPr lang="en-US" sz="3900" dirty="0" err="1" smtClean="0">
                <a:latin typeface="Courier"/>
                <a:cs typeface="Courier"/>
              </a:rPr>
              <a:t>h</a:t>
            </a:r>
            <a:r>
              <a:rPr lang="en-US" sz="3900" dirty="0" smtClean="0">
                <a:latin typeface="Courier"/>
                <a:cs typeface="Courier"/>
              </a:rPr>
              <a:t> </a:t>
            </a:r>
            <a:r>
              <a:rPr lang="en-US" sz="3900" dirty="0" err="1" smtClean="0">
                <a:latin typeface="Courier"/>
                <a:cs typeface="Courier"/>
              </a:rPr>
              <a:t>whois-four.db.ripe.net</a:t>
            </a:r>
            <a:r>
              <a:rPr lang="en-US" sz="3900" dirty="0" smtClean="0">
                <a:latin typeface="Courier"/>
                <a:cs typeface="Courier"/>
              </a:rPr>
              <a:t> &lt;query&gt;</a:t>
            </a:r>
            <a:endParaRPr lang="en-GB" sz="3900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12BD56-C895-944F-8022-901F9EF732E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Subtitle">
  <a:themeElements>
    <a:clrScheme name="">
      <a:dk1>
        <a:srgbClr val="005894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4A7E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D202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5894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D202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5894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5894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4A7E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D202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5894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D202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5894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Questions">
  <a:themeElements>
    <a:clrScheme name="">
      <a:dk1>
        <a:srgbClr val="005894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4A7E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Question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D202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5894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D202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5894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Pages>0</Pages>
  <Words>366</Words>
  <Characters>0</Characters>
  <Application>Microsoft Macintosh PowerPoint</Application>
  <PresentationFormat>Custom</PresentationFormat>
  <Lines>0</Lines>
  <Paragraphs>64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Title &amp; Subtitle</vt:lpstr>
      <vt:lpstr>Title &amp; Bullets</vt:lpstr>
      <vt:lpstr>Questions</vt:lpstr>
      <vt:lpstr>Separated data in the RIPE Database</vt:lpstr>
      <vt:lpstr>Problem statement</vt:lpstr>
      <vt:lpstr>Goals and methodology</vt:lpstr>
      <vt:lpstr>Separated data layers</vt:lpstr>
      <vt:lpstr>Benefits of the new service</vt:lpstr>
      <vt:lpstr>Overview of separated data</vt:lpstr>
      <vt:lpstr>Overview of separated data</vt:lpstr>
      <vt:lpstr>Impact</vt:lpstr>
      <vt:lpstr>Where is it?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Paul Palse</cp:lastModifiedBy>
  <cp:revision>20</cp:revision>
  <dcterms:created xsi:type="dcterms:W3CDTF">2010-11-16T13:41:31Z</dcterms:created>
  <dcterms:modified xsi:type="dcterms:W3CDTF">2010-11-16T13:53:52Z</dcterms:modified>
</cp:coreProperties>
</file>