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98" r:id="rId2"/>
  </p:sldMasterIdLst>
  <p:notesMasterIdLst>
    <p:notesMasterId r:id="rId12"/>
  </p:notesMasterIdLst>
  <p:handoutMasterIdLst>
    <p:handoutMasterId r:id="rId13"/>
  </p:handoutMasterIdLst>
  <p:sldIdLst>
    <p:sldId id="398" r:id="rId3"/>
    <p:sldId id="400" r:id="rId4"/>
    <p:sldId id="403" r:id="rId5"/>
    <p:sldId id="374" r:id="rId6"/>
    <p:sldId id="375" r:id="rId7"/>
    <p:sldId id="414" r:id="rId8"/>
    <p:sldId id="415" r:id="rId9"/>
    <p:sldId id="412" r:id="rId10"/>
    <p:sldId id="402" r:id="rId11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E6E8"/>
    <a:srgbClr val="DCEFF0"/>
    <a:srgbClr val="BEE1E4"/>
    <a:srgbClr val="800000"/>
    <a:srgbClr val="4D4D4D"/>
    <a:srgbClr val="EC363B"/>
    <a:srgbClr val="E7E7E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31" autoAdjust="0"/>
    <p:restoredTop sz="87059" autoAdjust="0"/>
  </p:normalViewPr>
  <p:slideViewPr>
    <p:cSldViewPr>
      <p:cViewPr varScale="1">
        <p:scale>
          <a:sx n="118" d="100"/>
          <a:sy n="118" d="100"/>
        </p:scale>
        <p:origin x="-13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262" y="-96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DDCA6468-49DA-4AD3-A928-FB93299C0A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017A7A29-EE4A-4EC2-9C56-A349EEF52D4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/>
            <a:fld id="{23C31C74-56CD-4BBA-9EB9-43E4C530C873}" type="slidenum">
              <a:rPr lang="de-DE" sz="1300"/>
              <a:pPr algn="r" defTabSz="990600"/>
              <a:t>1</a:t>
            </a:fld>
            <a:endParaRPr lang="de-DE" sz="13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/>
            <a:fld id="{E75B802D-5C9B-454E-AFE4-3063EF495FDC}" type="slidenum">
              <a:rPr lang="de-DE" sz="1300"/>
              <a:pPr algn="r" defTabSz="990600"/>
              <a:t>2</a:t>
            </a:fld>
            <a:endParaRPr lang="de-DE" sz="13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59715C-F620-4E52-AA06-2046F9D3B14B}" type="slidenum">
              <a:rPr lang="de-DE" smtClean="0"/>
              <a:pPr/>
              <a:t>3</a:t>
            </a:fld>
            <a:endParaRPr lang="de-DE" smtClean="0"/>
          </a:p>
        </p:txBody>
      </p:sp>
      <p:sp>
        <p:nvSpPr>
          <p:cNvPr id="31747" name="Rectangle 1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881063" y="681038"/>
            <a:ext cx="4676775" cy="3508375"/>
          </a:xfrm>
          <a:solidFill>
            <a:srgbClr val="FFFFFF"/>
          </a:solidFill>
          <a:ln/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46138" y="4410075"/>
            <a:ext cx="4746625" cy="4086225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9013"/>
            <a:fld id="{36E19708-0F2F-4922-B479-0BA7E8DE2FED}" type="slidenum">
              <a:rPr lang="de-DE" smtClean="0"/>
              <a:pPr defTabSz="989013"/>
              <a:t>4</a:t>
            </a:fld>
            <a:endParaRPr lang="de-DE" smtClean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17" tIns="49507" rIns="99017" bIns="49507" anchor="b"/>
          <a:lstStyle/>
          <a:p>
            <a:pPr algn="r" defTabSz="989013"/>
            <a:fld id="{D4860BED-0541-4A82-9EF6-378B3C3FA0D7}" type="slidenum">
              <a:rPr lang="de-DE" sz="1300"/>
              <a:pPr algn="r" defTabSz="989013"/>
              <a:t>5</a:t>
            </a:fld>
            <a:endParaRPr lang="de-DE" sz="130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/>
            <a:fld id="{0D3AC477-D15F-4A33-BD3C-B23B194E8772}" type="slidenum">
              <a:rPr lang="de-DE" sz="1300"/>
              <a:pPr algn="r" defTabSz="990600"/>
              <a:t>6</a:t>
            </a:fld>
            <a:endParaRPr lang="de-DE" sz="130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e. g. DNSSec, </a:t>
            </a:r>
          </a:p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/>
            <a:fld id="{905EEED5-2767-487C-AD22-98561EB163B5}" type="slidenum">
              <a:rPr lang="de-DE" sz="1300"/>
              <a:pPr algn="r" defTabSz="990600"/>
              <a:t>7</a:t>
            </a:fld>
            <a:endParaRPr lang="de-DE" sz="130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e. g. DNSSec, </a:t>
            </a:r>
          </a:p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6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1987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2500"/>
            <a:fld id="{B89D4CE6-D783-4B90-AAC3-844D1C451466}" type="slidenum">
              <a:rPr lang="de-DE" smtClean="0"/>
              <a:pPr defTabSz="952500"/>
              <a:t>8</a:t>
            </a:fld>
            <a:endParaRPr lang="de-DE" smtClean="0"/>
          </a:p>
        </p:txBody>
      </p:sp>
      <p:sp>
        <p:nvSpPr>
          <p:cNvPr id="41988" name="Fußzeilenplatzhalt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52500"/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17" tIns="49507" rIns="99017" bIns="49507" anchor="b"/>
          <a:lstStyle/>
          <a:p>
            <a:pPr algn="r" defTabSz="989013"/>
            <a:fld id="{C8FCEEAA-EC90-4BD2-ABD5-63FE93F69C1A}" type="slidenum">
              <a:rPr lang="de-DE" sz="1300"/>
              <a:pPr algn="r" defTabSz="989013"/>
              <a:t>9</a:t>
            </a:fld>
            <a:endParaRPr lang="de-DE" sz="130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D2A09-D76A-4638-85D7-1E200A102F98}" type="datetime1">
              <a:rPr lang="de-DE"/>
              <a:pPr>
                <a:defRPr/>
              </a:pPr>
              <a:t>16.11.2010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6962775" y="6657975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12BE6-D025-4CCB-9A94-9CC9345B576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0852F-8860-41A4-9095-0D80D28B77FF}" type="datetimeFigureOut">
              <a:rPr lang="de-DE"/>
              <a:pPr>
                <a:defRPr/>
              </a:pPr>
              <a:t>16.11.2010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41CAC-D131-452A-9FD6-6DFDF03631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0852F-8860-41A4-9095-0D80D28B77FF}" type="datetimeFigureOut">
              <a:rPr lang="de-DE"/>
              <a:pPr>
                <a:defRPr/>
              </a:pPr>
              <a:t>16.11.2010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BB732-4842-4EE4-8384-7C2ECB6628F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0852F-8860-41A4-9095-0D80D28B77FF}" type="datetimeFigureOut">
              <a:rPr lang="de-DE"/>
              <a:pPr>
                <a:defRPr/>
              </a:pPr>
              <a:t>16.11.2010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9BDAE-11C1-4485-99AC-1AA4680341C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0852F-8860-41A4-9095-0D80D28B77FF}" type="datetimeFigureOut">
              <a:rPr lang="de-DE"/>
              <a:pPr>
                <a:defRPr/>
              </a:pPr>
              <a:t>16.11.2010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0EB1D-99FF-44A8-9A42-082DF3FD0B9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0852F-8860-41A4-9095-0D80D28B77FF}" type="datetimeFigureOut">
              <a:rPr lang="de-DE"/>
              <a:pPr>
                <a:defRPr/>
              </a:pPr>
              <a:t>16.11.2010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11A1D-495A-4B66-98DD-1E071CF1D3F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0852F-8860-41A4-9095-0D80D28B77FF}" type="datetimeFigureOut">
              <a:rPr lang="de-DE"/>
              <a:pPr>
                <a:defRPr/>
              </a:pPr>
              <a:t>16.11.2010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AAABA-C455-4324-AEC3-A18D12002B7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0852F-8860-41A4-9095-0D80D28B77FF}" type="datetimeFigureOut">
              <a:rPr lang="de-DE"/>
              <a:pPr>
                <a:defRPr/>
              </a:pPr>
              <a:t>16.11.2010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2428B-D684-4840-A6F3-B1A53D6F3E6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0852F-8860-41A4-9095-0D80D28B77FF}" type="datetimeFigureOut">
              <a:rPr lang="de-DE"/>
              <a:pPr>
                <a:defRPr/>
              </a:pPr>
              <a:t>16.11.2010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FADE7-6715-4AC8-BBED-EB0326F0FDE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0852F-8860-41A4-9095-0D80D28B77FF}" type="datetimeFigureOut">
              <a:rPr lang="de-DE"/>
              <a:pPr>
                <a:defRPr/>
              </a:pPr>
              <a:t>16.11.2010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F0D50-DA90-4172-A3B7-15EA647E522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43831-F743-4082-BC63-A476F1D7811B}" type="datetime1">
              <a:rPr lang="de-DE"/>
              <a:pPr>
                <a:defRPr/>
              </a:pPr>
              <a:t>16.11.2010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0852F-8860-41A4-9095-0D80D28B77FF}" type="datetimeFigureOut">
              <a:rPr lang="de-DE"/>
              <a:pPr>
                <a:defRPr/>
              </a:pPr>
              <a:t>16.11.2010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806B9-542B-446B-AC07-1344194C3EA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0852F-8860-41A4-9095-0D80D28B77FF}" type="datetimeFigureOut">
              <a:rPr lang="de-DE"/>
              <a:pPr>
                <a:defRPr/>
              </a:pPr>
              <a:t>16.11.2010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9ADED-5536-434D-ACE0-1CFE5634DB9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1C5B5-728D-4822-B0DA-3B00E42A4CD9}" type="datetime1">
              <a:rPr lang="de-DE"/>
              <a:pPr>
                <a:defRPr/>
              </a:pPr>
              <a:t>16.11.2010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03350" y="2060575"/>
            <a:ext cx="3565525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21275" y="2060575"/>
            <a:ext cx="3565525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7F500-A552-4B3F-80A2-3623504E72FC}" type="datetime1">
              <a:rPr lang="de-DE"/>
              <a:pPr>
                <a:defRPr/>
              </a:pPr>
              <a:t>16.11.2010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4B0F8-6187-43A0-AD4D-29190D64556F}" type="datetime1">
              <a:rPr lang="de-DE"/>
              <a:pPr>
                <a:defRPr/>
              </a:pPr>
              <a:t>16.11.2010</a:t>
            </a:fld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E7D56-BF79-4D0B-A48D-CF268A786852}" type="datetime1">
              <a:rPr lang="de-DE"/>
              <a:pPr>
                <a:defRPr/>
              </a:pPr>
              <a:t>16.11.2010</a:t>
            </a:fld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8681D-F098-4C2A-A1DE-FD2CE1E199C2}" type="datetime1">
              <a:rPr lang="de-DE"/>
              <a:pPr>
                <a:defRPr/>
              </a:pPr>
              <a:t>16.11.2010</a:t>
            </a:fld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B3573-0E19-47FC-9250-45788F189CBE}" type="datetime1">
              <a:rPr lang="de-DE"/>
              <a:pPr>
                <a:defRPr/>
              </a:pPr>
              <a:t>16.11.2010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AF0F0-7DA9-467F-91A8-D453FF044CF7}" type="datetime1">
              <a:rPr lang="de-DE"/>
              <a:pPr>
                <a:defRPr/>
              </a:pPr>
              <a:t>16.11.2010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82850" y="273050"/>
            <a:ext cx="6200775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2060575"/>
            <a:ext cx="728345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0245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80ADD13-FEE5-46E2-A2FD-BD32BC4A6791}" type="datetime1">
              <a:rPr lang="de-DE"/>
              <a:pPr>
                <a:defRPr/>
              </a:pPr>
              <a:t>16.11.2010</a:t>
            </a:fld>
            <a:endParaRPr lang="de-DE"/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2613" y="6243638"/>
            <a:ext cx="360997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/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6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720" r:id="rId10"/>
  </p:sldLayoutIdLst>
  <p:transition>
    <p:zoom/>
  </p:transition>
  <p:timing>
    <p:tnLst>
      <p:par>
        <p:cTn id="1" dur="indefinite" restart="never" nodeType="tmRoot"/>
      </p:par>
    </p:tnLst>
  </p:timing>
  <p:hf sldNum="0"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20738" indent="-641350" algn="l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400">
          <a:solidFill>
            <a:schemeClr val="tx1"/>
          </a:solidFill>
          <a:latin typeface="+mn-lt"/>
        </a:defRPr>
      </a:lvl2pPr>
      <a:lvl3pPr marL="1228725" indent="-228600" algn="l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36713" indent="-228600" algn="l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15000"/>
        </a:lnSpc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15000"/>
        </a:lnSpc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15000"/>
        </a:lnSpc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15000"/>
        </a:lnSpc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229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BF0852F-8860-41A4-9095-0D80D28B77FF}" type="datetimeFigureOut">
              <a:rPr lang="de-DE"/>
              <a:pPr>
                <a:defRPr/>
              </a:pPr>
              <a:t>16.11.2010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5B5AD07-DF93-44E0-B315-AC8F7802F9D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12" r:id="rId8"/>
    <p:sldLayoutId id="2147483711" r:id="rId9"/>
    <p:sldLayoutId id="2147483710" r:id="rId10"/>
    <p:sldLayoutId id="214748370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2565400"/>
            <a:ext cx="6840537" cy="1144588"/>
          </a:xfrm>
        </p:spPr>
        <p:txBody>
          <a:bodyPr/>
          <a:lstStyle/>
          <a:p>
            <a:pPr eaLnBrk="1" hangingPunct="1"/>
            <a:r>
              <a:rPr lang="de-DE" altLang="ja-JP" b="1" smtClean="0">
                <a:ea typeface="ＭＳ Ｐゴシック"/>
                <a:cs typeface="ＭＳ Ｐゴシック"/>
              </a:rPr>
              <a:t>		 </a:t>
            </a:r>
            <a:br>
              <a:rPr lang="de-DE" altLang="ja-JP" b="1" smtClean="0">
                <a:ea typeface="ＭＳ Ｐゴシック"/>
                <a:cs typeface="ＭＳ Ｐゴシック"/>
              </a:rPr>
            </a:br>
            <a:r>
              <a:rPr lang="de-DE" altLang="ja-JP" b="1" smtClean="0">
                <a:ea typeface="ＭＳ Ｐゴシック"/>
                <a:cs typeface="ＭＳ Ｐゴシック"/>
              </a:rPr>
              <a:t>IPv6 in Germany</a:t>
            </a:r>
            <a:br>
              <a:rPr lang="de-DE" altLang="ja-JP" b="1" smtClean="0">
                <a:ea typeface="ＭＳ Ｐゴシック"/>
                <a:cs typeface="ＭＳ Ｐゴシック"/>
              </a:rPr>
            </a:br>
            <a:r>
              <a:rPr lang="de-DE" altLang="ja-JP" b="1" smtClean="0">
                <a:ea typeface="ＭＳ Ｐゴシック"/>
                <a:cs typeface="ＭＳ Ｐゴシック"/>
              </a:rPr>
              <a:t>Update</a:t>
            </a:r>
            <a:endParaRPr lang="de-DE" b="1" smtClean="0"/>
          </a:p>
        </p:txBody>
      </p:sp>
      <p:sp>
        <p:nvSpPr>
          <p:cNvPr id="26626" name="Rechteck 2"/>
          <p:cNvSpPr>
            <a:spLocks noChangeArrowheads="1"/>
          </p:cNvSpPr>
          <p:nvPr/>
        </p:nvSpPr>
        <p:spPr bwMode="auto">
          <a:xfrm>
            <a:off x="1258888" y="4365625"/>
            <a:ext cx="4572000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>
                <a:cs typeface="Arial" charset="0"/>
              </a:rPr>
              <a:t>Constanze Bürger, </a:t>
            </a:r>
          </a:p>
          <a:p>
            <a:pPr>
              <a:lnSpc>
                <a:spcPct val="110000"/>
              </a:lnSpc>
            </a:pPr>
            <a:r>
              <a:rPr lang="en-US">
                <a:cs typeface="Arial" charset="0"/>
              </a:rPr>
              <a:t>Ministry of the </a:t>
            </a:r>
            <a:r>
              <a:rPr lang="de-DE"/>
              <a:t>Interior </a:t>
            </a:r>
          </a:p>
          <a:p>
            <a:r>
              <a:rPr lang="de-DE"/>
              <a:t>Department </a:t>
            </a:r>
            <a:r>
              <a:rPr lang="en-US"/>
              <a:t>Federal IT Infrastructures</a:t>
            </a:r>
          </a:p>
          <a:p>
            <a:r>
              <a:rPr lang="en-US"/>
              <a:t>and IT Security Management</a:t>
            </a:r>
            <a:endParaRPr lang="en-US">
              <a:cs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63713" y="700088"/>
            <a:ext cx="6840537" cy="1144587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de-DE" smtClean="0"/>
              <a:t>IGF Meeting</a:t>
            </a:r>
            <a:br>
              <a:rPr lang="de-DE" smtClean="0"/>
            </a:br>
            <a:endParaRPr lang="de-DE" smtClean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/>
          <a:srcRect l="25703" t="82611" r="31546" b="4843"/>
          <a:stretch>
            <a:fillRect/>
          </a:stretch>
        </p:blipFill>
        <p:spPr bwMode="auto">
          <a:xfrm>
            <a:off x="900113" y="3933825"/>
            <a:ext cx="4992687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hteck 3"/>
          <p:cNvSpPr>
            <a:spLocks noChangeArrowheads="1"/>
          </p:cNvSpPr>
          <p:nvPr/>
        </p:nvSpPr>
        <p:spPr bwMode="auto">
          <a:xfrm>
            <a:off x="2051050" y="1989138"/>
            <a:ext cx="687705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ct val="50000"/>
              </a:spcBef>
              <a:buFont typeface="Arial" charset="0"/>
              <a:buChar char="•"/>
            </a:pPr>
            <a:r>
              <a:rPr lang="de-DE"/>
              <a:t>Information about  the IPv6 activities in the public administration (Germany)</a:t>
            </a:r>
          </a:p>
          <a:p>
            <a:pPr marL="177800" indent="-177800">
              <a:spcBef>
                <a:spcPct val="50000"/>
              </a:spcBef>
              <a:buFont typeface="Arial" charset="0"/>
              <a:buChar char="•"/>
            </a:pPr>
            <a:r>
              <a:rPr lang="de-DE"/>
              <a:t>Discussion  about  role of governments  and industry</a:t>
            </a:r>
          </a:p>
          <a:p>
            <a:pPr marL="177800" indent="-177800">
              <a:spcBef>
                <a:spcPct val="50000"/>
              </a:spcBef>
              <a:buFont typeface="Arial" charset="0"/>
              <a:buChar char="•"/>
            </a:pPr>
            <a:r>
              <a:rPr lang="de-DE"/>
              <a:t>Good feedback and learning from each other</a:t>
            </a:r>
          </a:p>
          <a:p>
            <a:pPr marL="177800" indent="-177800">
              <a:spcBef>
                <a:spcPct val="50000"/>
              </a:spcBef>
            </a:pPr>
            <a:endParaRPr lang="de-DE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2268538" y="620713"/>
            <a:ext cx="6237287" cy="1030287"/>
          </a:xfrm>
        </p:spPr>
        <p:txBody>
          <a:bodyPr tIns="32002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</a:tabLst>
            </a:pPr>
            <a:r>
              <a:rPr lang="de-DE" sz="3600" smtClean="0"/>
              <a:t>Guide „Secure IPv6 Network Architecture“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38250" y="1916113"/>
            <a:ext cx="7905750" cy="3951287"/>
          </a:xfrm>
        </p:spPr>
        <p:txBody>
          <a:bodyPr/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de-DE" smtClean="0"/>
              <a:t>Publication of fed. Office of infomation technology  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de-DE" smtClean="0"/>
              <a:t>Introduction to IPv6 for admins and network architects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de-DE" smtClean="0"/>
              <a:t>Guidelines for secure IPv6 network architecture, requirements for IPv6 enabled network components, configuration advice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de-DE" smtClean="0"/>
              <a:t>Complemented check lists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de-DE" smtClean="0"/>
              <a:t>Available by end of 2010</a:t>
            </a:r>
          </a:p>
        </p:txBody>
      </p:sp>
      <p:sp>
        <p:nvSpPr>
          <p:cNvPr id="30723" name="Rechteck 4"/>
          <p:cNvSpPr>
            <a:spLocks noChangeArrowheads="1"/>
          </p:cNvSpPr>
          <p:nvPr/>
        </p:nvSpPr>
        <p:spPr bwMode="auto">
          <a:xfrm>
            <a:off x="5508625" y="5229225"/>
            <a:ext cx="2620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https://www.bsi.bund.de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hteck 3"/>
          <p:cNvSpPr>
            <a:spLocks noChangeArrowheads="1"/>
          </p:cNvSpPr>
          <p:nvPr/>
        </p:nvSpPr>
        <p:spPr bwMode="auto">
          <a:xfrm>
            <a:off x="1331913" y="2060575"/>
            <a:ext cx="68405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de-DE" sz="2000"/>
              <a:t> </a:t>
            </a:r>
          </a:p>
          <a:p>
            <a:pPr eaLnBrk="0" hangingPunct="0"/>
            <a:r>
              <a:rPr lang="de-DE" sz="2000"/>
              <a:t>  </a:t>
            </a:r>
          </a:p>
        </p:txBody>
      </p:sp>
      <p:sp>
        <p:nvSpPr>
          <p:cNvPr id="4" name="Rechteck 3"/>
          <p:cNvSpPr/>
          <p:nvPr/>
        </p:nvSpPr>
        <p:spPr>
          <a:xfrm>
            <a:off x="1187450" y="1989138"/>
            <a:ext cx="7956550" cy="39465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90525" indent="-293688" eaLnBrk="0" hangingPunct="0">
              <a:lnSpc>
                <a:spcPct val="115000"/>
              </a:lnSpc>
              <a:spcBef>
                <a:spcPct val="20000"/>
              </a:spcBef>
              <a:buSzPct val="45000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000"/>
              <a:t>Germany appreciates and supports the Slovenian proposal for a</a:t>
            </a:r>
          </a:p>
          <a:p>
            <a:pPr marL="390525" indent="-293688" eaLnBrk="0" hangingPunct="0">
              <a:lnSpc>
                <a:spcPct val="115000"/>
              </a:lnSpc>
              <a:spcBef>
                <a:spcPct val="20000"/>
              </a:spcBef>
              <a:buSzPct val="45000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000"/>
              <a:t>IPv6 profile for  ICT equipment</a:t>
            </a:r>
          </a:p>
          <a:p>
            <a:pPr marL="390525" indent="-293688" eaLnBrk="0" hangingPunct="0">
              <a:lnSpc>
                <a:spcPct val="115000"/>
              </a:lnSpc>
              <a:spcBef>
                <a:spcPct val="20000"/>
              </a:spcBef>
              <a:buSzPct val="45000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000"/>
              <a:t>Some comments for improvements:</a:t>
            </a:r>
          </a:p>
          <a:p>
            <a:pPr marL="390525" indent="-293688" eaLnBrk="0" hangingPunct="0">
              <a:lnSpc>
                <a:spcPct val="115000"/>
              </a:lnSpc>
              <a:spcBef>
                <a:spcPct val="20000"/>
              </a:spcBef>
              <a:buSzPct val="45000"/>
              <a:buFont typeface="Wingdings" pitchFamily="2" charset="2"/>
              <a:buChar char="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000"/>
              <a:t>more  details than at RFC level.</a:t>
            </a:r>
          </a:p>
          <a:p>
            <a:pPr marL="390525" indent="-293688" eaLnBrk="0" hangingPunct="0">
              <a:lnSpc>
                <a:spcPct val="115000"/>
              </a:lnSpc>
              <a:spcBef>
                <a:spcPct val="20000"/>
              </a:spcBef>
              <a:buSzPct val="45000"/>
              <a:buFont typeface="Wingdings" pitchFamily="2" charset="2"/>
              <a:buChar char="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000"/>
              <a:t>How we should deal with optional fields defined in some RFCs </a:t>
            </a:r>
          </a:p>
          <a:p>
            <a:pPr marL="390525" indent="-293688" eaLnBrk="0" hangingPunct="0">
              <a:lnSpc>
                <a:spcPct val="115000"/>
              </a:lnSpc>
              <a:spcBef>
                <a:spcPct val="20000"/>
              </a:spcBef>
              <a:buSzPct val="45000"/>
              <a:buFont typeface="Wingdings" pitchFamily="2" charset="2"/>
              <a:buChar char="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000"/>
              <a:t>A matrix would be helpful which matches legal requirements and policies also of different sectors to certain IPv6 functions.</a:t>
            </a:r>
          </a:p>
          <a:p>
            <a:pPr marL="390525" indent="-293688" eaLnBrk="0" hangingPunct="0">
              <a:lnSpc>
                <a:spcPct val="115000"/>
              </a:lnSpc>
              <a:spcBef>
                <a:spcPct val="20000"/>
              </a:spcBef>
              <a:buSzPct val="45000"/>
              <a:buFont typeface="Wingdings" pitchFamily="2" charset="2"/>
              <a:buChar char="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000"/>
              <a:t>Next step could be IPv6 software requirements </a:t>
            </a:r>
          </a:p>
          <a:p>
            <a:pPr marL="390525" indent="-293688" eaLnBrk="0" hangingPunct="0">
              <a:lnSpc>
                <a:spcPct val="115000"/>
              </a:lnSpc>
              <a:spcBef>
                <a:spcPct val="20000"/>
              </a:spcBef>
              <a:buSzPct val="45000"/>
              <a:buFont typeface="Wingdings" pitchFamily="2" charset="2"/>
              <a:buChar char="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000"/>
              <a:t>Getting Support from EU KOM to spread this in Europe</a:t>
            </a:r>
          </a:p>
          <a:p>
            <a:pPr marL="390525" indent="-293688">
              <a:buFont typeface="Arial" charset="0"/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de-DE"/>
          </a:p>
        </p:txBody>
      </p:sp>
      <p:sp>
        <p:nvSpPr>
          <p:cNvPr id="32771" name="Rechteck 6"/>
          <p:cNvSpPr>
            <a:spLocks noChangeArrowheads="1"/>
          </p:cNvSpPr>
          <p:nvPr/>
        </p:nvSpPr>
        <p:spPr bwMode="auto">
          <a:xfrm>
            <a:off x="1331913" y="692150"/>
            <a:ext cx="7056437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200" b="1"/>
              <a:t>Requirements profile for IPv6 in ICT equipment</a:t>
            </a:r>
            <a:endParaRPr lang="de-DE" sz="3200" b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6013" y="628650"/>
            <a:ext cx="6840537" cy="1144588"/>
          </a:xfrm>
        </p:spPr>
        <p:txBody>
          <a:bodyPr/>
          <a:lstStyle/>
          <a:p>
            <a:pPr eaLnBrk="1" hangingPunct="1"/>
            <a:r>
              <a:rPr lang="de-DE" b="1" smtClean="0"/>
              <a:t>Projects</a:t>
            </a:r>
          </a:p>
        </p:txBody>
      </p:sp>
      <p:sp>
        <p:nvSpPr>
          <p:cNvPr id="34818" name="Rectangle 5"/>
          <p:cNvSpPr>
            <a:spLocks noChangeArrowheads="1"/>
          </p:cNvSpPr>
          <p:nvPr/>
        </p:nvSpPr>
        <p:spPr bwMode="auto">
          <a:xfrm>
            <a:off x="8820150" y="549275"/>
            <a:ext cx="288925" cy="13668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de-DE"/>
          </a:p>
        </p:txBody>
      </p:sp>
      <p:sp>
        <p:nvSpPr>
          <p:cNvPr id="10244" name="Rechteck 3"/>
          <p:cNvSpPr>
            <a:spLocks noChangeArrowheads="1"/>
          </p:cNvSpPr>
          <p:nvPr/>
        </p:nvSpPr>
        <p:spPr bwMode="auto">
          <a:xfrm>
            <a:off x="1331913" y="1916113"/>
            <a:ext cx="6048375" cy="179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3000"/>
              </a:lnSpc>
              <a:spcBef>
                <a:spcPts val="450"/>
              </a:spcBef>
              <a:defRPr/>
            </a:pPr>
            <a:r>
              <a:rPr lang="en-US" sz="2400" dirty="0">
                <a:solidFill>
                  <a:srgbClr val="000000"/>
                </a:solidFill>
              </a:rPr>
              <a:t>Programs were started to modernize the communication infrastructure of the public administration based on IPv6.</a:t>
            </a:r>
          </a:p>
          <a:p>
            <a:pPr marL="342900" indent="-342900" eaLnBrk="0" hangingPunct="0">
              <a:lnSpc>
                <a:spcPct val="93000"/>
              </a:lnSpc>
              <a:spcBef>
                <a:spcPts val="450"/>
              </a:spcBef>
              <a:buFontTx/>
              <a:buChar char="•"/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 eaLnBrk="0" hangingPunct="0">
              <a:lnSpc>
                <a:spcPct val="93000"/>
              </a:lnSpc>
              <a:spcBef>
                <a:spcPts val="450"/>
              </a:spcBef>
              <a:buFontTx/>
              <a:buChar char="•"/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482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3933825"/>
            <a:ext cx="20478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87450" y="3860800"/>
            <a:ext cx="1655763" cy="184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63713" y="700088"/>
            <a:ext cx="6840537" cy="1144587"/>
          </a:xfrm>
        </p:spPr>
        <p:txBody>
          <a:bodyPr/>
          <a:lstStyle/>
          <a:p>
            <a:pPr eaLnBrk="1" hangingPunct="1"/>
            <a:r>
              <a:rPr lang="de-DE" b="1" smtClean="0">
                <a:ea typeface="ＭＳ Ｐゴシック"/>
                <a:cs typeface="ＭＳ Ｐゴシック"/>
              </a:rPr>
              <a:t>DOI (Deutschland Online Infrastructure“)</a:t>
            </a:r>
            <a:endParaRPr lang="de-DE" b="1" smtClean="0"/>
          </a:p>
        </p:txBody>
      </p:sp>
      <p:pic>
        <p:nvPicPr>
          <p:cNvPr id="3686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2116138"/>
            <a:ext cx="6716713" cy="474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4797425"/>
            <a:ext cx="1044575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Text Box 5"/>
          <p:cNvSpPr txBox="1">
            <a:spLocks noChangeArrowheads="1"/>
          </p:cNvSpPr>
          <p:nvPr/>
        </p:nvSpPr>
        <p:spPr bwMode="auto">
          <a:xfrm>
            <a:off x="1116013" y="1844675"/>
            <a:ext cx="4824412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68288" lvl="1" indent="-268288">
              <a:spcBef>
                <a:spcPct val="50000"/>
              </a:spcBef>
              <a:buFontTx/>
              <a:buChar char="•"/>
            </a:pPr>
            <a:r>
              <a:rPr lang="en-US" sz="1600">
                <a:solidFill>
                  <a:srgbClr val="000000"/>
                </a:solidFill>
              </a:rPr>
              <a:t>Infrastructure serving federal government, states and municipalities</a:t>
            </a:r>
          </a:p>
          <a:p>
            <a:pPr marL="268288" lvl="1" indent="-268288">
              <a:spcBef>
                <a:spcPct val="50000"/>
              </a:spcBef>
              <a:buFontTx/>
              <a:buChar char="•"/>
            </a:pPr>
            <a:r>
              <a:rPr lang="de-DE" sz="1600"/>
              <a:t>IPv6 in production: 2/2011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63713" y="700088"/>
            <a:ext cx="6840537" cy="1144587"/>
          </a:xfrm>
        </p:spPr>
        <p:txBody>
          <a:bodyPr/>
          <a:lstStyle/>
          <a:p>
            <a:pPr eaLnBrk="1" hangingPunct="1"/>
            <a:r>
              <a:rPr lang="en-US" b="1" smtClean="0">
                <a:ea typeface="ＭＳ Ｐゴシック"/>
                <a:cs typeface="ＭＳ Ｐゴシック"/>
              </a:rPr>
              <a:t>IPv6 Pilot with Dual-Stack </a:t>
            </a:r>
          </a:p>
        </p:txBody>
      </p:sp>
      <p:sp>
        <p:nvSpPr>
          <p:cNvPr id="38914" name="Text Box 5"/>
          <p:cNvSpPr txBox="1">
            <a:spLocks noChangeArrowheads="1"/>
          </p:cNvSpPr>
          <p:nvPr/>
        </p:nvSpPr>
        <p:spPr bwMode="auto">
          <a:xfrm>
            <a:off x="1187450" y="1916113"/>
            <a:ext cx="7488238" cy="301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7800" indent="-177800">
              <a:spcBef>
                <a:spcPct val="50000"/>
              </a:spcBef>
              <a:buFont typeface="Arial" charset="0"/>
              <a:buNone/>
            </a:pPr>
            <a:r>
              <a:rPr lang="en-US" sz="2000" b="1"/>
              <a:t>Extend of Pilot</a:t>
            </a:r>
          </a:p>
          <a:p>
            <a:pPr marL="177800" indent="-177800">
              <a:spcBef>
                <a:spcPct val="50000"/>
              </a:spcBef>
              <a:buFont typeface="Arial" charset="0"/>
              <a:buChar char="•"/>
            </a:pPr>
            <a:r>
              <a:rPr lang="en-US" sz="2000"/>
              <a:t>Transport, VPNs, IPsec, QoS, High Availability</a:t>
            </a:r>
          </a:p>
          <a:p>
            <a:pPr marL="177800" indent="-177800">
              <a:spcBef>
                <a:spcPct val="50000"/>
              </a:spcBef>
              <a:buFont typeface="Arial" charset="0"/>
              <a:buChar char="•"/>
            </a:pPr>
            <a:r>
              <a:rPr lang="en-US" sz="2000"/>
              <a:t>DNS, DNSsec, TSIG, eMail, SMTP auth PKI</a:t>
            </a:r>
          </a:p>
          <a:p>
            <a:pPr marL="177800" indent="-177800">
              <a:spcBef>
                <a:spcPct val="50000"/>
              </a:spcBef>
              <a:buFont typeface="Arial" charset="0"/>
              <a:buChar char="•"/>
            </a:pPr>
            <a:r>
              <a:rPr lang="en-US" sz="2000"/>
              <a:t>Participants from central government (1), </a:t>
            </a:r>
            <a:br>
              <a:rPr lang="en-US" sz="2000"/>
            </a:br>
            <a:r>
              <a:rPr lang="en-US" sz="2000"/>
              <a:t>federal states (2) and municipalities (5)</a:t>
            </a:r>
          </a:p>
          <a:p>
            <a:pPr marL="177800" indent="-177800">
              <a:spcBef>
                <a:spcPct val="50000"/>
              </a:spcBef>
              <a:buFont typeface="Arial" charset="0"/>
              <a:buChar char="•"/>
            </a:pPr>
            <a:endParaRPr lang="en-US" sz="2000"/>
          </a:p>
          <a:p>
            <a:pPr marL="177800" indent="-177800">
              <a:spcBef>
                <a:spcPct val="50000"/>
              </a:spcBef>
              <a:buFont typeface="Arial" charset="0"/>
              <a:buChar char="•"/>
            </a:pPr>
            <a:endParaRPr lang="en-US" sz="2000"/>
          </a:p>
        </p:txBody>
      </p:sp>
      <p:grpSp>
        <p:nvGrpSpPr>
          <p:cNvPr id="38915" name="Group 7"/>
          <p:cNvGrpSpPr>
            <a:grpSpLocks/>
          </p:cNvGrpSpPr>
          <p:nvPr/>
        </p:nvGrpSpPr>
        <p:grpSpPr bwMode="auto">
          <a:xfrm>
            <a:off x="863600" y="3429000"/>
            <a:ext cx="7416800" cy="3365500"/>
            <a:chOff x="521" y="1672"/>
            <a:chExt cx="4672" cy="2120"/>
          </a:xfrm>
        </p:grpSpPr>
        <p:pic>
          <p:nvPicPr>
            <p:cNvPr id="38916" name="Picture 4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64" y="1943"/>
              <a:ext cx="1451" cy="1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17" name="Picture 5" descr="Router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52" y="2323"/>
              <a:ext cx="27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18" name="Picture 6" descr="Router_ma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263" y="2323"/>
              <a:ext cx="250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19" name="Picture 7" descr="Filiale_grau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21" y="2215"/>
              <a:ext cx="408" cy="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20" name="Picture 8" descr="Router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52" y="3085"/>
              <a:ext cx="27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21" name="Picture 9" descr="Router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45" y="2323"/>
              <a:ext cx="27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22" name="Picture 10" descr="Router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45" y="3085"/>
              <a:ext cx="27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23" name="Picture 11" descr="Router_ma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263" y="3111"/>
              <a:ext cx="250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24" name="Picture 12" descr="Router_ma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179" y="2323"/>
              <a:ext cx="250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25" name="Picture 13" descr="Router_ma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178" y="3111"/>
              <a:ext cx="250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26" name="Picture 14" descr="Filiale_grau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21" y="3031"/>
              <a:ext cx="408" cy="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27" name="Picture 15" descr="Filiale_grau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785" y="2214"/>
              <a:ext cx="408" cy="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28" name="Picture 16" descr="Filiale_grau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785" y="3031"/>
              <a:ext cx="408" cy="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929" name="Line 17"/>
            <p:cNvSpPr>
              <a:spLocks noChangeShapeType="1"/>
            </p:cNvSpPr>
            <p:nvPr/>
          </p:nvSpPr>
          <p:spPr bwMode="auto">
            <a:xfrm>
              <a:off x="1429" y="2486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de-DE"/>
            </a:p>
          </p:txBody>
        </p:sp>
        <p:sp>
          <p:nvSpPr>
            <p:cNvPr id="38930" name="Line 18"/>
            <p:cNvSpPr>
              <a:spLocks noChangeShapeType="1"/>
            </p:cNvSpPr>
            <p:nvPr/>
          </p:nvSpPr>
          <p:spPr bwMode="auto">
            <a:xfrm>
              <a:off x="1429" y="3248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de-DE"/>
            </a:p>
          </p:txBody>
        </p:sp>
        <p:sp>
          <p:nvSpPr>
            <p:cNvPr id="38931" name="Line 19"/>
            <p:cNvSpPr>
              <a:spLocks noChangeShapeType="1"/>
            </p:cNvSpPr>
            <p:nvPr/>
          </p:nvSpPr>
          <p:spPr bwMode="auto">
            <a:xfrm>
              <a:off x="3424" y="2486"/>
              <a:ext cx="8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de-DE"/>
            </a:p>
          </p:txBody>
        </p:sp>
        <p:sp>
          <p:nvSpPr>
            <p:cNvPr id="38932" name="Line 20"/>
            <p:cNvSpPr>
              <a:spLocks noChangeShapeType="1"/>
            </p:cNvSpPr>
            <p:nvPr/>
          </p:nvSpPr>
          <p:spPr bwMode="auto">
            <a:xfrm>
              <a:off x="3424" y="3248"/>
              <a:ext cx="8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de-DE"/>
            </a:p>
          </p:txBody>
        </p:sp>
        <p:sp>
          <p:nvSpPr>
            <p:cNvPr id="38933" name="Line 21"/>
            <p:cNvSpPr>
              <a:spLocks noChangeShapeType="1"/>
            </p:cNvSpPr>
            <p:nvPr/>
          </p:nvSpPr>
          <p:spPr bwMode="auto">
            <a:xfrm flipH="1">
              <a:off x="930" y="2486"/>
              <a:ext cx="2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de-DE"/>
            </a:p>
          </p:txBody>
        </p:sp>
        <p:sp>
          <p:nvSpPr>
            <p:cNvPr id="38934" name="Line 22"/>
            <p:cNvSpPr>
              <a:spLocks noChangeShapeType="1"/>
            </p:cNvSpPr>
            <p:nvPr/>
          </p:nvSpPr>
          <p:spPr bwMode="auto">
            <a:xfrm flipH="1">
              <a:off x="930" y="3248"/>
              <a:ext cx="2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de-DE"/>
            </a:p>
          </p:txBody>
        </p:sp>
        <p:sp>
          <p:nvSpPr>
            <p:cNvPr id="38935" name="Line 23"/>
            <p:cNvSpPr>
              <a:spLocks noChangeShapeType="1"/>
            </p:cNvSpPr>
            <p:nvPr/>
          </p:nvSpPr>
          <p:spPr bwMode="auto">
            <a:xfrm>
              <a:off x="4513" y="3248"/>
              <a:ext cx="2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de-DE"/>
            </a:p>
          </p:txBody>
        </p:sp>
        <p:sp>
          <p:nvSpPr>
            <p:cNvPr id="38936" name="Line 24"/>
            <p:cNvSpPr>
              <a:spLocks noChangeShapeType="1"/>
            </p:cNvSpPr>
            <p:nvPr/>
          </p:nvSpPr>
          <p:spPr bwMode="auto">
            <a:xfrm>
              <a:off x="4513" y="2486"/>
              <a:ext cx="2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de-DE"/>
            </a:p>
          </p:txBody>
        </p:sp>
        <p:sp>
          <p:nvSpPr>
            <p:cNvPr id="38937" name="Rectangle 25"/>
            <p:cNvSpPr>
              <a:spLocks noChangeArrowheads="1"/>
            </p:cNvSpPr>
            <p:nvPr/>
          </p:nvSpPr>
          <p:spPr bwMode="auto">
            <a:xfrm>
              <a:off x="4263" y="1672"/>
              <a:ext cx="908" cy="436"/>
            </a:xfrm>
            <a:prstGeom prst="rect">
              <a:avLst/>
            </a:prstGeom>
            <a:solidFill>
              <a:schemeClr val="bg1"/>
            </a:solidFill>
            <a:ln w="12700" cap="rnd" algn="ctr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marL="268288" indent="-268288" algn="ctr">
                <a:spcBef>
                  <a:spcPct val="5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  <a:tabLst>
                  <a:tab pos="268288" algn="l"/>
                </a:tabLst>
              </a:pPr>
              <a:endParaRPr lang="de-DE" sz="2000">
                <a:latin typeface="Tele-GroteskNor"/>
              </a:endParaRPr>
            </a:p>
          </p:txBody>
        </p:sp>
        <p:sp>
          <p:nvSpPr>
            <p:cNvPr id="38938" name="Text Box 26"/>
            <p:cNvSpPr txBox="1">
              <a:spLocks noChangeArrowheads="1"/>
            </p:cNvSpPr>
            <p:nvPr/>
          </p:nvSpPr>
          <p:spPr bwMode="auto">
            <a:xfrm>
              <a:off x="3237" y="2621"/>
              <a:ext cx="9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268288" indent="-268288">
                <a:spcBef>
                  <a:spcPct val="5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  <a:tabLst>
                  <a:tab pos="268288" algn="l"/>
                </a:tabLst>
              </a:pPr>
              <a:r>
                <a:rPr lang="en-US" sz="1200">
                  <a:latin typeface="Tele-GroteskNor"/>
                  <a:cs typeface="Arial" charset="0"/>
                </a:rPr>
                <a:t>PE</a:t>
              </a:r>
            </a:p>
          </p:txBody>
        </p:sp>
        <p:sp>
          <p:nvSpPr>
            <p:cNvPr id="38939" name="Text Box 27"/>
            <p:cNvSpPr txBox="1">
              <a:spLocks noChangeArrowheads="1"/>
            </p:cNvSpPr>
            <p:nvPr/>
          </p:nvSpPr>
          <p:spPr bwMode="auto">
            <a:xfrm>
              <a:off x="3237" y="3382"/>
              <a:ext cx="9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268288" indent="-268288">
                <a:spcBef>
                  <a:spcPct val="5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  <a:tabLst>
                  <a:tab pos="268288" algn="l"/>
                </a:tabLst>
              </a:pPr>
              <a:r>
                <a:rPr lang="en-US" sz="1200">
                  <a:latin typeface="Tele-GroteskNor"/>
                  <a:cs typeface="Arial" charset="0"/>
                </a:rPr>
                <a:t>PE</a:t>
              </a:r>
            </a:p>
          </p:txBody>
        </p:sp>
        <p:sp>
          <p:nvSpPr>
            <p:cNvPr id="38940" name="Text Box 28"/>
            <p:cNvSpPr txBox="1">
              <a:spLocks noChangeArrowheads="1"/>
            </p:cNvSpPr>
            <p:nvPr/>
          </p:nvSpPr>
          <p:spPr bwMode="auto">
            <a:xfrm>
              <a:off x="2329" y="2621"/>
              <a:ext cx="9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268288" indent="-268288">
                <a:spcBef>
                  <a:spcPct val="5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  <a:tabLst>
                  <a:tab pos="268288" algn="l"/>
                </a:tabLst>
              </a:pPr>
              <a:r>
                <a:rPr lang="en-US" sz="1200">
                  <a:latin typeface="Tele-GroteskNor"/>
                  <a:cs typeface="Arial" charset="0"/>
                </a:rPr>
                <a:t>PE</a:t>
              </a:r>
            </a:p>
          </p:txBody>
        </p:sp>
        <p:sp>
          <p:nvSpPr>
            <p:cNvPr id="38941" name="Text Box 29"/>
            <p:cNvSpPr txBox="1">
              <a:spLocks noChangeArrowheads="1"/>
            </p:cNvSpPr>
            <p:nvPr/>
          </p:nvSpPr>
          <p:spPr bwMode="auto">
            <a:xfrm>
              <a:off x="2329" y="3382"/>
              <a:ext cx="9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268288" indent="-268288">
                <a:spcBef>
                  <a:spcPct val="5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  <a:tabLst>
                  <a:tab pos="268288" algn="l"/>
                </a:tabLst>
              </a:pPr>
              <a:r>
                <a:rPr lang="en-US" sz="1200">
                  <a:latin typeface="Tele-GroteskNor"/>
                  <a:cs typeface="Arial" charset="0"/>
                </a:rPr>
                <a:t>PE</a:t>
              </a:r>
            </a:p>
          </p:txBody>
        </p:sp>
        <p:sp>
          <p:nvSpPr>
            <p:cNvPr id="38942" name="Text Box 30"/>
            <p:cNvSpPr txBox="1">
              <a:spLocks noChangeArrowheads="1"/>
            </p:cNvSpPr>
            <p:nvPr/>
          </p:nvSpPr>
          <p:spPr bwMode="auto">
            <a:xfrm>
              <a:off x="4332" y="2595"/>
              <a:ext cx="10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268288" indent="-268288">
                <a:spcBef>
                  <a:spcPct val="5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  <a:tabLst>
                  <a:tab pos="268288" algn="l"/>
                </a:tabLst>
              </a:pPr>
              <a:r>
                <a:rPr lang="en-US" sz="1200">
                  <a:latin typeface="Tele-GroteskNor"/>
                  <a:cs typeface="Arial" charset="0"/>
                </a:rPr>
                <a:t>CE</a:t>
              </a:r>
            </a:p>
          </p:txBody>
        </p:sp>
        <p:sp>
          <p:nvSpPr>
            <p:cNvPr id="38943" name="Text Box 31"/>
            <p:cNvSpPr txBox="1">
              <a:spLocks noChangeArrowheads="1"/>
            </p:cNvSpPr>
            <p:nvPr/>
          </p:nvSpPr>
          <p:spPr bwMode="auto">
            <a:xfrm>
              <a:off x="4332" y="3382"/>
              <a:ext cx="10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268288" indent="-268288">
                <a:spcBef>
                  <a:spcPct val="5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  <a:tabLst>
                  <a:tab pos="268288" algn="l"/>
                </a:tabLst>
              </a:pPr>
              <a:r>
                <a:rPr lang="en-US" sz="1200">
                  <a:latin typeface="Tele-GroteskNor"/>
                  <a:cs typeface="Arial" charset="0"/>
                </a:rPr>
                <a:t>CE</a:t>
              </a:r>
            </a:p>
          </p:txBody>
        </p:sp>
        <p:sp>
          <p:nvSpPr>
            <p:cNvPr id="38944" name="Text Box 32"/>
            <p:cNvSpPr txBox="1">
              <a:spLocks noChangeArrowheads="1"/>
            </p:cNvSpPr>
            <p:nvPr/>
          </p:nvSpPr>
          <p:spPr bwMode="auto">
            <a:xfrm>
              <a:off x="1247" y="2595"/>
              <a:ext cx="10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268288" indent="-268288">
                <a:spcBef>
                  <a:spcPct val="5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  <a:tabLst>
                  <a:tab pos="268288" algn="l"/>
                </a:tabLst>
              </a:pPr>
              <a:r>
                <a:rPr lang="en-US" sz="1200">
                  <a:latin typeface="Tele-GroteskNor"/>
                  <a:cs typeface="Arial" charset="0"/>
                </a:rPr>
                <a:t>CE</a:t>
              </a:r>
            </a:p>
          </p:txBody>
        </p:sp>
        <p:sp>
          <p:nvSpPr>
            <p:cNvPr id="38945" name="Text Box 33"/>
            <p:cNvSpPr txBox="1">
              <a:spLocks noChangeArrowheads="1"/>
            </p:cNvSpPr>
            <p:nvPr/>
          </p:nvSpPr>
          <p:spPr bwMode="auto">
            <a:xfrm>
              <a:off x="1247" y="3382"/>
              <a:ext cx="10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268288" indent="-268288">
                <a:spcBef>
                  <a:spcPct val="5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  <a:tabLst>
                  <a:tab pos="268288" algn="l"/>
                </a:tabLst>
              </a:pPr>
              <a:r>
                <a:rPr lang="en-US" sz="1200">
                  <a:latin typeface="Tele-GroteskNor"/>
                  <a:cs typeface="Arial" charset="0"/>
                </a:rPr>
                <a:t>CE</a:t>
              </a:r>
            </a:p>
          </p:txBody>
        </p:sp>
        <p:sp>
          <p:nvSpPr>
            <p:cNvPr id="38946" name="Oval 34"/>
            <p:cNvSpPr>
              <a:spLocks noChangeArrowheads="1"/>
            </p:cNvSpPr>
            <p:nvPr/>
          </p:nvSpPr>
          <p:spPr bwMode="auto">
            <a:xfrm>
              <a:off x="1429" y="2377"/>
              <a:ext cx="90" cy="10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accent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38947" name="Oval 35"/>
            <p:cNvSpPr>
              <a:spLocks noChangeArrowheads="1"/>
            </p:cNvSpPr>
            <p:nvPr/>
          </p:nvSpPr>
          <p:spPr bwMode="auto">
            <a:xfrm>
              <a:off x="1429" y="2486"/>
              <a:ext cx="90" cy="109"/>
            </a:xfrm>
            <a:prstGeom prst="ellipse">
              <a:avLst/>
            </a:prstGeom>
            <a:solidFill>
              <a:schemeClr val="tx2"/>
            </a:solidFill>
            <a:ln w="12700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38948" name="Oval 36"/>
            <p:cNvSpPr>
              <a:spLocks noChangeArrowheads="1"/>
            </p:cNvSpPr>
            <p:nvPr/>
          </p:nvSpPr>
          <p:spPr bwMode="auto">
            <a:xfrm>
              <a:off x="2155" y="2377"/>
              <a:ext cx="90" cy="10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accent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38949" name="Oval 37"/>
            <p:cNvSpPr>
              <a:spLocks noChangeArrowheads="1"/>
            </p:cNvSpPr>
            <p:nvPr/>
          </p:nvSpPr>
          <p:spPr bwMode="auto">
            <a:xfrm>
              <a:off x="2155" y="2486"/>
              <a:ext cx="90" cy="109"/>
            </a:xfrm>
            <a:prstGeom prst="ellipse">
              <a:avLst/>
            </a:prstGeom>
            <a:solidFill>
              <a:schemeClr val="tx2"/>
            </a:solidFill>
            <a:ln w="12700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38950" name="Oval 38"/>
            <p:cNvSpPr>
              <a:spLocks noChangeArrowheads="1"/>
            </p:cNvSpPr>
            <p:nvPr/>
          </p:nvSpPr>
          <p:spPr bwMode="auto">
            <a:xfrm>
              <a:off x="1066" y="2377"/>
              <a:ext cx="90" cy="10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accent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38951" name="Oval 39"/>
            <p:cNvSpPr>
              <a:spLocks noChangeArrowheads="1"/>
            </p:cNvSpPr>
            <p:nvPr/>
          </p:nvSpPr>
          <p:spPr bwMode="auto">
            <a:xfrm>
              <a:off x="1066" y="2486"/>
              <a:ext cx="90" cy="109"/>
            </a:xfrm>
            <a:prstGeom prst="ellipse">
              <a:avLst/>
            </a:prstGeom>
            <a:solidFill>
              <a:schemeClr val="tx2"/>
            </a:solidFill>
            <a:ln w="12700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38952" name="Oval 40"/>
            <p:cNvSpPr>
              <a:spLocks noChangeArrowheads="1"/>
            </p:cNvSpPr>
            <p:nvPr/>
          </p:nvSpPr>
          <p:spPr bwMode="auto">
            <a:xfrm>
              <a:off x="1429" y="3139"/>
              <a:ext cx="90" cy="10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accent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38953" name="Oval 41"/>
            <p:cNvSpPr>
              <a:spLocks noChangeArrowheads="1"/>
            </p:cNvSpPr>
            <p:nvPr/>
          </p:nvSpPr>
          <p:spPr bwMode="auto">
            <a:xfrm>
              <a:off x="1429" y="3248"/>
              <a:ext cx="90" cy="109"/>
            </a:xfrm>
            <a:prstGeom prst="ellipse">
              <a:avLst/>
            </a:prstGeom>
            <a:solidFill>
              <a:schemeClr val="tx2"/>
            </a:solidFill>
            <a:ln w="12700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38954" name="Oval 42"/>
            <p:cNvSpPr>
              <a:spLocks noChangeArrowheads="1"/>
            </p:cNvSpPr>
            <p:nvPr/>
          </p:nvSpPr>
          <p:spPr bwMode="auto">
            <a:xfrm>
              <a:off x="1066" y="3139"/>
              <a:ext cx="90" cy="10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accent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38955" name="Oval 43"/>
            <p:cNvSpPr>
              <a:spLocks noChangeArrowheads="1"/>
            </p:cNvSpPr>
            <p:nvPr/>
          </p:nvSpPr>
          <p:spPr bwMode="auto">
            <a:xfrm>
              <a:off x="1066" y="3248"/>
              <a:ext cx="90" cy="109"/>
            </a:xfrm>
            <a:prstGeom prst="ellipse">
              <a:avLst/>
            </a:prstGeom>
            <a:solidFill>
              <a:schemeClr val="tx2"/>
            </a:solidFill>
            <a:ln w="12700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38956" name="Oval 44"/>
            <p:cNvSpPr>
              <a:spLocks noChangeArrowheads="1"/>
            </p:cNvSpPr>
            <p:nvPr/>
          </p:nvSpPr>
          <p:spPr bwMode="auto">
            <a:xfrm>
              <a:off x="2155" y="3139"/>
              <a:ext cx="90" cy="10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accent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38957" name="Oval 45"/>
            <p:cNvSpPr>
              <a:spLocks noChangeArrowheads="1"/>
            </p:cNvSpPr>
            <p:nvPr/>
          </p:nvSpPr>
          <p:spPr bwMode="auto">
            <a:xfrm>
              <a:off x="2155" y="3248"/>
              <a:ext cx="90" cy="109"/>
            </a:xfrm>
            <a:prstGeom prst="ellipse">
              <a:avLst/>
            </a:prstGeom>
            <a:solidFill>
              <a:schemeClr val="tx2"/>
            </a:solidFill>
            <a:ln w="12700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38958" name="Oval 46"/>
            <p:cNvSpPr>
              <a:spLocks noChangeArrowheads="1"/>
            </p:cNvSpPr>
            <p:nvPr/>
          </p:nvSpPr>
          <p:spPr bwMode="auto">
            <a:xfrm>
              <a:off x="3424" y="2377"/>
              <a:ext cx="90" cy="10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accent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38959" name="Oval 47"/>
            <p:cNvSpPr>
              <a:spLocks noChangeArrowheads="1"/>
            </p:cNvSpPr>
            <p:nvPr/>
          </p:nvSpPr>
          <p:spPr bwMode="auto">
            <a:xfrm>
              <a:off x="3424" y="2486"/>
              <a:ext cx="90" cy="109"/>
            </a:xfrm>
            <a:prstGeom prst="ellipse">
              <a:avLst/>
            </a:prstGeom>
            <a:solidFill>
              <a:schemeClr val="tx2"/>
            </a:solidFill>
            <a:ln w="12700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38960" name="Oval 48"/>
            <p:cNvSpPr>
              <a:spLocks noChangeArrowheads="1"/>
            </p:cNvSpPr>
            <p:nvPr/>
          </p:nvSpPr>
          <p:spPr bwMode="auto">
            <a:xfrm>
              <a:off x="4150" y="2377"/>
              <a:ext cx="90" cy="10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accent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38961" name="Oval 49"/>
            <p:cNvSpPr>
              <a:spLocks noChangeArrowheads="1"/>
            </p:cNvSpPr>
            <p:nvPr/>
          </p:nvSpPr>
          <p:spPr bwMode="auto">
            <a:xfrm>
              <a:off x="4150" y="2486"/>
              <a:ext cx="90" cy="109"/>
            </a:xfrm>
            <a:prstGeom prst="ellipse">
              <a:avLst/>
            </a:prstGeom>
            <a:solidFill>
              <a:schemeClr val="tx2"/>
            </a:solidFill>
            <a:ln w="12700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38962" name="Oval 50"/>
            <p:cNvSpPr>
              <a:spLocks noChangeArrowheads="1"/>
            </p:cNvSpPr>
            <p:nvPr/>
          </p:nvSpPr>
          <p:spPr bwMode="auto">
            <a:xfrm>
              <a:off x="3424" y="3139"/>
              <a:ext cx="90" cy="10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accent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38963" name="Oval 51"/>
            <p:cNvSpPr>
              <a:spLocks noChangeArrowheads="1"/>
            </p:cNvSpPr>
            <p:nvPr/>
          </p:nvSpPr>
          <p:spPr bwMode="auto">
            <a:xfrm>
              <a:off x="3424" y="3248"/>
              <a:ext cx="90" cy="109"/>
            </a:xfrm>
            <a:prstGeom prst="ellipse">
              <a:avLst/>
            </a:prstGeom>
            <a:solidFill>
              <a:schemeClr val="tx2"/>
            </a:solidFill>
            <a:ln w="12700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38964" name="Oval 52"/>
            <p:cNvSpPr>
              <a:spLocks noChangeArrowheads="1"/>
            </p:cNvSpPr>
            <p:nvPr/>
          </p:nvSpPr>
          <p:spPr bwMode="auto">
            <a:xfrm>
              <a:off x="4150" y="3139"/>
              <a:ext cx="90" cy="10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accent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38965" name="Oval 53"/>
            <p:cNvSpPr>
              <a:spLocks noChangeArrowheads="1"/>
            </p:cNvSpPr>
            <p:nvPr/>
          </p:nvSpPr>
          <p:spPr bwMode="auto">
            <a:xfrm>
              <a:off x="4150" y="3248"/>
              <a:ext cx="90" cy="109"/>
            </a:xfrm>
            <a:prstGeom prst="ellipse">
              <a:avLst/>
            </a:prstGeom>
            <a:solidFill>
              <a:schemeClr val="tx2"/>
            </a:solidFill>
            <a:ln w="12700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38966" name="Oval 54"/>
            <p:cNvSpPr>
              <a:spLocks noChangeArrowheads="1"/>
            </p:cNvSpPr>
            <p:nvPr/>
          </p:nvSpPr>
          <p:spPr bwMode="auto">
            <a:xfrm>
              <a:off x="4559" y="2377"/>
              <a:ext cx="90" cy="10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accent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38967" name="Oval 55"/>
            <p:cNvSpPr>
              <a:spLocks noChangeArrowheads="1"/>
            </p:cNvSpPr>
            <p:nvPr/>
          </p:nvSpPr>
          <p:spPr bwMode="auto">
            <a:xfrm>
              <a:off x="4559" y="2486"/>
              <a:ext cx="90" cy="109"/>
            </a:xfrm>
            <a:prstGeom prst="ellipse">
              <a:avLst/>
            </a:prstGeom>
            <a:solidFill>
              <a:schemeClr val="tx2"/>
            </a:solidFill>
            <a:ln w="12700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38968" name="Oval 56"/>
            <p:cNvSpPr>
              <a:spLocks noChangeArrowheads="1"/>
            </p:cNvSpPr>
            <p:nvPr/>
          </p:nvSpPr>
          <p:spPr bwMode="auto">
            <a:xfrm>
              <a:off x="4558" y="3139"/>
              <a:ext cx="90" cy="10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accent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38969" name="Oval 57"/>
            <p:cNvSpPr>
              <a:spLocks noChangeArrowheads="1"/>
            </p:cNvSpPr>
            <p:nvPr/>
          </p:nvSpPr>
          <p:spPr bwMode="auto">
            <a:xfrm>
              <a:off x="4558" y="3248"/>
              <a:ext cx="90" cy="109"/>
            </a:xfrm>
            <a:prstGeom prst="ellipse">
              <a:avLst/>
            </a:prstGeom>
            <a:solidFill>
              <a:schemeClr val="tx2"/>
            </a:solidFill>
            <a:ln w="12700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38970" name="Oval 58"/>
            <p:cNvSpPr>
              <a:spLocks noChangeArrowheads="1"/>
            </p:cNvSpPr>
            <p:nvPr/>
          </p:nvSpPr>
          <p:spPr bwMode="auto">
            <a:xfrm>
              <a:off x="3062" y="2432"/>
              <a:ext cx="90" cy="10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accent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38971" name="Oval 59"/>
            <p:cNvSpPr>
              <a:spLocks noChangeArrowheads="1"/>
            </p:cNvSpPr>
            <p:nvPr/>
          </p:nvSpPr>
          <p:spPr bwMode="auto">
            <a:xfrm>
              <a:off x="2517" y="2432"/>
              <a:ext cx="90" cy="10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accent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38972" name="Oval 60"/>
            <p:cNvSpPr>
              <a:spLocks noChangeArrowheads="1"/>
            </p:cNvSpPr>
            <p:nvPr/>
          </p:nvSpPr>
          <p:spPr bwMode="auto">
            <a:xfrm>
              <a:off x="3061" y="3194"/>
              <a:ext cx="90" cy="10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accent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38973" name="Oval 61"/>
            <p:cNvSpPr>
              <a:spLocks noChangeArrowheads="1"/>
            </p:cNvSpPr>
            <p:nvPr/>
          </p:nvSpPr>
          <p:spPr bwMode="auto">
            <a:xfrm>
              <a:off x="2517" y="3194"/>
              <a:ext cx="90" cy="10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accent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38974" name="Oval 62"/>
            <p:cNvSpPr>
              <a:spLocks noChangeArrowheads="1"/>
            </p:cNvSpPr>
            <p:nvPr/>
          </p:nvSpPr>
          <p:spPr bwMode="auto">
            <a:xfrm>
              <a:off x="4490" y="1781"/>
              <a:ext cx="90" cy="10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accent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38975" name="Oval 63"/>
            <p:cNvSpPr>
              <a:spLocks noChangeArrowheads="1"/>
            </p:cNvSpPr>
            <p:nvPr/>
          </p:nvSpPr>
          <p:spPr bwMode="auto">
            <a:xfrm>
              <a:off x="4490" y="1945"/>
              <a:ext cx="90" cy="110"/>
            </a:xfrm>
            <a:prstGeom prst="ellipse">
              <a:avLst/>
            </a:prstGeom>
            <a:solidFill>
              <a:schemeClr val="tx2"/>
            </a:solidFill>
            <a:ln w="12700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38976" name="Text Box 64"/>
            <p:cNvSpPr txBox="1">
              <a:spLocks noChangeArrowheads="1"/>
            </p:cNvSpPr>
            <p:nvPr/>
          </p:nvSpPr>
          <p:spPr bwMode="auto">
            <a:xfrm>
              <a:off x="4671" y="1752"/>
              <a:ext cx="1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268288" indent="-268288">
                <a:spcBef>
                  <a:spcPct val="5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  <a:tabLst>
                  <a:tab pos="268288" algn="l"/>
                </a:tabLst>
              </a:pPr>
              <a:r>
                <a:rPr lang="en-US" sz="1200">
                  <a:latin typeface="Tele-GroteskNor"/>
                  <a:cs typeface="Arial" charset="0"/>
                </a:rPr>
                <a:t>IPv4</a:t>
              </a:r>
            </a:p>
          </p:txBody>
        </p:sp>
        <p:sp>
          <p:nvSpPr>
            <p:cNvPr id="38977" name="Text Box 65"/>
            <p:cNvSpPr txBox="1">
              <a:spLocks noChangeArrowheads="1"/>
            </p:cNvSpPr>
            <p:nvPr/>
          </p:nvSpPr>
          <p:spPr bwMode="auto">
            <a:xfrm>
              <a:off x="4671" y="1915"/>
              <a:ext cx="1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268288" indent="-268288">
                <a:spcBef>
                  <a:spcPct val="5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  <a:tabLst>
                  <a:tab pos="268288" algn="l"/>
                </a:tabLst>
              </a:pPr>
              <a:r>
                <a:rPr lang="en-US" sz="1200">
                  <a:latin typeface="Tele-GroteskNor"/>
                  <a:cs typeface="Arial" charset="0"/>
                </a:rPr>
                <a:t>IPv6</a:t>
              </a:r>
            </a:p>
          </p:txBody>
        </p:sp>
        <p:sp>
          <p:nvSpPr>
            <p:cNvPr id="38978" name="Text Box 66"/>
            <p:cNvSpPr txBox="1">
              <a:spLocks noChangeArrowheads="1"/>
            </p:cNvSpPr>
            <p:nvPr/>
          </p:nvSpPr>
          <p:spPr bwMode="auto">
            <a:xfrm>
              <a:off x="2336" y="2776"/>
              <a:ext cx="955" cy="2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Tele-GroteskNor"/>
                </a:rPr>
                <a:t>IP/VPN Backbone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8000"/>
              </a:lnSpc>
            </a:pPr>
            <a:r>
              <a:rPr lang="en-US" smtClean="0">
                <a:solidFill>
                  <a:srgbClr val="000000"/>
                </a:solidFill>
              </a:rPr>
              <a:t>Common network for the federal administration</a:t>
            </a:r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40962" name="Inhaltsplatzhalter 2"/>
          <p:cNvSpPr>
            <a:spLocks noGrp="1"/>
          </p:cNvSpPr>
          <p:nvPr>
            <p:ph idx="1"/>
          </p:nvPr>
        </p:nvSpPr>
        <p:spPr>
          <a:xfrm>
            <a:off x="1231900" y="1962150"/>
            <a:ext cx="7515225" cy="4279900"/>
          </a:xfrm>
        </p:spPr>
        <p:txBody>
          <a:bodyPr/>
          <a:lstStyle/>
          <a:p>
            <a:pPr>
              <a:spcBef>
                <a:spcPts val="600"/>
              </a:spcBef>
              <a:buFontTx/>
              <a:buChar char="•"/>
            </a:pPr>
            <a:r>
              <a:rPr lang="en-US" sz="1600" smtClean="0"/>
              <a:t>Modular design, development, migration and allocation with central control in a “central service organization" (ZSO) 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en-US" sz="1600" smtClean="0"/>
              <a:t>involvement and more services through governmentowend  IT providers for critical secure and operational modules </a:t>
            </a:r>
            <a:r>
              <a:rPr lang="de-DE" sz="1600" b="1" smtClean="0"/>
              <a:t/>
            </a:r>
            <a:br>
              <a:rPr lang="de-DE" sz="1600" b="1" smtClean="0"/>
            </a:br>
            <a:endParaRPr lang="de-DE" sz="1600" b="1" smtClean="0"/>
          </a:p>
          <a:p>
            <a:pPr>
              <a:spcBef>
                <a:spcPts val="600"/>
              </a:spcBef>
            </a:pPr>
            <a:r>
              <a:rPr lang="de-DE" sz="1600" b="1" smtClean="0"/>
              <a:t>More monitoring by Gov</a:t>
            </a:r>
            <a:endParaRPr lang="de-DE" sz="1600" smtClean="0"/>
          </a:p>
          <a:p>
            <a:pPr>
              <a:spcBef>
                <a:spcPts val="600"/>
              </a:spcBef>
            </a:pPr>
            <a:r>
              <a:rPr lang="de-DE" sz="1600" b="1" smtClean="0"/>
              <a:t>Reduces dependency </a:t>
            </a:r>
            <a:r>
              <a:rPr lang="de-DE" sz="1600" smtClean="0"/>
              <a:t>from single companies</a:t>
            </a:r>
          </a:p>
          <a:p>
            <a:pPr>
              <a:spcBef>
                <a:spcPts val="600"/>
              </a:spcBef>
            </a:pPr>
            <a:r>
              <a:rPr lang="de-DE" sz="1600" b="1" smtClean="0"/>
              <a:t>Increasing security</a:t>
            </a:r>
          </a:p>
          <a:p>
            <a:pPr>
              <a:spcBef>
                <a:spcPts val="600"/>
              </a:spcBef>
            </a:pPr>
            <a:r>
              <a:rPr lang="de-DE" sz="1600" b="1" smtClean="0"/>
              <a:t>Economic efficieny</a:t>
            </a:r>
            <a:r>
              <a:rPr lang="de-DE" sz="1600" smtClean="0"/>
              <a:t> and </a:t>
            </a:r>
            <a:r>
              <a:rPr lang="de-DE" sz="1600" b="1" smtClean="0"/>
              <a:t>flexibility</a:t>
            </a:r>
            <a:br>
              <a:rPr lang="de-DE" sz="1600" b="1" smtClean="0"/>
            </a:br>
            <a:endParaRPr lang="de-DE" sz="1600" b="1" smtClean="0"/>
          </a:p>
          <a:p>
            <a:pPr>
              <a:spcBef>
                <a:spcPts val="600"/>
              </a:spcBef>
            </a:pPr>
            <a:endParaRPr lang="de-DE" sz="1600" smtClean="0"/>
          </a:p>
        </p:txBody>
      </p:sp>
      <p:pic>
        <p:nvPicPr>
          <p:cNvPr id="4096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4503738"/>
            <a:ext cx="2014538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71500" y="2571750"/>
            <a:ext cx="7772400" cy="1957388"/>
          </a:xfrm>
        </p:spPr>
        <p:txBody>
          <a:bodyPr/>
          <a:lstStyle/>
          <a:p>
            <a:pPr algn="ctr" eaLnBrk="1" hangingPunct="1"/>
            <a:r>
              <a:rPr lang="de-DE" b="1" smtClean="0"/>
              <a:t>Thank you </a:t>
            </a:r>
            <a:br>
              <a:rPr lang="de-DE" b="1" smtClean="0"/>
            </a:br>
            <a:r>
              <a:rPr lang="de-DE" b="1" smtClean="0"/>
              <a:t>for </a:t>
            </a:r>
            <a:br>
              <a:rPr lang="de-DE" b="1" smtClean="0"/>
            </a:br>
            <a:r>
              <a:rPr lang="de-DE" b="1" smtClean="0"/>
              <a:t>your attention!</a:t>
            </a:r>
            <a:r>
              <a:rPr lang="de-DE" smtClean="0"/>
              <a:t/>
            </a:r>
            <a:br>
              <a:rPr lang="de-DE" smtClean="0"/>
            </a:br>
            <a:endParaRPr lang="de-DE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I_CD Fahnenelemente">
  <a:themeElements>
    <a:clrScheme name="BMI_CD Fahnenelemen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MI_CD Fahnenelemen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MI_CD Fahnenelemen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I_CD Fahnenelemen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I_CD Fahnenelemen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I_CD Fahnenelemen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I_CD Fahnenelemen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I_CD Fahnenelemen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I_CD Fahnenelemen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I_CD Fahnenelemen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I_CD Fahnenelemen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I_CD Fahnenelemen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I_CD Fahnenelemen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I_CD Fahnenelemen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310</Words>
  <Application>Microsoft Office PowerPoint</Application>
  <PresentationFormat>Bildschirmpräsentation (4:3)</PresentationFormat>
  <Paragraphs>67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Entwurfsvorlage</vt:lpstr>
      </vt:variant>
      <vt:variant>
        <vt:i4>3</vt:i4>
      </vt:variant>
      <vt:variant>
        <vt:lpstr>Folientitel</vt:lpstr>
      </vt:variant>
      <vt:variant>
        <vt:i4>9</vt:i4>
      </vt:variant>
    </vt:vector>
  </HeadingPairs>
  <TitlesOfParts>
    <vt:vector size="17" baseType="lpstr">
      <vt:lpstr>Arial</vt:lpstr>
      <vt:lpstr>Calibri</vt:lpstr>
      <vt:lpstr>ＭＳ Ｐゴシック</vt:lpstr>
      <vt:lpstr>Wingdings</vt:lpstr>
      <vt:lpstr>Tele-GroteskNor</vt:lpstr>
      <vt:lpstr>BMI_CD Fahnenelemente</vt:lpstr>
      <vt:lpstr>Benutzerdefiniertes Design</vt:lpstr>
      <vt:lpstr>BMI_CD Fahnenelemente</vt:lpstr>
      <vt:lpstr>    IPv6 in Germany Update</vt:lpstr>
      <vt:lpstr>IGF Meeting </vt:lpstr>
      <vt:lpstr>Guide „Secure IPv6 Network Architecture“</vt:lpstr>
      <vt:lpstr>Folie 4</vt:lpstr>
      <vt:lpstr>Projects</vt:lpstr>
      <vt:lpstr>DOI (Deutschland Online Infrastructure“)</vt:lpstr>
      <vt:lpstr>IPv6 Pilot with Dual-Stack </vt:lpstr>
      <vt:lpstr>Common network for the federal administration</vt:lpstr>
      <vt:lpstr>Thank you  for  your attention! </vt:lpstr>
    </vt:vector>
  </TitlesOfParts>
  <Company>Bundesministerium des Innern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Wochnik</dc:creator>
  <cp:lastModifiedBy>hs64017</cp:lastModifiedBy>
  <cp:revision>239</cp:revision>
  <dcterms:created xsi:type="dcterms:W3CDTF">2006-11-01T12:56:37Z</dcterms:created>
  <dcterms:modified xsi:type="dcterms:W3CDTF">2010-11-16T18:29:09Z</dcterms:modified>
</cp:coreProperties>
</file>