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63" r:id="rId6"/>
    <p:sldId id="259" r:id="rId7"/>
    <p:sldId id="275" r:id="rId8"/>
    <p:sldId id="264" r:id="rId9"/>
    <p:sldId id="273" r:id="rId10"/>
    <p:sldId id="269" r:id="rId11"/>
    <p:sldId id="260" r:id="rId12"/>
    <p:sldId id="261" r:id="rId13"/>
    <p:sldId id="262" r:id="rId14"/>
    <p:sldId id="266" r:id="rId15"/>
    <p:sldId id="267" r:id="rId16"/>
    <p:sldId id="274" r:id="rId17"/>
    <p:sldId id="271" r:id="rId18"/>
    <p:sldId id="268" r:id="rId19"/>
    <p:sldId id="270" r:id="rId20"/>
    <p:sldId id="272" r:id="rId21"/>
    <p:sldId id="278" r:id="rId22"/>
    <p:sldId id="276" r:id="rId23"/>
    <p:sldId id="277" r:id="rId24"/>
    <p:sldId id="279" r:id="rId25"/>
    <p:sldId id="258" r:id="rId2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5894"/>
        </a:solidFill>
        <a:latin typeface="Helvetica Neue Light" charset="0"/>
        <a:ea typeface="ヒラギノ角ゴ ProN W3" charset="-128"/>
        <a:cs typeface="ヒラギノ角ゴ ProN W3" charset="-128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4370" autoAdjust="0"/>
  </p:normalViewPr>
  <p:slideViewPr>
    <p:cSldViewPr>
      <p:cViewPr varScale="1">
        <p:scale>
          <a:sx n="72" d="100"/>
          <a:sy n="72" d="100"/>
        </p:scale>
        <p:origin x="-106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RIPE 59 -&gt; 60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Update Issues</c:v>
                </c:pt>
                <c:pt idx="1">
                  <c:v>Notification Issues</c:v>
                </c:pt>
                <c:pt idx="2">
                  <c:v>Password/Auth Issues</c:v>
                </c:pt>
                <c:pt idx="3">
                  <c:v>Miscellaneous</c:v>
                </c:pt>
                <c:pt idx="4">
                  <c:v>Abuse Reports/Legal/Policy</c:v>
                </c:pt>
                <c:pt idx="5">
                  <c:v>Usage Questions</c:v>
                </c:pt>
                <c:pt idx="6">
                  <c:v>DB Access Issues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142.0</c:v>
                </c:pt>
                <c:pt idx="1">
                  <c:v>61.0</c:v>
                </c:pt>
                <c:pt idx="2">
                  <c:v>123.0</c:v>
                </c:pt>
                <c:pt idx="3">
                  <c:v>27.0</c:v>
                </c:pt>
                <c:pt idx="4">
                  <c:v>24.0</c:v>
                </c:pt>
                <c:pt idx="5">
                  <c:v>19.0</c:v>
                </c:pt>
                <c:pt idx="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RIPE 60 -&gt; 61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Update Issues</c:v>
                </c:pt>
                <c:pt idx="1">
                  <c:v>Notification Issues</c:v>
                </c:pt>
                <c:pt idx="2">
                  <c:v>Password/Auth Issues</c:v>
                </c:pt>
                <c:pt idx="3">
                  <c:v>Miscellaneous</c:v>
                </c:pt>
                <c:pt idx="4">
                  <c:v>Abuse Reports/Legal/Policy</c:v>
                </c:pt>
                <c:pt idx="5">
                  <c:v>Usage Questions</c:v>
                </c:pt>
                <c:pt idx="6">
                  <c:v>DB Access Issues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187.0</c:v>
                </c:pt>
                <c:pt idx="1">
                  <c:v>52.0</c:v>
                </c:pt>
                <c:pt idx="2">
                  <c:v>83.0</c:v>
                </c:pt>
                <c:pt idx="3">
                  <c:v>31.0</c:v>
                </c:pt>
                <c:pt idx="4">
                  <c:v>14.0</c:v>
                </c:pt>
                <c:pt idx="5">
                  <c:v>4.0</c:v>
                </c:pt>
                <c:pt idx="6">
                  <c:v>35.0</c:v>
                </c:pt>
              </c:numCache>
            </c:numRef>
          </c:val>
        </c:ser>
        <c:axId val="573800200"/>
        <c:axId val="575358008"/>
      </c:barChart>
      <c:catAx>
        <c:axId val="573800200"/>
        <c:scaling>
          <c:orientation val="minMax"/>
        </c:scaling>
        <c:axPos val="l"/>
        <c:tickLblPos val="nextTo"/>
        <c:crossAx val="575358008"/>
        <c:crosses val="autoZero"/>
        <c:auto val="1"/>
        <c:lblAlgn val="ctr"/>
        <c:lblOffset val="100"/>
      </c:catAx>
      <c:valAx>
        <c:axId val="575358008"/>
        <c:scaling>
          <c:orientation val="minMax"/>
        </c:scaling>
        <c:axPos val="b"/>
        <c:majorGridlines/>
        <c:numFmt formatCode="General" sourceLinked="1"/>
        <c:tickLblPos val="nextTo"/>
        <c:crossAx val="573800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B02DE-984D-0847-9602-749D28E86D86}" type="datetimeFigureOut">
              <a:rPr lang="en-US" smtClean="0"/>
              <a:pPr/>
              <a:t>11/18/10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A5E58-A380-A444-B0F1-FB5972539B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AP59.4, AP59.5 and AP59.6: Advanced search on KEY-CERT objects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Slumps are weekends</a:t>
            </a:r>
          </a:p>
          <a:p>
            <a:r>
              <a:rPr lang="en-GB" dirty="0" smtClean="0"/>
              <a:t>Red line is an attempt </a:t>
            </a:r>
            <a:r>
              <a:rPr lang="en-GB" baseline="0" dirty="0" smtClean="0"/>
              <a:t>to create unmaintained PERSON objects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Preventing redundant hierarchical</a:t>
            </a:r>
            <a:r>
              <a:rPr lang="en-GB" baseline="0" dirty="0" smtClean="0"/>
              <a:t> DOMAIN objects. If there is a /16 you can’t create a DOMAIN object covering /24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Piotr</a:t>
            </a:r>
            <a:r>
              <a:rPr lang="en-US" dirty="0" smtClean="0"/>
              <a:t> </a:t>
            </a:r>
            <a:r>
              <a:rPr lang="en-US" dirty="0" err="1" smtClean="0"/>
              <a:t>Strzyzewski</a:t>
            </a:r>
            <a:endParaRPr lang="en-US" dirty="0" smtClean="0"/>
          </a:p>
          <a:p>
            <a:r>
              <a:rPr lang="en-US" dirty="0" smtClean="0"/>
              <a:t>[AP59.4 RIPE NCC] Investigate amount of effort needed to implement this</a:t>
            </a:r>
          </a:p>
          <a:p>
            <a:r>
              <a:rPr lang="en-US" dirty="0" smtClean="0"/>
              <a:t>[AP59.5 </a:t>
            </a:r>
            <a:r>
              <a:rPr lang="en-US" dirty="0" err="1" smtClean="0"/>
              <a:t>Piotr</a:t>
            </a:r>
            <a:r>
              <a:rPr lang="en-US" dirty="0" smtClean="0"/>
              <a:t> S] Raise the proposal on the DB-WG mailing List</a:t>
            </a:r>
          </a:p>
          <a:p>
            <a:r>
              <a:rPr lang="en-US" dirty="0" smtClean="0"/>
              <a:t>[AP59.7 RIPE NCC] Investigate the Data Protection issues of allowing such searching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US" dirty="0" smtClean="0"/>
              <a:t>This is a proposal to introduce a new attribute which could be used for fault finding. The ping-</a:t>
            </a:r>
            <a:r>
              <a:rPr lang="en-US" dirty="0" err="1" smtClean="0"/>
              <a:t>c</a:t>
            </a:r>
            <a:r>
              <a:rPr lang="en-US" dirty="0" smtClean="0"/>
              <a:t> would be an IP address which was guaranteed to respond to pings. The WG was asked to consider whether this would be useful. Would it be useful to have a check from the DB software when such</a:t>
            </a:r>
          </a:p>
          <a:p>
            <a:r>
              <a:rPr lang="en-US" dirty="0" smtClean="0"/>
              <a:t>an attribute is added to an object? Would it be useful to extend the functionality to add other services than just ping. Is there a danger of over engineering it before we even start?</a:t>
            </a:r>
          </a:p>
          <a:p>
            <a:r>
              <a:rPr lang="en-US" dirty="0" smtClean="0"/>
              <a:t>It was noted that RPSL is fairly dated and the whole documentation environment around it needs to be updated.</a:t>
            </a:r>
          </a:p>
          <a:p>
            <a:r>
              <a:rPr lang="en-US" dirty="0" smtClean="0"/>
              <a:t>Which object should it be added to: </a:t>
            </a:r>
            <a:r>
              <a:rPr lang="en-US" dirty="0" err="1" smtClean="0"/>
              <a:t>inet</a:t>
            </a:r>
            <a:r>
              <a:rPr lang="en-US" dirty="0" smtClean="0"/>
              <a:t>-num or route? It was noted that it would be fairly easy to bring up a test database with these suggested attributes.</a:t>
            </a:r>
          </a:p>
          <a:p>
            <a:r>
              <a:rPr lang="en-US" dirty="0" smtClean="0"/>
              <a:t>[AP60.1 DB-WG] Discuss on mailing list and feed back to author.</a:t>
            </a:r>
          </a:p>
          <a:p>
            <a:r>
              <a:rPr lang="en-US" dirty="0" smtClean="0"/>
              <a:t>[AP60.2 RIPE NCC] Think about what sort of facilities would be useful and make a proposal.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4 - they are working on their</a:t>
            </a:r>
            <a:r>
              <a:rPr lang="en-GB" baseline="0" dirty="0" smtClean="0"/>
              <a:t> own solutions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Any of the other sources are no longer updated:</a:t>
            </a:r>
          </a:p>
          <a:p>
            <a:endParaRPr lang="en-GB" dirty="0" smtClean="0"/>
          </a:p>
          <a:p>
            <a:r>
              <a:rPr lang="en-GB" dirty="0" smtClean="0"/>
              <a:t>JPNIC</a:t>
            </a:r>
          </a:p>
          <a:p>
            <a:r>
              <a:rPr lang="en-GB" dirty="0" smtClean="0"/>
              <a:t>NTTCOM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GRS to replace Mirroring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RIPE Lists</a:t>
            </a:r>
          </a:p>
          <a:p>
            <a:r>
              <a:rPr lang="en-GB" dirty="0" smtClean="0"/>
              <a:t>RPSL Lists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5E58-A380-A444-B0F1-FB5972539B5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04550" y="2552700"/>
            <a:ext cx="1670050" cy="58293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4400" y="2552700"/>
            <a:ext cx="4857750" cy="58293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49C13-53BF-3D48-A7C6-362549B49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BD56-C895-944F-8022-901F9EF7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D0E1-998F-0D48-9BFA-2ABC6149E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12900"/>
            <a:ext cx="580390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1612900"/>
            <a:ext cx="5803900" cy="716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8A8F-5D51-8B4A-97F0-BD31D6B6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B3AB-254B-A34F-99DD-E0EEED28B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D8AC-968B-5B48-8547-C999EE1F4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E397-B7A4-EC4C-9C17-E88BAD13B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D253-1CD3-9B43-A9E5-CC3C2EE3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9177-B5A5-B44B-8EB5-2726F9AA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EA30-B629-1948-8721-E8681379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1350" y="254000"/>
            <a:ext cx="2940050" cy="8521700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254000"/>
            <a:ext cx="8667750" cy="8521700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8EF4-DD8E-6649-8A90-186C26C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4400" y="5613400"/>
            <a:ext cx="3263900" cy="276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0700" y="5613400"/>
            <a:ext cx="3263900" cy="276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019800" y="5461000"/>
            <a:ext cx="70104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4400" y="5613400"/>
            <a:ext cx="66802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94400" y="2552700"/>
            <a:ext cx="66802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254000" indent="-254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508000" indent="-508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016000" indent="-1016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14732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9304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23876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2844800" indent="-10160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54000"/>
            <a:ext cx="11760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12900"/>
            <a:ext cx="11760200" cy="716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723900" y="9258300"/>
            <a:ext cx="9144000" cy="22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71076" bIns="0">
            <a:prstTxWarp prst="textNoShape">
              <a:avLst/>
            </a:prstTxWarp>
          </a:bodyPr>
          <a:lstStyle/>
          <a:p>
            <a:pPr marL="69850" algn="l">
              <a:spcBef>
                <a:spcPts val="388"/>
              </a:spcBef>
              <a:defRPr/>
            </a:pPr>
            <a:r>
              <a:rPr lang="en-US" sz="1600" dirty="0" smtClean="0">
                <a:solidFill>
                  <a:srgbClr val="005895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Paul Palse, 18 November 2010</a:t>
            </a:r>
            <a:endParaRPr lang="en-US" sz="1600" dirty="0">
              <a:solidFill>
                <a:srgbClr val="005895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553700" y="8807450"/>
            <a:ext cx="1841500" cy="8064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2398375" y="8877300"/>
            <a:ext cx="3175" cy="604838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736600" y="1244600"/>
            <a:ext cx="12268200" cy="0"/>
          </a:xfrm>
          <a:prstGeom prst="line">
            <a:avLst/>
          </a:prstGeom>
          <a:noFill/>
          <a:ln w="254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433300" y="9207500"/>
            <a:ext cx="341313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</a:lstStyle>
          <a:p>
            <a:pPr>
              <a:defRPr/>
            </a:pPr>
            <a:fld id="{8D32B632-8D62-154B-8CD1-7E2CD354C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7747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13462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9177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2489200" indent="-25400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29464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34036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38608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4318000" indent="-254000" algn="l" rtl="0" fontAlgn="base">
        <a:lnSpc>
          <a:spcPct val="120000"/>
        </a:lnSpc>
        <a:spcBef>
          <a:spcPts val="700"/>
        </a:spcBef>
        <a:spcAft>
          <a:spcPct val="0"/>
        </a:spcAft>
        <a:buClr>
          <a:srgbClr val="005894"/>
        </a:buClr>
        <a:buSzPct val="69000"/>
        <a:buFont typeface="Helvetica Neue Light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1750" y="1128713"/>
            <a:ext cx="5321300" cy="748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/>
          <a:srcRect l="80664" t="87500" r="293" b="520"/>
          <a:stretch>
            <a:fillRect/>
          </a:stretch>
        </p:blipFill>
        <p:spPr bwMode="auto">
          <a:xfrm>
            <a:off x="10490200" y="8534400"/>
            <a:ext cx="2476500" cy="1168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db.ripe.net/startup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db.ripe.net" TargetMode="External"/><Relationship Id="rId3" Type="http://schemas.openxmlformats.org/officeDocument/2006/relationships/hyperlink" Target="http://labs.ripe.net/ripe-databa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ripe.net/info/stats/db/ripedb.html" TargetMode="Externa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Database Update</a:t>
            </a:r>
            <a:endParaRPr lang="en-GB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/>
              <a:t>Paul Palse</a:t>
            </a:r>
          </a:p>
          <a:p>
            <a:pPr marL="0" indent="0" eaLnBrk="1" hangingPunct="1"/>
            <a:r>
              <a:rPr lang="en-GB" dirty="0" smtClean="0"/>
              <a:t>Database Manager, RIPE NCC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AP54.3: MNT-BY on Person/Role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Deployed recently, all new data must now be maintained</a:t>
            </a:r>
          </a:p>
          <a:p>
            <a:r>
              <a:rPr lang="en-GB" dirty="0" smtClean="0"/>
              <a:t>New start-up procedure </a:t>
            </a:r>
            <a:r>
              <a:rPr lang="en-GB" dirty="0" smtClean="0">
                <a:hlinkClick r:id="rId3"/>
              </a:rPr>
              <a:t>http://apps.db.ripe.net/startup</a:t>
            </a:r>
            <a:endParaRPr lang="en-GB" dirty="0" smtClean="0"/>
          </a:p>
          <a:p>
            <a:r>
              <a:rPr lang="en-GB" dirty="0" smtClean="0"/>
              <a:t>Warning in update response of any object that references unmaintained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mnt-by Stat 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6629400"/>
            <a:ext cx="10173842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AP59.1: Reverse Delegation Safeguards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 changes are completed</a:t>
            </a:r>
          </a:p>
          <a:p>
            <a:r>
              <a:rPr lang="en-GB" dirty="0" smtClean="0"/>
              <a:t>Joint deployment to be arranged with DNS group</a:t>
            </a:r>
          </a:p>
          <a:p>
            <a:r>
              <a:rPr lang="en-GB" dirty="0" smtClean="0"/>
              <a:t>Deploy after the RIPE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AP59.4, AP59.5 and AP59.6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Free-text search covers most of the use-cases</a:t>
            </a:r>
          </a:p>
          <a:p>
            <a:r>
              <a:rPr lang="en-GB" dirty="0" smtClean="0"/>
              <a:t>Search for ‘owner:’ and ‘</a:t>
            </a:r>
            <a:r>
              <a:rPr lang="en-GB" dirty="0" err="1" smtClean="0"/>
              <a:t>fingerpr</a:t>
            </a:r>
            <a:r>
              <a:rPr lang="en-GB" dirty="0" smtClean="0"/>
              <a:t>:’</a:t>
            </a:r>
          </a:p>
          <a:p>
            <a:pPr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19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200" dirty="0" smtClean="0">
                <a:latin typeface="Courier"/>
                <a:cs typeface="Courier"/>
              </a:rPr>
              <a:t>owner:</a:t>
            </a:r>
          </a:p>
          <a:p>
            <a:pPr>
              <a:buNone/>
            </a:pPr>
            <a:r>
              <a:rPr lang="en-US" sz="2200" dirty="0" smtClean="0">
                <a:latin typeface="Courier"/>
                <a:cs typeface="Courier"/>
              </a:rPr>
              <a:t>/C=NL/O=RIPE NCC/OU=Members/CN=</a:t>
            </a:r>
            <a:r>
              <a:rPr lang="en-US" sz="2200" b="1" dirty="0" err="1" smtClean="0">
                <a:latin typeface="Courier"/>
                <a:cs typeface="Courier"/>
              </a:rPr>
              <a:t>zz.example.denis</a:t>
            </a:r>
            <a:r>
              <a:rPr lang="en-US" sz="2200" dirty="0" smtClean="0">
                <a:latin typeface="Courier"/>
                <a:cs typeface="Courier"/>
              </a:rPr>
              <a:t>/Email=</a:t>
            </a:r>
            <a:r>
              <a:rPr lang="en-US" sz="2200" dirty="0" err="1" smtClean="0">
                <a:latin typeface="Courier"/>
                <a:cs typeface="Courier"/>
              </a:rPr>
              <a:t>denis@ripe.net</a:t>
            </a:r>
            <a:endParaRPr lang="en-US" sz="22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2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200" dirty="0" err="1" smtClean="0">
                <a:latin typeface="Courier"/>
                <a:cs typeface="Courier"/>
              </a:rPr>
              <a:t>fingerpr</a:t>
            </a:r>
            <a:r>
              <a:rPr lang="en-US" sz="2200" dirty="0" smtClean="0">
                <a:latin typeface="Courier"/>
                <a:cs typeface="Courier"/>
              </a:rPr>
              <a:t>:</a:t>
            </a:r>
          </a:p>
          <a:p>
            <a:pPr>
              <a:buNone/>
            </a:pPr>
            <a:r>
              <a:rPr lang="en-US" sz="2200" b="1" dirty="0" smtClean="0">
                <a:latin typeface="Courier"/>
                <a:cs typeface="Courier"/>
              </a:rPr>
              <a:t>E7:0F:3B:D4:2F:DD:F5:84:3F:4C:D2:98:78:F3:10:3D</a:t>
            </a:r>
            <a:endParaRPr lang="en-GB" sz="22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AP60.1: Adding “ping-c:” to INET[6]NUM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not implemented RFC 5943 yet. 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Should we check when added?</a:t>
            </a:r>
          </a:p>
          <a:p>
            <a:pPr lvl="1"/>
            <a:r>
              <a:rPr lang="en-US" dirty="0" smtClean="0"/>
              <a:t>Should it include periodic checking?</a:t>
            </a:r>
          </a:p>
          <a:p>
            <a:pPr lvl="2"/>
            <a:r>
              <a:rPr lang="en-US" dirty="0" smtClean="0"/>
              <a:t>Last seen attribute?</a:t>
            </a:r>
          </a:p>
          <a:p>
            <a:pPr lvl="1"/>
            <a:r>
              <a:rPr lang="en-US" dirty="0" smtClean="0"/>
              <a:t>Which objects do we cover?</a:t>
            </a:r>
          </a:p>
          <a:p>
            <a:r>
              <a:rPr lang="en-US" dirty="0" smtClean="0"/>
              <a:t>We can produce a “lightweight” proposal with a prototype?</a:t>
            </a:r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Cleanup forward domain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Started with 43 </a:t>
            </a:r>
            <a:r>
              <a:rPr lang="en-GB" dirty="0" err="1" smtClean="0"/>
              <a:t>ccTLDs</a:t>
            </a:r>
            <a:endParaRPr lang="en-GB" dirty="0" smtClean="0"/>
          </a:p>
          <a:p>
            <a:r>
              <a:rPr lang="en-GB" dirty="0" smtClean="0"/>
              <a:t>4 are still actively using the RIPE Database</a:t>
            </a:r>
          </a:p>
          <a:p>
            <a:r>
              <a:rPr lang="en-GB" dirty="0" smtClean="0"/>
              <a:t>26 deleted</a:t>
            </a:r>
          </a:p>
          <a:p>
            <a:r>
              <a:rPr lang="en-GB" dirty="0" smtClean="0"/>
              <a:t>13 no </a:t>
            </a:r>
            <a:r>
              <a:rPr lang="en-GB" dirty="0" smtClean="0"/>
              <a:t>response</a:t>
            </a:r>
          </a:p>
          <a:p>
            <a:pPr lvl="1"/>
            <a:r>
              <a:rPr lang="en-GB" dirty="0" smtClean="0"/>
              <a:t>Trying to go through CENTR to find contacts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mirroring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Completely redesigned and rewritten</a:t>
            </a:r>
          </a:p>
          <a:p>
            <a:r>
              <a:rPr lang="en-GB" dirty="0" smtClean="0"/>
              <a:t>Now rebranded as Global Resource Service</a:t>
            </a:r>
          </a:p>
          <a:p>
            <a:r>
              <a:rPr lang="en-GB" dirty="0" smtClean="0"/>
              <a:t>Sources:</a:t>
            </a:r>
          </a:p>
          <a:p>
            <a:pPr lvl="1"/>
            <a:r>
              <a:rPr lang="en-GB" dirty="0" smtClean="0"/>
              <a:t>APNIC, LACNIC, ARIN and RADB.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AfriNIC</a:t>
            </a:r>
            <a:r>
              <a:rPr lang="en-GB" dirty="0" smtClean="0"/>
              <a:t> </a:t>
            </a:r>
            <a:r>
              <a:rPr lang="en-GB" dirty="0" smtClean="0"/>
              <a:t>will follow shortly</a:t>
            </a:r>
          </a:p>
          <a:p>
            <a:r>
              <a:rPr lang="en-GB" dirty="0" smtClean="0"/>
              <a:t>No personal data</a:t>
            </a:r>
          </a:p>
          <a:p>
            <a:r>
              <a:rPr lang="en-GB" dirty="0" smtClean="0"/>
              <a:t>RIPE RPSL format</a:t>
            </a:r>
          </a:p>
          <a:p>
            <a:r>
              <a:rPr lang="en-GB" dirty="0" smtClean="0"/>
              <a:t>Hierarchical queries possible on all data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800" dirty="0" smtClean="0"/>
              <a:t>RIPE Labs highlights</a:t>
            </a:r>
            <a:endParaRPr lang="en-GB" sz="5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RIPE Labs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RIPE Database query API and search clients</a:t>
            </a:r>
          </a:p>
          <a:p>
            <a:pPr lvl="1"/>
            <a:r>
              <a:rPr lang="en-US" dirty="0" smtClean="0"/>
              <a:t>Output in XML, JSON and RPSL</a:t>
            </a:r>
          </a:p>
          <a:p>
            <a:pPr lvl="1"/>
            <a:r>
              <a:rPr lang="en-US" dirty="0" smtClean="0"/>
              <a:t>Strongly typed object references</a:t>
            </a:r>
          </a:p>
          <a:p>
            <a:pPr lvl="1"/>
            <a:r>
              <a:rPr lang="en-US" dirty="0" smtClean="0"/>
              <a:t>Extra </a:t>
            </a:r>
            <a:r>
              <a:rPr lang="en-US" dirty="0" err="1" smtClean="0"/>
              <a:t>normalisation</a:t>
            </a:r>
            <a:r>
              <a:rPr lang="en-US" dirty="0" smtClean="0"/>
              <a:t> of lists, primary keys and comments</a:t>
            </a:r>
          </a:p>
          <a:p>
            <a:r>
              <a:rPr lang="en-US" dirty="0" smtClean="0"/>
              <a:t>RPKI IRR: Serving </a:t>
            </a:r>
            <a:r>
              <a:rPr lang="en-US" dirty="0" err="1" smtClean="0"/>
              <a:t>ROAs</a:t>
            </a:r>
            <a:r>
              <a:rPr lang="en-US" dirty="0" smtClean="0"/>
              <a:t> as RPSL route[6] objects</a:t>
            </a:r>
          </a:p>
          <a:p>
            <a:r>
              <a:rPr lang="en-US" dirty="0" smtClean="0"/>
              <a:t>Updated heuristics for the Abuse Finder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RIPE Labs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Graphs - Nine Years of RIPE Database Objects</a:t>
            </a:r>
          </a:p>
          <a:p>
            <a:r>
              <a:rPr lang="en-US" dirty="0" smtClean="0"/>
              <a:t>RIPE Registry Global Resource Service:</a:t>
            </a:r>
          </a:p>
          <a:p>
            <a:pPr lvl="1"/>
            <a:r>
              <a:rPr lang="en-US" dirty="0" smtClean="0"/>
              <a:t>the most complete set of operational data in (RIPE) RPSL format available in one place</a:t>
            </a:r>
          </a:p>
          <a:p>
            <a:r>
              <a:rPr lang="en-US" dirty="0" smtClean="0"/>
              <a:t>A new free-text search service</a:t>
            </a:r>
          </a:p>
          <a:p>
            <a:r>
              <a:rPr lang="en-US" dirty="0" smtClean="0"/>
              <a:t>A prototype of the RIPE Database with a clear separation of the Registry data and data maintained by resource holders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D6C819-A785-5646-BB2D-ABDCA6695FD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 to the Database Group</a:t>
            </a:r>
          </a:p>
          <a:p>
            <a:pPr eaLnBrk="1" hangingPunct="1"/>
            <a:r>
              <a:rPr lang="en-GB" dirty="0" smtClean="0"/>
              <a:t>Status of </a:t>
            </a:r>
            <a:r>
              <a:rPr lang="en-GB" dirty="0" err="1" smtClean="0"/>
              <a:t>APs</a:t>
            </a:r>
            <a:r>
              <a:rPr lang="en-GB" dirty="0" smtClean="0"/>
              <a:t> and outstanding deliverables</a:t>
            </a:r>
          </a:p>
          <a:p>
            <a:pPr eaLnBrk="1" hangingPunct="1"/>
            <a:r>
              <a:rPr lang="en-GB" dirty="0" smtClean="0"/>
              <a:t>Projects completed between RIPE 60 and 61</a:t>
            </a:r>
          </a:p>
          <a:p>
            <a:pPr eaLnBrk="1" hangingPunct="1"/>
            <a:r>
              <a:rPr lang="en-GB" dirty="0" smtClean="0"/>
              <a:t>RIPE Labs publication highlights</a:t>
            </a:r>
          </a:p>
          <a:p>
            <a:pPr eaLnBrk="1" hangingPunct="1"/>
            <a:r>
              <a:rPr lang="en-GB" dirty="0" smtClean="0"/>
              <a:t>Q &amp; A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some RPSL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RIPE Database API parses and </a:t>
            </a:r>
            <a:r>
              <a:rPr lang="en-US" dirty="0" err="1" smtClean="0"/>
              <a:t>normalises</a:t>
            </a:r>
            <a:endParaRPr lang="en-US" dirty="0" smtClean="0"/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Continuation lines</a:t>
            </a:r>
          </a:p>
          <a:p>
            <a:pPr lvl="1"/>
            <a:r>
              <a:rPr lang="en-US" dirty="0" smtClean="0"/>
              <a:t>Collapse all white space to a single space internally</a:t>
            </a:r>
          </a:p>
          <a:p>
            <a:pPr lvl="1"/>
            <a:r>
              <a:rPr lang="en-US" dirty="0" err="1" smtClean="0"/>
              <a:t>Normalise</a:t>
            </a:r>
            <a:r>
              <a:rPr lang="en-US" dirty="0" smtClean="0"/>
              <a:t> text version of IPv6 address prefixes</a:t>
            </a:r>
          </a:p>
          <a:p>
            <a:pPr lvl="1"/>
            <a:r>
              <a:rPr lang="en-US" dirty="0" smtClean="0"/>
              <a:t>Complex MIME arrangements</a:t>
            </a:r>
          </a:p>
          <a:p>
            <a:r>
              <a:rPr lang="en-US" dirty="0" smtClean="0"/>
              <a:t>Heads up: We will come up with proposal about simplifying the syntax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Remove some RPSL complexity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12900"/>
            <a:ext cx="11963400" cy="7353808"/>
          </a:xfrm>
        </p:spPr>
        <p:txBody>
          <a:bodyPr wrap="square"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inetnum</a:t>
            </a:r>
            <a:r>
              <a:rPr lang="en-US" sz="2000" b="1" dirty="0" smtClean="0">
                <a:latin typeface="Courier"/>
                <a:cs typeface="Courier"/>
              </a:rPr>
              <a:t>: </a:t>
            </a:r>
            <a:r>
              <a:rPr lang="en-US" sz="2000" dirty="0" smtClean="0">
                <a:latin typeface="Courier"/>
                <a:cs typeface="Courier"/>
              </a:rPr>
              <a:t>193.0.0.0 # This is the beginning of our network range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# should we ask for more addresses at some point maybe?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+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-   # this is the dash, I like dashes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+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193.0.7.255     # I only used tabs for whitespace in this line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+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# I have no further comments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+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netname</a:t>
            </a:r>
            <a:r>
              <a:rPr lang="en-US" sz="2000" b="1" dirty="0" smtClean="0">
                <a:latin typeface="Courier"/>
                <a:cs typeface="Courier"/>
              </a:rPr>
              <a:t>:        </a:t>
            </a:r>
            <a:r>
              <a:rPr lang="en-US" sz="2000" dirty="0" smtClean="0">
                <a:latin typeface="Courier"/>
                <a:cs typeface="Courier"/>
              </a:rPr>
              <a:t>RIPE-NCC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       </a:t>
            </a:r>
            <a:r>
              <a:rPr lang="en-US" sz="2000" dirty="0" smtClean="0">
                <a:latin typeface="Courier"/>
                <a:cs typeface="Courier"/>
              </a:rPr>
              <a:t>RIPE Network Coordination Centre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       </a:t>
            </a:r>
            <a:r>
              <a:rPr lang="en-US" sz="2000" dirty="0" smtClean="0">
                <a:latin typeface="Courier"/>
                <a:cs typeface="Courier"/>
              </a:rPr>
              <a:t>Amsterdam, Netherlands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country:        </a:t>
            </a:r>
            <a:r>
              <a:rPr lang="en-US" sz="2000" dirty="0" smtClean="0">
                <a:latin typeface="Courier"/>
                <a:cs typeface="Courier"/>
              </a:rPr>
              <a:t>NL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admin-c:        </a:t>
            </a:r>
            <a:r>
              <a:rPr lang="en-US" sz="2000" dirty="0" smtClean="0">
                <a:latin typeface="Courier"/>
                <a:cs typeface="Courier"/>
              </a:rPr>
              <a:t>HAJ-RIPE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tech-c:         </a:t>
            </a:r>
            <a:r>
              <a:rPr lang="en-US" sz="2000" dirty="0" smtClean="0">
                <a:latin typeface="Courier"/>
                <a:cs typeface="Courier"/>
              </a:rPr>
              <a:t>HAJ-RIPE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status:         </a:t>
            </a:r>
            <a:r>
              <a:rPr lang="en-US" sz="2000" dirty="0" smtClean="0">
                <a:latin typeface="Courier"/>
                <a:cs typeface="Courier"/>
              </a:rPr>
              <a:t>ASSIGNED PI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mnt</a:t>
            </a:r>
            <a:r>
              <a:rPr lang="en-US" sz="2000" b="1" dirty="0" smtClean="0">
                <a:latin typeface="Courier"/>
                <a:cs typeface="Courier"/>
              </a:rPr>
              <a:t>-by: </a:t>
            </a:r>
            <a:r>
              <a:rPr lang="en-US" sz="2000" dirty="0" smtClean="0">
                <a:latin typeface="Courier"/>
                <a:cs typeface="Courier"/>
              </a:rPr>
              <a:t>#comment before keys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NINJA-MNT,  #end-of-line comment 1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      TEST-DBM-MNT    #end-of-line comment 2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+   ,UO-MNT  #end-of-line comment 3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Courier"/>
                <a:cs typeface="Courier"/>
              </a:rPr>
              <a:t> #end-of-line comment #more end-of-line comment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changed:        </a:t>
            </a:r>
            <a:r>
              <a:rPr lang="en-US" sz="2000" dirty="0" err="1" smtClean="0">
                <a:latin typeface="Courier"/>
                <a:cs typeface="Courier"/>
              </a:rPr>
              <a:t>agoston@ripe.net</a:t>
            </a:r>
            <a:r>
              <a:rPr lang="en-US" sz="2000" dirty="0" smtClean="0">
                <a:latin typeface="Courier"/>
                <a:cs typeface="Courier"/>
              </a:rPr>
              <a:t> 20101109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source:         </a:t>
            </a:r>
            <a:r>
              <a:rPr lang="en-US" sz="2000" dirty="0" smtClean="0">
                <a:latin typeface="Courier"/>
                <a:cs typeface="Courier"/>
              </a:rPr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 looks better…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inetnum</a:t>
            </a:r>
            <a:r>
              <a:rPr lang="en-US" sz="2000" b="1" dirty="0" smtClean="0">
                <a:latin typeface="Courier"/>
                <a:cs typeface="Courier"/>
              </a:rPr>
              <a:t>: </a:t>
            </a:r>
            <a:r>
              <a:rPr lang="en-US" sz="2000" dirty="0" smtClean="0">
                <a:latin typeface="Courier"/>
                <a:cs typeface="Courier"/>
              </a:rPr>
              <a:t>193.0.0.0 - 193.0.7.255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</a:t>
            </a:r>
            <a:r>
              <a:rPr lang="en-US" sz="2000" dirty="0" smtClean="0">
                <a:latin typeface="Courier"/>
                <a:cs typeface="Courier"/>
              </a:rPr>
              <a:t>   This is the beginning of our network range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should we ask for more addresses at some point maybe?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this is the dash, I like dashes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I only used tabs for whitespace in this line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I have no further comments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netname</a:t>
            </a:r>
            <a:r>
              <a:rPr lang="en-US" sz="2000" b="1" dirty="0" smtClean="0">
                <a:latin typeface="Courier"/>
                <a:cs typeface="Courier"/>
              </a:rPr>
              <a:t>: </a:t>
            </a:r>
            <a:r>
              <a:rPr lang="en-US" sz="2000" dirty="0" smtClean="0">
                <a:latin typeface="Courier"/>
                <a:cs typeface="Courier"/>
              </a:rPr>
              <a:t>RIPE-NCC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RIPE Network Coordination Centre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Amsterdam, Netherlands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country: </a:t>
            </a:r>
            <a:r>
              <a:rPr lang="en-US" sz="2000" dirty="0" smtClean="0">
                <a:latin typeface="Courier"/>
                <a:cs typeface="Courier"/>
              </a:rPr>
              <a:t>NL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admin-</a:t>
            </a:r>
            <a:r>
              <a:rPr lang="en-US" sz="2000" b="1" dirty="0" err="1" smtClean="0">
                <a:latin typeface="Courier"/>
                <a:cs typeface="Courier"/>
              </a:rPr>
              <a:t>c</a:t>
            </a:r>
            <a:r>
              <a:rPr lang="en-US" sz="2000" b="1" dirty="0" smtClean="0">
                <a:latin typeface="Courier"/>
                <a:cs typeface="Courier"/>
              </a:rPr>
              <a:t>: </a:t>
            </a:r>
            <a:r>
              <a:rPr lang="en-US" sz="2000" dirty="0" smtClean="0">
                <a:latin typeface="Courier"/>
                <a:cs typeface="Courier"/>
              </a:rPr>
              <a:t>HAJ-RIPE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tech-</a:t>
            </a:r>
            <a:r>
              <a:rPr lang="en-US" sz="2000" b="1" dirty="0" err="1" smtClean="0">
                <a:latin typeface="Courier"/>
                <a:cs typeface="Courier"/>
              </a:rPr>
              <a:t>c</a:t>
            </a:r>
            <a:r>
              <a:rPr lang="en-US" sz="2000" b="1" dirty="0" smtClean="0">
                <a:latin typeface="Courier"/>
                <a:cs typeface="Courier"/>
              </a:rPr>
              <a:t>:  </a:t>
            </a:r>
            <a:r>
              <a:rPr lang="en-US" sz="2000" dirty="0" smtClean="0">
                <a:latin typeface="Courier"/>
                <a:cs typeface="Courier"/>
              </a:rPr>
              <a:t>HAJ-RIPE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status:  </a:t>
            </a:r>
            <a:r>
              <a:rPr lang="en-US" sz="2000" dirty="0" smtClean="0">
                <a:latin typeface="Courier"/>
                <a:cs typeface="Courier"/>
              </a:rPr>
              <a:t>ASSIGNED PI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comment before keys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mnt</a:t>
            </a:r>
            <a:r>
              <a:rPr lang="en-US" sz="2000" b="1" dirty="0" smtClean="0">
                <a:latin typeface="Courier"/>
                <a:cs typeface="Courier"/>
              </a:rPr>
              <a:t>-by: </a:t>
            </a:r>
            <a:r>
              <a:rPr lang="en-US" sz="2000" dirty="0" smtClean="0">
                <a:latin typeface="Courier"/>
                <a:cs typeface="Courier"/>
              </a:rPr>
              <a:t> NINJA-MNT #end-of-line comment 1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mnt</a:t>
            </a:r>
            <a:r>
              <a:rPr lang="en-US" sz="2000" b="1" dirty="0" smtClean="0">
                <a:latin typeface="Courier"/>
                <a:cs typeface="Courier"/>
              </a:rPr>
              <a:t>-by:  </a:t>
            </a:r>
            <a:r>
              <a:rPr lang="en-US" sz="2000" dirty="0" smtClean="0">
                <a:latin typeface="Courier"/>
                <a:cs typeface="Courier"/>
              </a:rPr>
              <a:t>TEST-DBM-MNT #end-of-line comment 2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mnt</a:t>
            </a:r>
            <a:r>
              <a:rPr lang="en-US" sz="2000" b="1" dirty="0" smtClean="0">
                <a:latin typeface="Courier"/>
                <a:cs typeface="Courier"/>
              </a:rPr>
              <a:t>-by:  </a:t>
            </a:r>
            <a:r>
              <a:rPr lang="en-US" sz="2000" dirty="0" smtClean="0">
                <a:latin typeface="Courier"/>
                <a:cs typeface="Courier"/>
              </a:rPr>
              <a:t>UO-MNT #end-of-line comment 3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end-of-line comment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descr</a:t>
            </a:r>
            <a:r>
              <a:rPr lang="en-US" sz="2000" b="1" dirty="0" smtClean="0">
                <a:latin typeface="Courier"/>
                <a:cs typeface="Courier"/>
              </a:rPr>
              <a:t>:   </a:t>
            </a:r>
            <a:r>
              <a:rPr lang="en-US" sz="2000" dirty="0" smtClean="0">
                <a:latin typeface="Courier"/>
                <a:cs typeface="Courier"/>
              </a:rPr>
              <a:t>more end-of-line comment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changed: </a:t>
            </a:r>
            <a:r>
              <a:rPr lang="en-US" sz="2000" dirty="0" err="1" smtClean="0">
                <a:latin typeface="Courier"/>
                <a:cs typeface="Courier"/>
              </a:rPr>
              <a:t>agoston@ripe.net</a:t>
            </a:r>
            <a:r>
              <a:rPr lang="en-US" sz="2000" dirty="0" smtClean="0">
                <a:latin typeface="Courier"/>
                <a:cs typeface="Courier"/>
              </a:rPr>
              <a:t> 20101109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ourier"/>
                <a:cs typeface="Courier"/>
              </a:rPr>
              <a:t>source:  </a:t>
            </a:r>
            <a:r>
              <a:rPr lang="en-US" sz="2000" dirty="0" smtClean="0">
                <a:latin typeface="Courier"/>
                <a:cs typeface="Courier"/>
              </a:rPr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/>
          </p:cNvSpPr>
          <p:nvPr/>
        </p:nvSpPr>
        <p:spPr bwMode="auto">
          <a:xfrm>
            <a:off x="812800" y="4140200"/>
            <a:ext cx="57912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71076" bIns="0" anchor="ctr">
            <a:prstTxWarp prst="textNoShape">
              <a:avLst/>
            </a:prstTxWarp>
          </a:bodyPr>
          <a:lstStyle/>
          <a:p>
            <a:pPr marL="69850">
              <a:lnSpc>
                <a:spcPct val="120000"/>
              </a:lnSpc>
              <a:spcBef>
                <a:spcPts val="700"/>
              </a:spcBef>
            </a:pPr>
            <a:r>
              <a:rPr lang="en-US" sz="7200">
                <a:solidFill>
                  <a:srgbClr val="005895"/>
                </a:solidFill>
                <a:ea typeface="Helvetica Neue Light" charset="0"/>
                <a:cs typeface="Helvetica Neue Light" charset="0"/>
              </a:rPr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RIPE Database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Public </a:t>
            </a:r>
            <a:r>
              <a:rPr lang="en-US" dirty="0" smtClean="0"/>
              <a:t>Internet Resource Information for RIPE service region</a:t>
            </a:r>
            <a:endParaRPr lang="en-GB" dirty="0" smtClean="0"/>
          </a:p>
          <a:p>
            <a:r>
              <a:rPr lang="en-GB" dirty="0" smtClean="0"/>
              <a:t>Internet Routing Registry</a:t>
            </a:r>
          </a:p>
          <a:p>
            <a:r>
              <a:rPr lang="en-GB" dirty="0" smtClean="0"/>
              <a:t>Repository for resource Holder information</a:t>
            </a:r>
          </a:p>
          <a:p>
            <a:r>
              <a:rPr lang="en-US" dirty="0" smtClean="0"/>
              <a:t>Global Resource Information in RIPE RPSL</a:t>
            </a:r>
          </a:p>
          <a:p>
            <a:r>
              <a:rPr lang="en-US" dirty="0" smtClean="0"/>
              <a:t>Tools on </a:t>
            </a:r>
            <a:r>
              <a:rPr lang="en-US" dirty="0" smtClean="0">
                <a:hlinkClick r:id="rId2"/>
              </a:rPr>
              <a:t>http://www.db.ripe.net</a:t>
            </a:r>
            <a:endParaRPr lang="en-US" dirty="0" smtClean="0"/>
          </a:p>
          <a:p>
            <a:r>
              <a:rPr lang="en-US" dirty="0" smtClean="0"/>
              <a:t>Prototypes on </a:t>
            </a:r>
            <a:r>
              <a:rPr lang="en-US" dirty="0" smtClean="0">
                <a:hlinkClick r:id="rId3"/>
              </a:rPr>
              <a:t>http://labs.ripe.net/ripe-database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Database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600" kern="1200" dirty="0" smtClean="0">
              <a:latin typeface="Helvetica Neue Light" charset="0"/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49400" y="2057400"/>
            <a:ext cx="1447800" cy="2628900"/>
            <a:chOff x="1092200" y="4114800"/>
            <a:chExt cx="1447800" cy="2628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8D8989"/>
                </a:clrFrom>
                <a:clrTo>
                  <a:srgbClr val="8D898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2200" y="46482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092200" y="41148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Paul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931400" y="5486400"/>
            <a:ext cx="1441745" cy="2657400"/>
            <a:chOff x="9931400" y="5562600"/>
            <a:chExt cx="1441745" cy="2657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1400" y="6096000"/>
              <a:ext cx="1441745" cy="2124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9931400" y="5562600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Erik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40400" y="5486400"/>
            <a:ext cx="1447800" cy="2628900"/>
            <a:chOff x="5740400" y="5486400"/>
            <a:chExt cx="1447800" cy="2628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0400" y="6019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740400" y="54864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Agoston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49400" y="5486400"/>
            <a:ext cx="1447800" cy="2628900"/>
            <a:chOff x="3149600" y="2438400"/>
            <a:chExt cx="1447800" cy="26289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9600" y="2971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3149600" y="24384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Denis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35600" y="2057400"/>
            <a:ext cx="1905001" cy="2628900"/>
            <a:chOff x="8178800" y="1143000"/>
            <a:chExt cx="1905001" cy="2628900"/>
          </a:xfrm>
        </p:grpSpPr>
        <p:sp>
          <p:nvSpPr>
            <p:cNvPr id="19" name="TextBox 18"/>
            <p:cNvSpPr txBox="1"/>
            <p:nvPr/>
          </p:nvSpPr>
          <p:spPr>
            <a:xfrm>
              <a:off x="8178800" y="1143000"/>
              <a:ext cx="19050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Benedetto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7400" y="16764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9931400" y="2057400"/>
            <a:ext cx="1422400" cy="2628900"/>
            <a:chOff x="9931400" y="2057400"/>
            <a:chExt cx="1422400" cy="26289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1400" y="2590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9931400" y="2057400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chemeClr val="tx1"/>
                  </a:solidFill>
                </a:rPr>
                <a:t>Bogdan</a:t>
              </a:r>
              <a:endParaRPr lang="en-US" sz="2600" b="1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RIPE Database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</a:t>
            </a:r>
            <a:r>
              <a:rPr lang="en-US" dirty="0" err="1" smtClean="0"/>
              <a:t>stats:</a:t>
            </a:r>
            <a:r>
              <a:rPr lang="en-US" dirty="0" err="1" smtClean="0">
                <a:hlinkClick r:id="rId2"/>
              </a:rPr>
              <a:t>http://www.ripe.net/info/stats/db/ripedb.html</a:t>
            </a:r>
            <a:endParaRPr lang="en-US" dirty="0" smtClean="0"/>
          </a:p>
          <a:p>
            <a:endParaRPr lang="en-US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Hosts that queried for their own IP (</a:t>
            </a:r>
            <a:r>
              <a:rPr lang="en-US" sz="4000" dirty="0" err="1" smtClean="0"/>
              <a:t>EgoQuery</a:t>
            </a:r>
            <a:r>
              <a:rPr lang="en-US" sz="4000" baseline="30000" dirty="0" err="1" smtClean="0"/>
              <a:t>TM</a:t>
            </a:r>
            <a:r>
              <a:rPr lang="en-US" sz="4000" dirty="0" smtClean="0"/>
              <a:t>)</a:t>
            </a:r>
          </a:p>
          <a:p>
            <a:pPr lvl="1"/>
            <a:r>
              <a:rPr lang="en-US" sz="3400" dirty="0" smtClean="0"/>
              <a:t>453,335,944 between RIPE 60 – RIPE 61</a:t>
            </a:r>
            <a:endParaRPr lang="en-GB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queries-month-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3581400"/>
            <a:ext cx="8991599" cy="3012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1500000" lon="299977" rev="0"/>
            </a:camera>
            <a:lightRig rig="threePt" dir="t"/>
          </a:scene3d>
          <a:sp3d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600" kern="1200" dirty="0" smtClean="0">
              <a:latin typeface="Helvetica Neue Light" charset="0"/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49400" y="2057400"/>
            <a:ext cx="1447800" cy="2628900"/>
            <a:chOff x="1549400" y="2057400"/>
            <a:chExt cx="1447800" cy="2628900"/>
          </a:xfrm>
        </p:grpSpPr>
        <p:sp>
          <p:nvSpPr>
            <p:cNvPr id="7" name="TextBox 6"/>
            <p:cNvSpPr txBox="1"/>
            <p:nvPr/>
          </p:nvSpPr>
          <p:spPr>
            <a:xfrm>
              <a:off x="1549400" y="20574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Laura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9400" y="2590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5435600" y="2057400"/>
            <a:ext cx="1905001" cy="2628900"/>
            <a:chOff x="5435600" y="2057400"/>
            <a:chExt cx="1905001" cy="2628900"/>
          </a:xfrm>
        </p:grpSpPr>
        <p:sp>
          <p:nvSpPr>
            <p:cNvPr id="19" name="TextBox 18"/>
            <p:cNvSpPr txBox="1"/>
            <p:nvPr/>
          </p:nvSpPr>
          <p:spPr>
            <a:xfrm>
              <a:off x="5435600" y="2057400"/>
              <a:ext cx="19050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err="1" smtClean="0">
                  <a:solidFill>
                    <a:schemeClr val="tx1"/>
                  </a:solidFill>
                </a:rPr>
                <a:t>Henriette</a:t>
              </a:r>
              <a:endParaRPr lang="en-US" sz="26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200" y="2590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9931400" y="2057400"/>
            <a:ext cx="1422400" cy="2628900"/>
            <a:chOff x="9931400" y="2057400"/>
            <a:chExt cx="1422400" cy="2628900"/>
          </a:xfrm>
        </p:grpSpPr>
        <p:sp>
          <p:nvSpPr>
            <p:cNvPr id="26" name="TextBox 25"/>
            <p:cNvSpPr txBox="1"/>
            <p:nvPr/>
          </p:nvSpPr>
          <p:spPr>
            <a:xfrm>
              <a:off x="9931400" y="2057400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Ronen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1400" y="2590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1549400" y="5486400"/>
            <a:ext cx="1447800" cy="2628900"/>
            <a:chOff x="1549400" y="5486400"/>
            <a:chExt cx="1447800" cy="2628900"/>
          </a:xfrm>
        </p:grpSpPr>
        <p:sp>
          <p:nvSpPr>
            <p:cNvPr id="22" name="TextBox 21"/>
            <p:cNvSpPr txBox="1"/>
            <p:nvPr/>
          </p:nvSpPr>
          <p:spPr>
            <a:xfrm>
              <a:off x="1549400" y="5486400"/>
              <a:ext cx="1447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Milena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400" y="60198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9931400" y="5527357"/>
            <a:ext cx="1422400" cy="2587943"/>
            <a:chOff x="9931400" y="5603557"/>
            <a:chExt cx="1422400" cy="2587943"/>
          </a:xfrm>
        </p:grpSpPr>
        <p:sp>
          <p:nvSpPr>
            <p:cNvPr id="10" name="TextBox 9"/>
            <p:cNvSpPr txBox="1"/>
            <p:nvPr/>
          </p:nvSpPr>
          <p:spPr>
            <a:xfrm>
              <a:off x="9931400" y="5603557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tx1"/>
                  </a:solidFill>
                </a:rPr>
                <a:t>Marisol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31400" y="6096000"/>
              <a:ext cx="1422400" cy="2095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Tickets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1200" y="1612900"/>
          <a:ext cx="117602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AP54.3: MNT-BY on Person/Role</a:t>
            </a:r>
          </a:p>
          <a:p>
            <a:r>
              <a:rPr lang="en-US" dirty="0" smtClean="0"/>
              <a:t>AP59.1: Reverse Delegation Safeguards</a:t>
            </a:r>
          </a:p>
          <a:p>
            <a:r>
              <a:rPr lang="en-US" dirty="0" smtClean="0"/>
              <a:t>AP59.4, AP59.5 and AP59.6</a:t>
            </a:r>
          </a:p>
          <a:p>
            <a:r>
              <a:rPr lang="en-US" dirty="0" smtClean="0"/>
              <a:t>AP60.1, AP60.2: Ping-c attribute</a:t>
            </a:r>
          </a:p>
          <a:p>
            <a:r>
              <a:rPr lang="en-US" dirty="0" smtClean="0"/>
              <a:t>Fix mirroring</a:t>
            </a:r>
          </a:p>
          <a:p>
            <a:r>
              <a:rPr lang="en-US" dirty="0" smtClean="0"/>
              <a:t>Cleanup forward domain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12BD56-C895-944F-8022-901F9EF732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589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4A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D202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5894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Pages>0</Pages>
  <Words>1279</Words>
  <Characters>0</Characters>
  <Application>Microsoft Macintosh PowerPoint</Application>
  <PresentationFormat>Custom</PresentationFormat>
  <Lines>0</Lines>
  <Paragraphs>212</Paragraphs>
  <Slides>23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Title &amp; Subtitle</vt:lpstr>
      <vt:lpstr>Title &amp; Bullets</vt:lpstr>
      <vt:lpstr>Questions</vt:lpstr>
      <vt:lpstr>Database Update</vt:lpstr>
      <vt:lpstr>Outline</vt:lpstr>
      <vt:lpstr>RIPE Database Service</vt:lpstr>
      <vt:lpstr>The Database Group</vt:lpstr>
      <vt:lpstr>RIPE Database statistics</vt:lpstr>
      <vt:lpstr>Customer Services</vt:lpstr>
      <vt:lpstr>Tickets</vt:lpstr>
      <vt:lpstr>Action Points</vt:lpstr>
      <vt:lpstr>Action Points</vt:lpstr>
      <vt:lpstr>AP54.3: MNT-BY on Person/Role</vt:lpstr>
      <vt:lpstr>AP59.1: Reverse Delegation Safeguards</vt:lpstr>
      <vt:lpstr>AP59.4, AP59.5 and AP59.6</vt:lpstr>
      <vt:lpstr>AP60.1: Adding “ping-c:” to INET[6]NUM</vt:lpstr>
      <vt:lpstr>Cleanup forward domain data</vt:lpstr>
      <vt:lpstr>Fix mirroring</vt:lpstr>
      <vt:lpstr>RIPE Labs highlights</vt:lpstr>
      <vt:lpstr>RIPE Labs highlights</vt:lpstr>
      <vt:lpstr>RIPE Labs highlights</vt:lpstr>
      <vt:lpstr>Demo</vt:lpstr>
      <vt:lpstr>Remove some RPSL complexity</vt:lpstr>
      <vt:lpstr>Remove some RPSL complexity</vt:lpstr>
      <vt:lpstr>That looks better…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Paul Palse</cp:lastModifiedBy>
  <cp:revision>50</cp:revision>
  <dcterms:created xsi:type="dcterms:W3CDTF">2010-11-18T09:18:35Z</dcterms:created>
  <dcterms:modified xsi:type="dcterms:W3CDTF">2010-11-18T10:20:49Z</dcterms:modified>
</cp:coreProperties>
</file>