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Microsoft_PowerPoint_97_-_2003_Presentation1.bin" ContentType="application/vnd.openxmlformats-officedocument.oleObject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Default Extension="pdf" ContentType="application/pdf"/>
  <Override PartName="/ppt/notesSlides/notesSlide20.xml" ContentType="application/vnd.openxmlformats-officedocument.presentationml.notes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</p:sldMasterIdLst>
  <p:notesMasterIdLst>
    <p:notesMasterId r:id="rId41"/>
  </p:notesMasterIdLst>
  <p:sldIdLst>
    <p:sldId id="1315" r:id="rId2"/>
    <p:sldId id="1316" r:id="rId3"/>
    <p:sldId id="1371" r:id="rId4"/>
    <p:sldId id="1360" r:id="rId5"/>
    <p:sldId id="1347" r:id="rId6"/>
    <p:sldId id="1366" r:id="rId7"/>
    <p:sldId id="1381" r:id="rId8"/>
    <p:sldId id="1358" r:id="rId9"/>
    <p:sldId id="1372" r:id="rId10"/>
    <p:sldId id="1348" r:id="rId11"/>
    <p:sldId id="1364" r:id="rId12"/>
    <p:sldId id="1363" r:id="rId13"/>
    <p:sldId id="1357" r:id="rId14"/>
    <p:sldId id="1382" r:id="rId15"/>
    <p:sldId id="1367" r:id="rId16"/>
    <p:sldId id="1369" r:id="rId17"/>
    <p:sldId id="1374" r:id="rId18"/>
    <p:sldId id="1353" r:id="rId19"/>
    <p:sldId id="1351" r:id="rId20"/>
    <p:sldId id="1383" r:id="rId21"/>
    <p:sldId id="1384" r:id="rId22"/>
    <p:sldId id="1392" r:id="rId23"/>
    <p:sldId id="1354" r:id="rId24"/>
    <p:sldId id="1385" r:id="rId25"/>
    <p:sldId id="1346" r:id="rId26"/>
    <p:sldId id="1350" r:id="rId27"/>
    <p:sldId id="1334" r:id="rId28"/>
    <p:sldId id="1396" r:id="rId29"/>
    <p:sldId id="1333" r:id="rId30"/>
    <p:sldId id="1393" r:id="rId31"/>
    <p:sldId id="1232" r:id="rId32"/>
    <p:sldId id="1395" r:id="rId33"/>
    <p:sldId id="1239" r:id="rId34"/>
    <p:sldId id="1337" r:id="rId35"/>
    <p:sldId id="1375" r:id="rId36"/>
    <p:sldId id="1376" r:id="rId37"/>
    <p:sldId id="1378" r:id="rId38"/>
    <p:sldId id="1380" r:id="rId39"/>
    <p:sldId id="1340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800" b="1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800" b="1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800" b="1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800" b="1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clrMru>
    <a:srgbClr val="808000"/>
    <a:srgbClr val="FF9900"/>
    <a:srgbClr val="009900"/>
    <a:srgbClr val="CCFFFF"/>
    <a:srgbClr val="FFFF99"/>
    <a:srgbClr val="EAEAEA"/>
    <a:srgbClr val="FFFFCC"/>
    <a:srgbClr val="00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 preferSingleView="1">
    <p:restoredLeft sz="19669" autoAdjust="0"/>
    <p:restoredTop sz="99899" autoAdjust="0"/>
  </p:normalViewPr>
  <p:slideViewPr>
    <p:cSldViewPr>
      <p:cViewPr varScale="1">
        <p:scale>
          <a:sx n="105" d="100"/>
          <a:sy n="105" d="100"/>
        </p:scale>
        <p:origin x="-9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viewProps" Target="viewProps.xml"/><Relationship Id="rId4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 b="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="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sz="1200" b="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="0"/>
            </a:lvl1pPr>
          </a:lstStyle>
          <a:p>
            <a:fld id="{79CD8ECD-43EF-3D4B-B6D0-32C6AB3057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13F0A-CDE5-624D-B503-1092B9F3D19D}" type="slidenum">
              <a:rPr lang="en-US"/>
              <a:pPr/>
              <a:t>1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23EC9-683A-EB49-AD55-E8195A5476CE}" type="slidenum">
              <a:rPr lang="en-US"/>
              <a:pPr/>
              <a:t>10</a:t>
            </a:fld>
            <a:endParaRPr lang="en-US"/>
          </a:p>
        </p:txBody>
      </p:sp>
      <p:sp>
        <p:nvSpPr>
          <p:cNvPr id="1367042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78DEF-88A2-4788-81C7-02FCE5B397AF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3554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39713"/>
            <a:ext cx="5233988" cy="39258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30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8" tIns="45004" rIns="90008" bIns="45004"/>
          <a:lstStyle/>
          <a:p>
            <a:pPr eaLnBrk="1" hangingPunct="1"/>
            <a:endParaRPr lang="en-GB" smtClean="0">
              <a:latin typeface="Arial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78DEF-88A2-4788-81C7-02FCE5B397AF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12</a:t>
            </a:fld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23554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39713"/>
            <a:ext cx="5233988" cy="3925887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9" y="4306888"/>
            <a:ext cx="5989637" cy="41830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3" tIns="45001" rIns="90003" bIns="45001"/>
          <a:lstStyle/>
          <a:p>
            <a:pPr eaLnBrk="1" hangingPunct="1"/>
            <a:endParaRPr lang="en-GB" dirty="0" smtClean="0">
              <a:latin typeface="Arial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628CD-D958-CA47-BAFD-1DA6F0B905B0}" type="slidenum">
              <a:rPr lang="en-US"/>
              <a:pPr/>
              <a:t>13</a:t>
            </a:fld>
            <a:endParaRPr lang="en-US"/>
          </a:p>
        </p:txBody>
      </p:sp>
      <p:sp>
        <p:nvSpPr>
          <p:cNvPr id="1332226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628CD-D958-CA47-BAFD-1DA6F0B905B0}" type="slidenum">
              <a:rPr lang="en-US"/>
              <a:pPr/>
              <a:t>14</a:t>
            </a:fld>
            <a:endParaRPr lang="en-US"/>
          </a:p>
        </p:txBody>
      </p:sp>
      <p:sp>
        <p:nvSpPr>
          <p:cNvPr id="1332226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Here’s another example</a:t>
            </a:r>
          </a:p>
          <a:p>
            <a:pPr>
              <a:spcBef>
                <a:spcPct val="0"/>
              </a:spcBef>
            </a:pPr>
            <a:r>
              <a:rPr lang="en-US" smtClean="0"/>
              <a:t>Say, a big company does payroll processing at the end of the month. </a:t>
            </a:r>
          </a:p>
          <a:p>
            <a:pPr>
              <a:spcBef>
                <a:spcPct val="0"/>
              </a:spcBef>
            </a:pPr>
            <a:r>
              <a:rPr lang="en-US" smtClean="0"/>
              <a:t>In these cases, there’s going to be a temporary need for more compute capacity.</a:t>
            </a:r>
          </a:p>
          <a:p>
            <a:pPr>
              <a:spcBef>
                <a:spcPct val="0"/>
              </a:spcBef>
            </a:pPr>
            <a:r>
              <a:rPr lang="en-US" smtClean="0"/>
              <a:t>Normally, this kind of provisioning requires manual intervention.</a:t>
            </a:r>
          </a:p>
          <a:p>
            <a:pPr>
              <a:spcBef>
                <a:spcPct val="0"/>
              </a:spcBef>
            </a:pPr>
            <a:r>
              <a:rPr lang="en-US" smtClean="0"/>
              <a:t>However, using business rules, a cloud-aware CRS-3 can automatically request additional capacity from the data centers. . .</a:t>
            </a:r>
          </a:p>
          <a:p>
            <a:pPr>
              <a:spcBef>
                <a:spcPct val="0"/>
              </a:spcBef>
            </a:pPr>
            <a:r>
              <a:rPr lang="en-US" smtClean="0"/>
              <a:t>The NPS identifies the datacenter with available capacity</a:t>
            </a:r>
          </a:p>
          <a:p>
            <a:pPr>
              <a:spcBef>
                <a:spcPct val="0"/>
              </a:spcBef>
            </a:pPr>
            <a:r>
              <a:rPr lang="en-US" smtClean="0"/>
              <a:t>And the Cloud VPN capability automatically provisions VPNs, identify SLAs and manages security as the additional data center is brought on board.</a:t>
            </a:r>
          </a:p>
          <a:p>
            <a:pPr lvl="1"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367921" y="8789061"/>
            <a:ext cx="387396" cy="215778"/>
          </a:xfrm>
          <a:noFill/>
        </p:spPr>
        <p:txBody>
          <a:bodyPr lIns="89788" tIns="44893" rIns="89788" bIns="44893"/>
          <a:lstStyle/>
          <a:p>
            <a:fld id="{E18721CA-CF91-4A80-A5B1-A91D3ED2BCF5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13F0A-CDE5-624D-B503-1092B9F3D19D}" type="slidenum">
              <a:rPr lang="en-US"/>
              <a:pPr/>
              <a:t>17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23EC9-683A-EB49-AD55-E8195A5476CE}" type="slidenum">
              <a:rPr lang="en-US"/>
              <a:pPr/>
              <a:t>18</a:t>
            </a:fld>
            <a:endParaRPr lang="en-US"/>
          </a:p>
        </p:txBody>
      </p:sp>
      <p:sp>
        <p:nvSpPr>
          <p:cNvPr id="1367042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23EC9-683A-EB49-AD55-E8195A5476CE}" type="slidenum">
              <a:rPr lang="en-US"/>
              <a:pPr/>
              <a:t>19</a:t>
            </a:fld>
            <a:endParaRPr lang="en-US"/>
          </a:p>
        </p:txBody>
      </p:sp>
      <p:sp>
        <p:nvSpPr>
          <p:cNvPr id="1367042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93FC8-9A83-4CB8-AFB6-08247E2B9F14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163842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39713"/>
            <a:ext cx="5233988" cy="3925887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30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8" tIns="45004" rIns="90008" bIns="45004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E879F-03F2-5D45-9AD8-EAF3A898F1D0}" type="slidenum">
              <a:rPr lang="en-US"/>
              <a:pPr/>
              <a:t>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93FC8-9A83-4CB8-AFB6-08247E2B9F14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163842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39713"/>
            <a:ext cx="5233988" cy="3925887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30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8" tIns="45004" rIns="90008" bIns="45004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93FC8-9A83-4CB8-AFB6-08247E2B9F14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163842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39713"/>
            <a:ext cx="5233988" cy="3925887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30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8" tIns="45004" rIns="90008" bIns="45004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23EC9-683A-EB49-AD55-E8195A5476CE}" type="slidenum">
              <a:rPr lang="en-US"/>
              <a:pPr/>
              <a:t>23</a:t>
            </a:fld>
            <a:endParaRPr lang="en-US"/>
          </a:p>
        </p:txBody>
      </p:sp>
      <p:sp>
        <p:nvSpPr>
          <p:cNvPr id="1367042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93FC8-9A83-4CB8-AFB6-08247E2B9F14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163842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39713"/>
            <a:ext cx="5233988" cy="3925887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30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8" tIns="45004" rIns="90008" bIns="45004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13F0A-CDE5-624D-B503-1092B9F3D19D}" type="slidenum">
              <a:rPr lang="en-US"/>
              <a:pPr/>
              <a:t>25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23EC9-683A-EB49-AD55-E8195A5476CE}" type="slidenum">
              <a:rPr lang="en-US"/>
              <a:pPr/>
              <a:t>26</a:t>
            </a:fld>
            <a:endParaRPr lang="en-US"/>
          </a:p>
        </p:txBody>
      </p:sp>
      <p:sp>
        <p:nvSpPr>
          <p:cNvPr id="1367042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9D4E5-3A40-284A-B7F7-B3EC029D6600}" type="slidenum">
              <a:rPr lang="en-US"/>
              <a:pPr/>
              <a:t>27</a:t>
            </a:fld>
            <a:endParaRPr lang="en-US"/>
          </a:p>
        </p:txBody>
      </p:sp>
      <p:sp>
        <p:nvSpPr>
          <p:cNvPr id="1389570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93FC8-9A83-4CB8-AFB6-08247E2B9F14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163842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39713"/>
            <a:ext cx="5233988" cy="3925887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06888"/>
            <a:ext cx="5989637" cy="41830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008" tIns="45004" rIns="90008" bIns="45004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E075A-2EB7-B342-9845-78FE85AF24B0}" type="slidenum">
              <a:rPr lang="en-US"/>
              <a:pPr/>
              <a:t>29</a:t>
            </a:fld>
            <a:endParaRPr lang="en-US"/>
          </a:p>
        </p:txBody>
      </p:sp>
      <p:sp>
        <p:nvSpPr>
          <p:cNvPr id="1387522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E075A-2EB7-B342-9845-78FE85AF24B0}" type="slidenum">
              <a:rPr lang="en-US"/>
              <a:pPr/>
              <a:t>30</a:t>
            </a:fld>
            <a:endParaRPr lang="en-US"/>
          </a:p>
        </p:txBody>
      </p:sp>
      <p:sp>
        <p:nvSpPr>
          <p:cNvPr id="1387522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13F0A-CDE5-624D-B503-1092B9F3D19D}" type="slidenum">
              <a:rPr lang="en-US"/>
              <a:pPr/>
              <a:t>3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E075A-2EB7-B342-9845-78FE85AF24B0}" type="slidenum">
              <a:rPr lang="en-US"/>
              <a:pPr/>
              <a:t>31</a:t>
            </a:fld>
            <a:endParaRPr lang="en-US"/>
          </a:p>
        </p:txBody>
      </p:sp>
      <p:sp>
        <p:nvSpPr>
          <p:cNvPr id="1387522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9D4E5-3A40-284A-B7F7-B3EC029D6600}" type="slidenum">
              <a:rPr lang="en-US"/>
              <a:pPr/>
              <a:t>32</a:t>
            </a:fld>
            <a:endParaRPr lang="en-US"/>
          </a:p>
        </p:txBody>
      </p:sp>
      <p:sp>
        <p:nvSpPr>
          <p:cNvPr id="1389570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13F0A-CDE5-624D-B503-1092B9F3D19D}" type="slidenum">
              <a:rPr lang="en-US"/>
              <a:pPr/>
              <a:t>33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9FBA8-C7C3-5347-951B-92C6F46B7B22}" type="slidenum">
              <a:rPr lang="en-US"/>
              <a:pPr/>
              <a:t>34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13F0A-CDE5-624D-B503-1092B9F3D19D}" type="slidenum">
              <a:rPr lang="en-US"/>
              <a:pPr/>
              <a:t>35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628CD-D958-CA47-BAFD-1DA6F0B905B0}" type="slidenum">
              <a:rPr lang="en-US"/>
              <a:pPr/>
              <a:t>36</a:t>
            </a:fld>
            <a:endParaRPr lang="en-US"/>
          </a:p>
        </p:txBody>
      </p:sp>
      <p:sp>
        <p:nvSpPr>
          <p:cNvPr id="1332226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628CD-D958-CA47-BAFD-1DA6F0B905B0}" type="slidenum">
              <a:rPr lang="en-US"/>
              <a:pPr/>
              <a:t>37</a:t>
            </a:fld>
            <a:endParaRPr lang="en-US"/>
          </a:p>
        </p:txBody>
      </p:sp>
      <p:sp>
        <p:nvSpPr>
          <p:cNvPr id="1332226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628CD-D958-CA47-BAFD-1DA6F0B905B0}" type="slidenum">
              <a:rPr lang="en-US"/>
              <a:pPr/>
              <a:t>38</a:t>
            </a:fld>
            <a:endParaRPr lang="en-US"/>
          </a:p>
        </p:txBody>
      </p:sp>
      <p:sp>
        <p:nvSpPr>
          <p:cNvPr id="1332226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EB77A6-B1F0-504F-B942-997448D38BCA}" type="slidenum">
              <a:rPr lang="en-US"/>
              <a:pPr/>
              <a:t>39</a:t>
            </a:fld>
            <a:endParaRPr lang="en-US"/>
          </a:p>
        </p:txBody>
      </p:sp>
      <p:sp>
        <p:nvSpPr>
          <p:cNvPr id="1065986" name="Rectangle 11"/>
          <p:cNvSpPr txBox="1">
            <a:spLocks noGrp="1" noChangeArrowheads="1"/>
          </p:cNvSpPr>
          <p:nvPr/>
        </p:nvSpPr>
        <p:spPr bwMode="auto">
          <a:xfrm>
            <a:off x="5800725" y="8537575"/>
            <a:ext cx="79533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467" tIns="0" rIns="18467" bIns="0" anchor="b">
            <a:prstTxWarp prst="textNoShape">
              <a:avLst/>
            </a:prstTxWarp>
          </a:bodyPr>
          <a:lstStyle/>
          <a:p>
            <a:pPr algn="r" defTabSz="885825">
              <a:lnSpc>
                <a:spcPct val="100000"/>
              </a:lnSpc>
            </a:pPr>
            <a:fld id="{50679600-1367-FF48-9C75-1E607E877EFA}" type="slidenum">
              <a:rPr lang="en-US" b="0"/>
              <a:pPr algn="r" defTabSz="885825">
                <a:lnSpc>
                  <a:spcPct val="100000"/>
                </a:lnSpc>
              </a:pPr>
              <a:t>39</a:t>
            </a:fld>
            <a:endParaRPr lang="en-US" b="0"/>
          </a:p>
        </p:txBody>
      </p:sp>
      <p:sp>
        <p:nvSpPr>
          <p:cNvPr id="1065987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9788" y="239713"/>
            <a:ext cx="5233987" cy="39258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pPr marL="112713" indent="-112713" defTabSz="1020763"/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6E879F-03F2-5D45-9AD8-EAF3A898F1D0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23EC9-683A-EB49-AD55-E8195A5476CE}" type="slidenum">
              <a:rPr lang="en-US"/>
              <a:pPr/>
              <a:t>5</a:t>
            </a:fld>
            <a:endParaRPr lang="en-US"/>
          </a:p>
        </p:txBody>
      </p:sp>
      <p:sp>
        <p:nvSpPr>
          <p:cNvPr id="1367042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628CD-D958-CA47-BAFD-1DA6F0B905B0}" type="slidenum">
              <a:rPr lang="en-US"/>
              <a:pPr/>
              <a:t>6</a:t>
            </a:fld>
            <a:endParaRPr lang="en-US"/>
          </a:p>
        </p:txBody>
      </p:sp>
      <p:sp>
        <p:nvSpPr>
          <p:cNvPr id="1332226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628CD-D958-CA47-BAFD-1DA6F0B905B0}" type="slidenum">
              <a:rPr lang="en-US"/>
              <a:pPr/>
              <a:t>7</a:t>
            </a:fld>
            <a:endParaRPr lang="en-US"/>
          </a:p>
        </p:txBody>
      </p:sp>
      <p:sp>
        <p:nvSpPr>
          <p:cNvPr id="1332226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628CD-D958-CA47-BAFD-1DA6F0B905B0}" type="slidenum">
              <a:rPr lang="en-US"/>
              <a:pPr/>
              <a:t>8</a:t>
            </a:fld>
            <a:endParaRPr lang="en-US"/>
          </a:p>
        </p:txBody>
      </p:sp>
      <p:sp>
        <p:nvSpPr>
          <p:cNvPr id="1332226" name="AutoShap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1375" y="239713"/>
            <a:ext cx="5233988" cy="3925887"/>
          </a:xfrm>
          <a:prstGeom prst="rect">
            <a:avLst/>
          </a:prstGeom>
          <a:noFill/>
        </p:spPr>
      </p:sp>
      <p:sp>
        <p:nvSpPr>
          <p:cNvPr id="133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4306888"/>
            <a:ext cx="5989637" cy="41830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08" tIns="45004" rIns="90008" bIns="45004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513F0A-CDE5-624D-B503-1092B9F3D19D}" type="slidenum">
              <a:rPr lang="en-US"/>
              <a:pPr/>
              <a:t>9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27" descr="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00200"/>
            <a:ext cx="4572000" cy="27432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 rot="16200000">
            <a:off x="3200400" y="-1600200"/>
            <a:ext cx="2743200" cy="9144000"/>
          </a:xfrm>
          <a:prstGeom prst="rect">
            <a:avLst/>
          </a:prstGeom>
          <a:solidFill>
            <a:srgbClr val="015F85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3025" tIns="36512" rIns="73025" bIns="365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904403" y="6670529"/>
            <a:ext cx="2057997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prstTxWarp prst="textNoShape">
              <a:avLst/>
            </a:prstTxWarp>
            <a:spAutoFit/>
          </a:bodyPr>
          <a:lstStyle/>
          <a:p>
            <a:pPr defTabSz="814388">
              <a:lnSpc>
                <a:spcPct val="100000"/>
              </a:lnSpc>
            </a:pPr>
            <a:r>
              <a:rPr lang="en-US" sz="700" b="0" dirty="0">
                <a:solidFill>
                  <a:srgbClr val="D3D3D3"/>
                </a:solidFill>
              </a:rPr>
              <a:t>© </a:t>
            </a:r>
            <a:r>
              <a:rPr lang="en-US" sz="700" b="0" dirty="0" smtClean="0">
                <a:solidFill>
                  <a:srgbClr val="D3D3D3"/>
                </a:solidFill>
              </a:rPr>
              <a:t>2010</a:t>
            </a:r>
            <a:r>
              <a:rPr lang="en-US" sz="700" b="0" baseline="0" dirty="0" smtClean="0">
                <a:solidFill>
                  <a:srgbClr val="D3D3D3"/>
                </a:solidFill>
              </a:rPr>
              <a:t> </a:t>
            </a:r>
            <a:r>
              <a:rPr lang="en-US" sz="700" b="0" dirty="0" smtClean="0">
                <a:solidFill>
                  <a:srgbClr val="D3D3D3"/>
                </a:solidFill>
              </a:rPr>
              <a:t> </a:t>
            </a:r>
            <a:r>
              <a:rPr lang="en-US" sz="700" b="0" dirty="0">
                <a:solidFill>
                  <a:srgbClr val="D3D3D3"/>
                </a:solidFill>
              </a:rPr>
              <a:t>Cisco Systems, Inc. All rights reserved.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93675" y="6670529"/>
            <a:ext cx="163512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prstTxWarp prst="textNoShape">
              <a:avLst/>
            </a:prstTxWarp>
            <a:spAutoFit/>
          </a:bodyPr>
          <a:lstStyle/>
          <a:p>
            <a:pPr defTabSz="814388">
              <a:lnSpc>
                <a:spcPct val="100000"/>
              </a:lnSpc>
            </a:pPr>
            <a:r>
              <a:rPr lang="en-US" sz="700" b="0" dirty="0" smtClean="0">
                <a:solidFill>
                  <a:srgbClr val="D3D3D3"/>
                </a:solidFill>
              </a:rPr>
              <a:t>Cisco  Network  Positioning  System</a:t>
            </a:r>
            <a:endParaRPr lang="en-US" sz="700" b="0" dirty="0">
              <a:solidFill>
                <a:srgbClr val="D3D3D3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802688" y="6623050"/>
            <a:ext cx="3206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prstTxWarp prst="textNoShape">
              <a:avLst/>
            </a:prstTxWarp>
            <a:spAutoFit/>
          </a:bodyPr>
          <a:lstStyle/>
          <a:p>
            <a:pPr algn="r" defTabSz="814388">
              <a:lnSpc>
                <a:spcPct val="100000"/>
              </a:lnSpc>
            </a:pPr>
            <a:fld id="{FEF7FB0C-78E3-9248-8DEB-9CE602DCE5F1}" type="slidenum">
              <a:rPr lang="en-US" sz="1000" b="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b="0">
              <a:solidFill>
                <a:srgbClr val="D3D3D3"/>
              </a:solidFill>
            </a:endParaRPr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609600" y="525463"/>
            <a:ext cx="1447800" cy="769937"/>
            <a:chOff x="3272" y="1316"/>
            <a:chExt cx="1889" cy="1002"/>
          </a:xfrm>
        </p:grpSpPr>
        <p:sp>
          <p:nvSpPr>
            <p:cNvPr id="5128" name="AutoShape 8"/>
            <p:cNvSpPr>
              <a:spLocks noChangeAspect="1" noChangeArrowheads="1" noTextEdit="1"/>
            </p:cNvSpPr>
            <p:nvPr/>
          </p:nvSpPr>
          <p:spPr bwMode="auto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3803" y="1980"/>
              <a:ext cx="86" cy="325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4304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3443" y="1971"/>
              <a:ext cx="249" cy="343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 noEditPoints="1"/>
            </p:cNvSpPr>
            <p:nvPr/>
          </p:nvSpPr>
          <p:spPr bwMode="auto">
            <a:xfrm>
              <a:off x="4643" y="1971"/>
              <a:ext cx="342" cy="343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4000" y="1971"/>
              <a:ext cx="223" cy="343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3272" y="1586"/>
              <a:ext cx="81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3499" y="1474"/>
              <a:ext cx="81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3722" y="1320"/>
              <a:ext cx="81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3949" y="1474"/>
              <a:ext cx="81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4171" y="1586"/>
              <a:ext cx="86" cy="167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4398" y="1474"/>
              <a:ext cx="82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4625" y="1320"/>
              <a:ext cx="82" cy="51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4848" y="1474"/>
              <a:ext cx="82" cy="27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5075" y="1586"/>
              <a:ext cx="82" cy="167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43" name="Rectangle 23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5" y="2557463"/>
            <a:ext cx="3768725" cy="830262"/>
          </a:xfrm>
        </p:spPr>
        <p:txBody>
          <a:bodyPr/>
          <a:lstStyle>
            <a:lvl1pPr>
              <a:defRPr sz="2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650875" y="4733925"/>
            <a:ext cx="6940550" cy="4191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-11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8" name="Picture 26" descr="1GLOBEciscoCorp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676400"/>
            <a:ext cx="2286000" cy="261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Content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hidden">
          <a:xfrm>
            <a:off x="0" y="3360738"/>
            <a:ext cx="9144000" cy="3497262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183B7">
                  <a:alpha val="5000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82124" tIns="41061" rIns="82124" bIns="4106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 fontAlgn="auto">
              <a:spcBef>
                <a:spcPts val="0"/>
              </a:spcBef>
              <a:spcAft>
                <a:spcPts val="0"/>
              </a:spcAft>
              <a:defRPr/>
            </a:pPr>
            <a:fld id="{D47A4FD5-1251-416D-8413-BE7C534C7D73}" type="slidenum">
              <a:rPr lang="en-US" sz="1000">
                <a:solidFill>
                  <a:srgbClr val="8E8E95"/>
                </a:solidFill>
                <a:latin typeface="+mn-lt"/>
              </a:rPr>
              <a:pPr algn="r" defTabSz="81438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solidFill>
                <a:srgbClr val="8E8E95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1" y="304800"/>
            <a:ext cx="7435849" cy="8382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3751" y="1186542"/>
            <a:ext cx="7435849" cy="381000"/>
          </a:xfrm>
        </p:spPr>
        <p:txBody>
          <a:bodyPr anchor="ctr">
            <a:noAutofit/>
          </a:bodyPr>
          <a:lstStyle>
            <a:lvl1pPr>
              <a:buFontTx/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3750" y="6372423"/>
            <a:ext cx="7461250" cy="307777"/>
          </a:xfrm>
        </p:spPr>
        <p:txBody>
          <a:bodyPr anchor="b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400"/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0825"/>
            <a:ext cx="3992563" cy="465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520825"/>
            <a:ext cx="3994150" cy="465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Microsoft_PowerPoint_97_-_2003_Presentation1.bin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5138" y="228600"/>
            <a:ext cx="82216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177800"/>
          </a:xfrm>
          <a:prstGeom prst="rect">
            <a:avLst/>
          </a:prstGeom>
          <a:solidFill>
            <a:srgbClr val="015F85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866900" y="6670529"/>
            <a:ext cx="2057997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prstTxWarp prst="textNoShape">
              <a:avLst/>
            </a:prstTxWarp>
            <a:spAutoFit/>
          </a:bodyPr>
          <a:lstStyle/>
          <a:p>
            <a:pPr defTabSz="814388">
              <a:lnSpc>
                <a:spcPct val="100000"/>
              </a:lnSpc>
            </a:pPr>
            <a:r>
              <a:rPr lang="en-US" sz="700" b="0" dirty="0">
                <a:solidFill>
                  <a:srgbClr val="D3D3D3"/>
                </a:solidFill>
              </a:rPr>
              <a:t>© </a:t>
            </a:r>
            <a:r>
              <a:rPr lang="en-US" sz="700" b="0" dirty="0" smtClean="0">
                <a:solidFill>
                  <a:srgbClr val="D3D3D3"/>
                </a:solidFill>
              </a:rPr>
              <a:t>2010</a:t>
            </a:r>
            <a:r>
              <a:rPr lang="en-US" sz="700" b="0" baseline="0" dirty="0" smtClean="0">
                <a:solidFill>
                  <a:srgbClr val="D3D3D3"/>
                </a:solidFill>
              </a:rPr>
              <a:t> </a:t>
            </a:r>
            <a:r>
              <a:rPr lang="en-US" sz="700" b="0" dirty="0" smtClean="0">
                <a:solidFill>
                  <a:srgbClr val="D3D3D3"/>
                </a:solidFill>
              </a:rPr>
              <a:t> </a:t>
            </a:r>
            <a:r>
              <a:rPr lang="en-US" sz="700" b="0" dirty="0">
                <a:solidFill>
                  <a:srgbClr val="D3D3D3"/>
                </a:solidFill>
              </a:rPr>
              <a:t>Cisco Systems, Inc. All rights reserved.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3675" y="6670529"/>
            <a:ext cx="1635125" cy="19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prstTxWarp prst="textNoShape">
              <a:avLst/>
            </a:prstTxWarp>
            <a:spAutoFit/>
          </a:bodyPr>
          <a:lstStyle/>
          <a:p>
            <a:pPr defTabSz="814388">
              <a:lnSpc>
                <a:spcPct val="100000"/>
              </a:lnSpc>
            </a:pPr>
            <a:r>
              <a:rPr lang="en-US" sz="700" b="0" dirty="0" smtClean="0">
                <a:solidFill>
                  <a:srgbClr val="D3D3D3"/>
                </a:solidFill>
              </a:rPr>
              <a:t>Cisco  Network</a:t>
            </a:r>
            <a:r>
              <a:rPr lang="en-US" sz="700" b="0" baseline="0" dirty="0" smtClean="0">
                <a:solidFill>
                  <a:srgbClr val="D3D3D3"/>
                </a:solidFill>
              </a:rPr>
              <a:t> Positioning  System</a:t>
            </a:r>
            <a:endParaRPr lang="en-US" sz="700" b="0" dirty="0">
              <a:solidFill>
                <a:srgbClr val="D3D3D3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8796338" y="6546850"/>
            <a:ext cx="3206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prstTxWarp prst="textNoShape">
              <a:avLst/>
            </a:prstTxWarp>
            <a:spAutoFit/>
          </a:bodyPr>
          <a:lstStyle/>
          <a:p>
            <a:pPr algn="r" defTabSz="814388">
              <a:lnSpc>
                <a:spcPct val="100000"/>
              </a:lnSpc>
            </a:pPr>
            <a:fld id="{169C207B-6D20-C746-810A-F36E2FCD1226}" type="slidenum">
              <a:rPr lang="en-US" sz="1000" b="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b="0">
              <a:solidFill>
                <a:srgbClr val="D3D3D3"/>
              </a:solidFill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0825"/>
            <a:ext cx="8139113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410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106" r:id="rId15" imgW="0" imgH="0" progId="PowerPoint.Show.8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2pPr>
      <a:lvl3pPr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3pPr>
      <a:lvl4pPr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4pPr>
      <a:lvl5pPr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230188" indent="-23018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-11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2pPr>
      <a:lvl3pPr marL="914400" indent="-22542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254125" indent="-22542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1604963" indent="-1778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062163" indent="-1778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519363" indent="-1778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2976563" indent="-1778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433763" indent="-1778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jpe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5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jpeg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wmf"/><Relationship Id="rId5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wmf"/><Relationship Id="rId5" Type="http://schemas.openxmlformats.org/officeDocument/2006/relationships/image" Target="../media/image8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wmf"/><Relationship Id="rId6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5" Type="http://schemas.openxmlformats.org/officeDocument/2006/relationships/image" Target="../media/image14.emf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6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7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6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6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6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4" Type="http://schemas.openxmlformats.org/officeDocument/2006/relationships/image" Target="../media/image22.pdf"/><Relationship Id="rId5" Type="http://schemas.openxmlformats.org/officeDocument/2006/relationships/image" Target="../media/image23.pn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6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5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eg"/><Relationship Id="rId5" Type="http://schemas.openxmlformats.org/officeDocument/2006/relationships/image" Target="../media/image9.wm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df"/><Relationship Id="rId5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5" Type="http://schemas.openxmlformats.org/officeDocument/2006/relationships/image" Target="../media/image5.emf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Relationship Id="rId6" Type="http://schemas.openxmlformats.org/officeDocument/2006/relationships/image" Target="../media/image22.pd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df"/><Relationship Id="rId5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w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5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981200"/>
            <a:ext cx="8763000" cy="137160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6699"/>
              </a:buClr>
              <a:buFont typeface="Times" pitchFamily="-112" charset="0"/>
              <a:buNone/>
            </a:pPr>
            <a:r>
              <a:rPr lang="en-US" sz="3200" b="0" i="1" dirty="0" smtClean="0">
                <a:solidFill>
                  <a:schemeClr val="bg1"/>
                </a:solidFill>
              </a:rPr>
              <a:t>Application Layer Traffic Optimization (ALTO)</a:t>
            </a:r>
          </a:p>
          <a:p>
            <a:pPr>
              <a:lnSpc>
                <a:spcPct val="120000"/>
              </a:lnSpc>
              <a:buClr>
                <a:srgbClr val="006699"/>
              </a:buClr>
              <a:buFont typeface="Times" pitchFamily="-112" charset="0"/>
              <a:buNone/>
            </a:pPr>
            <a:r>
              <a:rPr lang="en-US" sz="3200" b="0" i="1" dirty="0" smtClean="0">
                <a:solidFill>
                  <a:schemeClr val="bg1"/>
                </a:solidFill>
              </a:rPr>
              <a:t>Network Positioning System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086600" y="5791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>
            <a:prstTxWarp prst="textNoShape">
              <a:avLst/>
            </a:prstTxWarp>
          </a:bodyPr>
          <a:lstStyle/>
          <a:p>
            <a:pPr defTabSz="814388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None/>
            </a:pPr>
            <a:r>
              <a:rPr lang="en-US" sz="1200" b="0" i="1" dirty="0" smtClean="0">
                <a:solidFill>
                  <a:schemeClr val="bg1"/>
                </a:solidFill>
              </a:rPr>
              <a:t>RIPE61 </a:t>
            </a:r>
            <a:br>
              <a:rPr lang="en-US" sz="1200" b="0" i="1" dirty="0" smtClean="0">
                <a:solidFill>
                  <a:schemeClr val="bg1"/>
                </a:solidFill>
              </a:rPr>
            </a:br>
            <a:r>
              <a:rPr lang="en-US" sz="1200" b="0" i="1" dirty="0" smtClean="0">
                <a:solidFill>
                  <a:schemeClr val="bg1"/>
                </a:solidFill>
              </a:rPr>
              <a:t>Rome,  November 2010</a:t>
            </a:r>
            <a:endParaRPr lang="en-US" sz="1600" b="0" i="1" dirty="0" smtClean="0">
              <a:solidFill>
                <a:schemeClr val="bg1"/>
              </a:solidFill>
            </a:endParaRPr>
          </a:p>
          <a:p>
            <a:pPr defTabSz="814388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None/>
            </a:pPr>
            <a:endParaRPr lang="en-US" sz="2000" b="0" i="1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4876800"/>
            <a:ext cx="6940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24" tIns="41061" rIns="82124" bIns="41061">
            <a:prstTxWarp prst="textNoShape">
              <a:avLst/>
            </a:prstTxWarp>
          </a:bodyPr>
          <a:lstStyle/>
          <a:p>
            <a:pPr defTabSz="814388">
              <a:spcBef>
                <a:spcPct val="50000"/>
              </a:spcBef>
              <a:buClr>
                <a:schemeClr val="tx2"/>
              </a:buClr>
              <a:buSzPct val="100000"/>
            </a:pPr>
            <a:r>
              <a:rPr lang="en-US" sz="2400" b="0" i="1" dirty="0" smtClean="0">
                <a:solidFill>
                  <a:schemeClr val="bg1"/>
                </a:solidFill>
              </a:rPr>
              <a:t>Stefano </a:t>
            </a:r>
            <a:r>
              <a:rPr lang="en-US" sz="2400" b="0" i="1" dirty="0" err="1" smtClean="0">
                <a:solidFill>
                  <a:schemeClr val="bg1"/>
                </a:solidFill>
              </a:rPr>
              <a:t>Previdi</a:t>
            </a:r>
            <a:r>
              <a:rPr lang="en-US" sz="2400" b="0" i="1" dirty="0" smtClean="0">
                <a:solidFill>
                  <a:schemeClr val="bg1"/>
                </a:solidFill>
              </a:rPr>
              <a:t>  - </a:t>
            </a:r>
            <a:r>
              <a:rPr lang="en-US" sz="1800" b="0" i="1" dirty="0" err="1" smtClean="0">
                <a:solidFill>
                  <a:schemeClr val="bg1"/>
                </a:solidFill>
              </a:rPr>
              <a:t>sprevidi@cisco.com</a:t>
            </a:r>
            <a:r>
              <a:rPr lang="en-US" sz="2400" b="0" i="1" dirty="0" smtClean="0">
                <a:solidFill>
                  <a:schemeClr val="bg1"/>
                </a:solidFill>
              </a:rPr>
              <a:t>  </a:t>
            </a:r>
            <a:endParaRPr lang="en-US" sz="1600" b="0" i="1" dirty="0" smtClean="0">
              <a:solidFill>
                <a:schemeClr val="bg1"/>
              </a:solidFill>
            </a:endParaRPr>
          </a:p>
          <a:p>
            <a:pPr defTabSz="814388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None/>
            </a:pPr>
            <a:r>
              <a:rPr lang="en-US" sz="1800" b="0" i="1" dirty="0" smtClean="0">
                <a:solidFill>
                  <a:schemeClr val="bg1"/>
                </a:solidFill>
              </a:rPr>
              <a:t>Distinguished Engineer</a:t>
            </a:r>
          </a:p>
          <a:p>
            <a:pPr defTabSz="814388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None/>
            </a:pPr>
            <a:r>
              <a:rPr lang="en-US" sz="1800" b="0" i="1" dirty="0" smtClean="0">
                <a:solidFill>
                  <a:schemeClr val="bg1"/>
                </a:solidFill>
              </a:rPr>
              <a:t>Cisco Systems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65100"/>
            <a:ext cx="2235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2338" y="228600"/>
            <a:ext cx="8221662" cy="685800"/>
          </a:xfrm>
        </p:spPr>
        <p:txBody>
          <a:bodyPr/>
          <a:lstStyle/>
          <a:p>
            <a:r>
              <a:rPr lang="en-GB" dirty="0" smtClean="0"/>
              <a:t>Service Delivery</a:t>
            </a:r>
            <a:endParaRPr lang="en-US" dirty="0"/>
          </a:p>
        </p:txBody>
      </p:sp>
      <p:sp>
        <p:nvSpPr>
          <p:cNvPr id="84" name="Content Placeholder 83"/>
          <p:cNvSpPr>
            <a:spLocks noGrp="1"/>
          </p:cNvSpPr>
          <p:nvPr>
            <p:ph idx="4294967295"/>
          </p:nvPr>
        </p:nvSpPr>
        <p:spPr>
          <a:xfrm>
            <a:off x="319087" y="1295400"/>
            <a:ext cx="8443913" cy="2895600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“Keep It Simple” approach: 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When CDN has to select content location for user, it asks NPS first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Then, CDN includes NPS hint in selection process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Request Reply Model: Address Ranking 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Which targets in a given list of IP addresses are the closest to a particular 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query source (e.g.: user IP address) ?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Simple location &amp; distance request by application to network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Extensible to other ranking criteria</a:t>
            </a:r>
          </a:p>
          <a:p>
            <a:endParaRPr lang="en-GB" dirty="0" smtClean="0">
              <a:solidFill>
                <a:schemeClr val="bg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752600" y="4419600"/>
            <a:ext cx="1524000" cy="2057400"/>
            <a:chOff x="1752600" y="4419600"/>
            <a:chExt cx="1524000" cy="2057400"/>
          </a:xfrm>
        </p:grpSpPr>
        <p:pic>
          <p:nvPicPr>
            <p:cNvPr id="10" name="Picture 295" descr="cloud"/>
            <p:cNvPicPr>
              <a:picLocks noChangeAspect="1" noChangeArrowheads="1"/>
            </p:cNvPicPr>
            <p:nvPr/>
          </p:nvPicPr>
          <p:blipFill>
            <a:blip r:embed="rId3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1752600" y="4419600"/>
              <a:ext cx="1524000" cy="2057400"/>
            </a:xfrm>
            <a:prstGeom prst="rect">
              <a:avLst/>
            </a:prstGeom>
            <a:noFill/>
          </p:spPr>
        </p:pic>
        <p:pic>
          <p:nvPicPr>
            <p:cNvPr id="14" name="Picture 39" descr="Streamer-v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33600" y="4572000"/>
              <a:ext cx="445567" cy="284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39" descr="Streamer-v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33600" y="5202382"/>
              <a:ext cx="445567" cy="284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9" descr="Streamer-v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5233" y="5888182"/>
              <a:ext cx="445567" cy="284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7" descr="Router_C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43200" y="5172075"/>
              <a:ext cx="4572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2743200" y="4800600"/>
              <a:ext cx="457200" cy="20082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82296" tIns="36576" rIns="82296" bIns="36576">
              <a:spAutoFit/>
            </a:bodyPr>
            <a:lstStyle/>
            <a:p>
              <a:pPr algn="ctr" eaLnBrk="0" hangingPunct="0"/>
              <a:r>
                <a:rPr lang="en-US" sz="900" b="1" dirty="0" smtClean="0">
                  <a:ea typeface="宋体"/>
                  <a:cs typeface="宋体"/>
                </a:rPr>
                <a:t>CDN</a:t>
              </a:r>
              <a:endParaRPr lang="en-US" sz="1100" b="1" dirty="0">
                <a:ea typeface="宋体"/>
                <a:cs typeface="宋体"/>
              </a:endParaRPr>
            </a:p>
          </p:txBody>
        </p:sp>
      </p:grpSp>
      <p:pic>
        <p:nvPicPr>
          <p:cNvPr id="24" name="Picture 80" descr="MCj03871500000[1]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648200"/>
            <a:ext cx="350305" cy="33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 41"/>
          <p:cNvGrpSpPr/>
          <p:nvPr/>
        </p:nvGrpSpPr>
        <p:grpSpPr>
          <a:xfrm>
            <a:off x="4191000" y="4267200"/>
            <a:ext cx="4343400" cy="1371600"/>
            <a:chOff x="4191000" y="4267200"/>
            <a:chExt cx="4343400" cy="137160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858000" y="4422595"/>
              <a:ext cx="1676400" cy="1216205"/>
            </a:xfrm>
            <a:prstGeom prst="roundRect">
              <a:avLst/>
            </a:prstGeom>
            <a:solidFill>
              <a:srgbClr val="0183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2" charset="0"/>
                </a:rPr>
                <a:t>NPS Server:</a:t>
              </a:r>
            </a:p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rgbClr val="FFFFFF"/>
                  </a:solidFill>
                </a:rPr>
                <a:t>Information Collector</a:t>
              </a:r>
            </a:p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112" charset="0"/>
                </a:rPr>
                <a:t>Algorithms</a:t>
              </a:r>
            </a:p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solidFill>
                    <a:srgbClr val="FFFFFF"/>
                  </a:solidFill>
                </a:rPr>
                <a:t>Databases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endParaRPr>
            </a:p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4495800" y="4648200"/>
              <a:ext cx="1752600" cy="1588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6" name="Round Same Side Corner Rectangle 25"/>
            <p:cNvSpPr/>
            <p:nvPr/>
          </p:nvSpPr>
          <p:spPr bwMode="auto">
            <a:xfrm>
              <a:off x="4191000" y="4267200"/>
              <a:ext cx="1371600" cy="838200"/>
            </a:xfrm>
            <a:prstGeom prst="round2SameRect">
              <a:avLst>
                <a:gd name="adj1" fmla="val 16667"/>
                <a:gd name="adj2" fmla="val 19841"/>
              </a:avLst>
            </a:prstGeom>
            <a:solidFill>
              <a:schemeClr val="bg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rPr>
                <a:t>REQUEST</a:t>
              </a:r>
              <a:r>
                <a:rPr kumimoji="0" lang="en-US" sz="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rPr>
                <a:t> </a:t>
              </a:r>
              <a:br>
                <a:rPr kumimoji="0" lang="en-US" sz="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rPr>
              </a:b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rPr>
                <a:t>User IP Add:</a:t>
              </a:r>
              <a:r>
                <a:rPr kumimoji="0" lang="en-US" sz="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rPr>
                <a:t> 10.1.1.1</a:t>
              </a:r>
              <a:endPara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/>
                <a:t>Target-1: 10.20.1.1</a:t>
              </a:r>
            </a:p>
            <a:p>
              <a:pPr defTabSz="814388"/>
              <a:r>
                <a:rPr lang="en-US" sz="900" dirty="0" smtClean="0"/>
                <a:t>Target-2: 10.30.1.1</a:t>
              </a:r>
              <a:br>
                <a:rPr lang="en-US" sz="900" dirty="0" smtClean="0"/>
              </a:br>
              <a:r>
                <a:rPr lang="en-US" sz="900" dirty="0" smtClean="0"/>
                <a:t>Target-3: 10.40.1.1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29000" y="5257800"/>
            <a:ext cx="2133600" cy="762000"/>
            <a:chOff x="3429000" y="5257800"/>
            <a:chExt cx="2133600" cy="762000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3429000" y="5638800"/>
              <a:ext cx="1524000" cy="1588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sp>
          <p:nvSpPr>
            <p:cNvPr id="30" name="Round Same Side Corner Rectangle 29"/>
            <p:cNvSpPr/>
            <p:nvPr/>
          </p:nvSpPr>
          <p:spPr bwMode="auto">
            <a:xfrm>
              <a:off x="4191000" y="5257800"/>
              <a:ext cx="1371600" cy="762000"/>
            </a:xfrm>
            <a:prstGeom prst="round2SameRect">
              <a:avLst>
                <a:gd name="adj1" fmla="val 16667"/>
                <a:gd name="adj2" fmla="val 19841"/>
              </a:avLst>
            </a:prstGeom>
            <a:solidFill>
              <a:schemeClr val="bg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rPr>
                <a:t>REPLY</a:t>
              </a:r>
              <a:r>
                <a:rPr kumimoji="0" lang="en-US" sz="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rPr>
                <a:t/>
              </a:r>
              <a:br>
                <a:rPr kumimoji="0" lang="en-US" sz="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rPr>
              </a:b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rPr>
                <a:t>User IP Add:</a:t>
              </a:r>
              <a:r>
                <a:rPr kumimoji="0" lang="en-US" sz="9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rPr>
                <a:t> 10.1.1.1</a:t>
              </a:r>
              <a:endPara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900" dirty="0" smtClean="0"/>
                <a:t>Target-2: 10.30.1.1 </a:t>
              </a:r>
              <a:r>
                <a:rPr lang="en-US" sz="900" dirty="0" smtClean="0">
                  <a:solidFill>
                    <a:srgbClr val="FF0000"/>
                  </a:solidFill>
                </a:rPr>
                <a:t>10</a:t>
              </a:r>
            </a:p>
            <a:p>
              <a:pPr defTabSz="814388"/>
              <a:r>
                <a:rPr lang="en-US" sz="900" dirty="0" smtClean="0"/>
                <a:t>Target-3: 10.40.1.1 </a:t>
              </a:r>
              <a:r>
                <a:rPr lang="en-US" sz="900" dirty="0" smtClean="0">
                  <a:solidFill>
                    <a:srgbClr val="FF0000"/>
                  </a:solidFill>
                </a:rPr>
                <a:t>20</a:t>
              </a:r>
              <a:br>
                <a:rPr lang="en-US" sz="900" dirty="0" smtClean="0">
                  <a:solidFill>
                    <a:srgbClr val="FF0000"/>
                  </a:solidFill>
                </a:rPr>
              </a:br>
              <a:r>
                <a:rPr lang="en-US" sz="900" dirty="0" smtClean="0"/>
                <a:t>Target-1: 10.20.1.1 </a:t>
              </a:r>
              <a:r>
                <a:rPr lang="en-US" sz="900" dirty="0" smtClean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5800" y="4749005"/>
            <a:ext cx="1197336" cy="839788"/>
            <a:chOff x="685800" y="4749005"/>
            <a:chExt cx="1197336" cy="839788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685800" y="4749005"/>
              <a:ext cx="685800" cy="1588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685800" y="4902993"/>
              <a:ext cx="609600" cy="228600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685800" y="5055393"/>
              <a:ext cx="609600" cy="533400"/>
            </a:xfrm>
            <a:prstGeom prst="straightConnector1">
              <a:avLst/>
            </a:prstGeom>
            <a:noFill/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1447800" y="4953000"/>
              <a:ext cx="435336" cy="54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?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914400" y="3124200"/>
            <a:ext cx="990600" cy="1066800"/>
          </a:xfrm>
          <a:prstGeom prst="rect">
            <a:avLst/>
          </a:prstGeom>
          <a:solidFill>
            <a:srgbClr val="DDE6EF"/>
          </a:solidFill>
          <a:ln>
            <a:solidFill>
              <a:srgbClr val="0183B7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200" dirty="0" smtClean="0"/>
              <a:t>App</a:t>
            </a:r>
            <a:br>
              <a:rPr lang="en-US" sz="1200" dirty="0" smtClean="0"/>
            </a:br>
            <a:r>
              <a:rPr lang="en-US" sz="1200" dirty="0" smtClean="0"/>
              <a:t>Server</a:t>
            </a:r>
            <a:endParaRPr lang="en-US" sz="1200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19087" y="1143000"/>
            <a:ext cx="8139113" cy="5365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rgbClr val="FFFFFF"/>
                </a:solidFill>
                <a:cs typeface="ＭＳ Ｐゴシック"/>
              </a:rPr>
              <a:t>ALTO Client embedded in Application Server (CDN case)</a:t>
            </a:r>
            <a:endParaRPr lang="en-GB" sz="1400" dirty="0" smtClean="0">
              <a:solidFill>
                <a:srgbClr val="FFFFFF"/>
              </a:solidFill>
            </a:endParaRPr>
          </a:p>
          <a:p>
            <a:pPr lvl="1">
              <a:lnSpc>
                <a:spcPct val="85000"/>
              </a:lnSpc>
            </a:pPr>
            <a:endParaRPr lang="en-GB" sz="1400" dirty="0" smtClean="0">
              <a:solidFill>
                <a:srgbClr val="FFFFFF"/>
              </a:solidFill>
            </a:endParaRPr>
          </a:p>
        </p:txBody>
      </p:sp>
      <p:sp>
        <p:nvSpPr>
          <p:cNvPr id="2252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22338" y="228600"/>
            <a:ext cx="8221662" cy="685800"/>
          </a:xfrm>
        </p:spPr>
        <p:txBody>
          <a:bodyPr/>
          <a:lstStyle/>
          <a:p>
            <a:pPr eaLnBrk="1" hangingPunct="1"/>
            <a:r>
              <a:rPr lang="en-GB" dirty="0" smtClean="0"/>
              <a:t>Service Delivery</a:t>
            </a:r>
            <a:endParaRPr lang="en-US" dirty="0" smtClean="0">
              <a:cs typeface="ＭＳ Ｐゴシック"/>
            </a:endParaRPr>
          </a:p>
        </p:txBody>
      </p:sp>
      <p:grpSp>
        <p:nvGrpSpPr>
          <p:cNvPr id="2" name="Group 83"/>
          <p:cNvGrpSpPr/>
          <p:nvPr/>
        </p:nvGrpSpPr>
        <p:grpSpPr>
          <a:xfrm>
            <a:off x="1091051" y="2743200"/>
            <a:ext cx="7748149" cy="3657600"/>
            <a:chOff x="1091051" y="2362200"/>
            <a:chExt cx="7748149" cy="36576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4114800" y="2362200"/>
              <a:ext cx="2667000" cy="36576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rgbClr val="0183B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3" name="Group 77"/>
            <p:cNvGrpSpPr/>
            <p:nvPr/>
          </p:nvGrpSpPr>
          <p:grpSpPr>
            <a:xfrm>
              <a:off x="1091051" y="2557479"/>
              <a:ext cx="7748149" cy="3309921"/>
              <a:chOff x="1091051" y="2557479"/>
              <a:chExt cx="7748149" cy="330992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091051" y="3305991"/>
                <a:ext cx="612142" cy="427809"/>
              </a:xfrm>
              <a:prstGeom prst="rect">
                <a:avLst/>
              </a:prstGeom>
              <a:solidFill>
                <a:srgbClr val="DDE6EF"/>
              </a:solidFill>
              <a:ln>
                <a:solidFill>
                  <a:srgbClr val="0183B7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ALTO</a:t>
                </a:r>
                <a:br>
                  <a:rPr lang="en-US" sz="1200" dirty="0" smtClean="0"/>
                </a:br>
                <a:r>
                  <a:rPr lang="en-US" sz="1200" dirty="0" smtClean="0"/>
                  <a:t>Client</a:t>
                </a:r>
                <a:endParaRPr lang="en-US" sz="1200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656777" y="3237460"/>
                <a:ext cx="1182423" cy="427809"/>
              </a:xfrm>
              <a:prstGeom prst="rect">
                <a:avLst/>
              </a:prstGeom>
              <a:solidFill>
                <a:srgbClr val="DDE6EF"/>
              </a:solidFill>
              <a:ln>
                <a:solidFill>
                  <a:srgbClr val="0183B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Content Location-2</a:t>
                </a:r>
                <a:endParaRPr lang="en-US" sz="12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010400" y="2667000"/>
                <a:ext cx="1182423" cy="427809"/>
              </a:xfrm>
              <a:prstGeom prst="rect">
                <a:avLst/>
              </a:prstGeom>
              <a:solidFill>
                <a:srgbClr val="DDE6EF"/>
              </a:solidFill>
              <a:ln>
                <a:solidFill>
                  <a:srgbClr val="0183B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Content Location-1</a:t>
                </a:r>
                <a:endParaRPr lang="en-US" sz="1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351977" y="3886200"/>
                <a:ext cx="1182423" cy="427809"/>
              </a:xfrm>
              <a:prstGeom prst="rect">
                <a:avLst/>
              </a:prstGeom>
              <a:solidFill>
                <a:srgbClr val="DDE6EF"/>
              </a:solidFill>
              <a:ln>
                <a:solidFill>
                  <a:srgbClr val="0183B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Content Location-3</a:t>
                </a:r>
                <a:endParaRPr lang="en-US" sz="12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800600" y="4495800"/>
                <a:ext cx="990600" cy="677621"/>
              </a:xfrm>
              <a:prstGeom prst="rect">
                <a:avLst/>
              </a:prstGeom>
              <a:solidFill>
                <a:srgbClr val="DDE6EF"/>
              </a:solidFill>
              <a:ln>
                <a:solidFill>
                  <a:srgbClr val="0183B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ALTO/NPS</a:t>
                </a:r>
                <a:br>
                  <a:rPr lang="en-US" sz="1400" dirty="0" smtClean="0"/>
                </a:br>
                <a:r>
                  <a:rPr lang="en-US" sz="1400" dirty="0" smtClean="0"/>
                  <a:t>Engine</a:t>
                </a:r>
                <a:endParaRPr lang="en-US" sz="14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643122" y="2557479"/>
                <a:ext cx="1371600" cy="8715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183B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Network Topology Information Sources</a:t>
                </a:r>
                <a:endParaRPr lang="en-US" sz="1400" dirty="0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 bwMode="auto">
              <a:xfrm rot="5400000">
                <a:off x="4795919" y="3962003"/>
                <a:ext cx="1066800" cy="794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2" name="TextBox 51"/>
              <p:cNvSpPr txBox="1"/>
              <p:nvPr/>
            </p:nvSpPr>
            <p:spPr>
              <a:xfrm>
                <a:off x="4338322" y="3810000"/>
                <a:ext cx="2138678" cy="2980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tIns="9144" bIns="9144" rtlCol="0">
                <a:spAutoFit/>
              </a:bodyPr>
              <a:lstStyle/>
              <a:p>
                <a:r>
                  <a:rPr lang="en-US" sz="1000" dirty="0" smtClean="0"/>
                  <a:t>Routing Databases, Policy DB, NMS DB, </a:t>
                </a:r>
                <a:r>
                  <a:rPr lang="en-US" sz="1000" dirty="0" err="1" smtClean="0"/>
                  <a:t>GeoLoc</a:t>
                </a:r>
                <a:r>
                  <a:rPr lang="en-US" sz="1000" dirty="0" smtClean="0"/>
                  <a:t>, …</a:t>
                </a:r>
                <a:endParaRPr lang="en-US" sz="1000" dirty="0"/>
              </a:p>
            </p:txBody>
          </p:sp>
          <p:grpSp>
            <p:nvGrpSpPr>
              <p:cNvPr id="4" name="Group 59"/>
              <p:cNvGrpSpPr/>
              <p:nvPr/>
            </p:nvGrpSpPr>
            <p:grpSpPr>
              <a:xfrm>
                <a:off x="5481322" y="5105400"/>
                <a:ext cx="762000" cy="685800"/>
                <a:chOff x="5105400" y="5257800"/>
                <a:chExt cx="762000" cy="685800"/>
              </a:xfrm>
            </p:grpSpPr>
            <p:sp>
              <p:nvSpPr>
                <p:cNvPr id="58" name="Magnetic Disk 57"/>
                <p:cNvSpPr/>
                <p:nvPr/>
              </p:nvSpPr>
              <p:spPr bwMode="auto">
                <a:xfrm>
                  <a:off x="5105400" y="5257800"/>
                  <a:ext cx="762000" cy="685800"/>
                </a:xfrm>
                <a:prstGeom prst="flowChartMagneticDisk">
                  <a:avLst/>
                </a:prstGeom>
                <a:solidFill>
                  <a:srgbClr val="DDE6EF"/>
                </a:solidFill>
                <a:ln w="952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41061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814388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262878" y="5481525"/>
                  <a:ext cx="461531" cy="385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 dirty="0" smtClean="0"/>
                    <a:t>NPS </a:t>
                  </a:r>
                  <a:br>
                    <a:rPr lang="en-US" sz="1050" dirty="0" smtClean="0"/>
                  </a:br>
                  <a:r>
                    <a:rPr lang="en-US" sz="1050" dirty="0" smtClean="0"/>
                    <a:t>DB</a:t>
                  </a:r>
                  <a:endParaRPr lang="en-US" sz="1050" dirty="0"/>
                </a:p>
              </p:txBody>
            </p:sp>
          </p:grpSp>
          <p:grpSp>
            <p:nvGrpSpPr>
              <p:cNvPr id="8" name="Group 62"/>
              <p:cNvGrpSpPr/>
              <p:nvPr/>
            </p:nvGrpSpPr>
            <p:grpSpPr>
              <a:xfrm>
                <a:off x="4338322" y="5181600"/>
                <a:ext cx="1066800" cy="685800"/>
                <a:chOff x="6324600" y="5410200"/>
                <a:chExt cx="1066800" cy="685800"/>
              </a:xfrm>
            </p:grpSpPr>
            <p:sp>
              <p:nvSpPr>
                <p:cNvPr id="61" name="Vertical Scroll 60"/>
                <p:cNvSpPr/>
                <p:nvPr/>
              </p:nvSpPr>
              <p:spPr bwMode="auto">
                <a:xfrm>
                  <a:off x="6324600" y="5410200"/>
                  <a:ext cx="1066800" cy="685800"/>
                </a:xfrm>
                <a:prstGeom prst="verticalScroll">
                  <a:avLst/>
                </a:prstGeom>
                <a:solidFill>
                  <a:srgbClr val="DDE6EF"/>
                </a:solidFill>
                <a:ln w="952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41061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814388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6401762" y="5540793"/>
                  <a:ext cx="915635" cy="3858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 dirty="0" smtClean="0"/>
                    <a:t>NPS</a:t>
                  </a:r>
                  <a:br>
                    <a:rPr lang="en-US" sz="1050" dirty="0" smtClean="0"/>
                  </a:br>
                  <a:r>
                    <a:rPr lang="en-US" sz="1050" dirty="0" smtClean="0"/>
                    <a:t>Algorithms</a:t>
                  </a:r>
                  <a:endParaRPr lang="en-US" sz="1050" dirty="0"/>
                </a:p>
              </p:txBody>
            </p:sp>
          </p:grpSp>
        </p:grpSp>
      </p:grpSp>
      <p:grpSp>
        <p:nvGrpSpPr>
          <p:cNvPr id="9" name="Group 71"/>
          <p:cNvGrpSpPr/>
          <p:nvPr/>
        </p:nvGrpSpPr>
        <p:grpSpPr>
          <a:xfrm>
            <a:off x="685800" y="4114800"/>
            <a:ext cx="3733801" cy="1738882"/>
            <a:chOff x="457200" y="3758511"/>
            <a:chExt cx="3733801" cy="1738882"/>
          </a:xfrm>
        </p:grpSpPr>
        <p:sp>
          <p:nvSpPr>
            <p:cNvPr id="71" name="Freeform 70"/>
            <p:cNvSpPr/>
            <p:nvPr/>
          </p:nvSpPr>
          <p:spPr bwMode="auto">
            <a:xfrm>
              <a:off x="874523" y="3758511"/>
              <a:ext cx="3316478" cy="1423089"/>
            </a:xfrm>
            <a:custGeom>
              <a:avLst/>
              <a:gdLst>
                <a:gd name="connsiteX0" fmla="*/ 485371 w 3320621"/>
                <a:gd name="connsiteY0" fmla="*/ 0 h 1594909"/>
                <a:gd name="connsiteX1" fmla="*/ 472542 w 3320621"/>
                <a:gd name="connsiteY1" fmla="*/ 1385390 h 1594909"/>
                <a:gd name="connsiteX2" fmla="*/ 3320621 w 3320621"/>
                <a:gd name="connsiteY2" fmla="*/ 1257113 h 1594909"/>
                <a:gd name="connsiteX3" fmla="*/ 3320621 w 3320621"/>
                <a:gd name="connsiteY3" fmla="*/ 1257113 h 1594909"/>
                <a:gd name="connsiteX4" fmla="*/ 3320621 w 3320621"/>
                <a:gd name="connsiteY4" fmla="*/ 1257113 h 159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0621" h="1594909">
                  <a:moveTo>
                    <a:pt x="485371" y="0"/>
                  </a:moveTo>
                  <a:cubicBezTo>
                    <a:pt x="242685" y="587935"/>
                    <a:pt x="0" y="1175871"/>
                    <a:pt x="472542" y="1385390"/>
                  </a:cubicBezTo>
                  <a:cubicBezTo>
                    <a:pt x="945084" y="1594909"/>
                    <a:pt x="3320621" y="1257113"/>
                    <a:pt x="3320621" y="1257113"/>
                  </a:cubicBezTo>
                  <a:lnTo>
                    <a:pt x="3320621" y="1257113"/>
                  </a:lnTo>
                  <a:lnTo>
                    <a:pt x="3320621" y="1257113"/>
                  </a:lnTo>
                </a:path>
              </a:pathLst>
            </a:custGeom>
            <a:noFill/>
            <a:ln w="28575" cap="flat" cmpd="sng" algn="ctr">
              <a:solidFill>
                <a:srgbClr val="0183B7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7200" y="4749111"/>
              <a:ext cx="1524000" cy="74828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183B7"/>
              </a:solidFill>
            </a:ln>
          </p:spPr>
          <p:txBody>
            <a:bodyPr wrap="square" tIns="9144" bIns="9144" rtlCol="0">
              <a:spAutoFit/>
            </a:bodyPr>
            <a:lstStyle/>
            <a:p>
              <a:pPr algn="ctr" defTabSz="814388"/>
              <a:r>
                <a:rPr lang="en-US" sz="1050" dirty="0" smtClean="0"/>
                <a:t>REQUEST </a:t>
              </a:r>
            </a:p>
            <a:p>
              <a:pPr defTabSz="814388"/>
              <a:r>
                <a:rPr lang="en-US" sz="1050" dirty="0" smtClean="0"/>
                <a:t>User IP Add: 10.1.1.1</a:t>
              </a:r>
            </a:p>
            <a:p>
              <a:pPr defTabSz="814388"/>
              <a:r>
                <a:rPr lang="en-US" sz="1050" dirty="0" smtClean="0"/>
                <a:t>Target-1: 10.20.1.1</a:t>
              </a:r>
            </a:p>
            <a:p>
              <a:pPr defTabSz="814388"/>
              <a:r>
                <a:rPr lang="en-US" sz="1050" dirty="0" smtClean="0"/>
                <a:t>Target-2: 10.30.1.1</a:t>
              </a:r>
              <a:br>
                <a:rPr lang="en-US" sz="1050" dirty="0" smtClean="0"/>
              </a:br>
              <a:r>
                <a:rPr lang="en-US" sz="1050" dirty="0" smtClean="0"/>
                <a:t>Target-3: 10.40.1.1</a:t>
              </a:r>
            </a:p>
          </p:txBody>
        </p:sp>
      </p:grpSp>
      <p:grpSp>
        <p:nvGrpSpPr>
          <p:cNvPr id="10" name="Group 76"/>
          <p:cNvGrpSpPr/>
          <p:nvPr/>
        </p:nvGrpSpPr>
        <p:grpSpPr>
          <a:xfrm>
            <a:off x="2014182" y="3962400"/>
            <a:ext cx="2771103" cy="1126360"/>
            <a:chOff x="2014182" y="3581400"/>
            <a:chExt cx="2771103" cy="1126360"/>
          </a:xfrm>
        </p:grpSpPr>
        <p:sp>
          <p:nvSpPr>
            <p:cNvPr id="76" name="Freeform 75"/>
            <p:cNvSpPr/>
            <p:nvPr/>
          </p:nvSpPr>
          <p:spPr bwMode="auto">
            <a:xfrm>
              <a:off x="2014182" y="3720028"/>
              <a:ext cx="2771103" cy="987732"/>
            </a:xfrm>
            <a:custGeom>
              <a:avLst/>
              <a:gdLst>
                <a:gd name="connsiteX0" fmla="*/ 2771103 w 2771103"/>
                <a:gd name="connsiteY0" fmla="*/ 987732 h 987732"/>
                <a:gd name="connsiteX1" fmla="*/ 1783256 w 2771103"/>
                <a:gd name="connsiteY1" fmla="*/ 230898 h 987732"/>
                <a:gd name="connsiteX2" fmla="*/ 0 w 2771103"/>
                <a:gd name="connsiteY2" fmla="*/ 0 h 98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1103" h="987732">
                  <a:moveTo>
                    <a:pt x="2771103" y="987732"/>
                  </a:moveTo>
                  <a:cubicBezTo>
                    <a:pt x="2508104" y="691626"/>
                    <a:pt x="2245106" y="395520"/>
                    <a:pt x="1783256" y="230898"/>
                  </a:cubicBezTo>
                  <a:cubicBezTo>
                    <a:pt x="1321406" y="66276"/>
                    <a:pt x="0" y="0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0183B7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286000" y="3581400"/>
              <a:ext cx="1524000" cy="71352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183B7"/>
              </a:solidFill>
            </a:ln>
          </p:spPr>
          <p:txBody>
            <a:bodyPr wrap="square" tIns="9144" bIns="9144" rtlCol="0">
              <a:spAutoFit/>
            </a:bodyPr>
            <a:lstStyle/>
            <a:p>
              <a:pPr algn="ctr" defTabSz="814388"/>
              <a:r>
                <a:rPr lang="en-US" sz="1000" dirty="0" smtClean="0"/>
                <a:t>REPLY</a:t>
              </a:r>
              <a:br>
                <a:rPr lang="en-US" sz="1000" dirty="0" smtClean="0"/>
              </a:br>
              <a:r>
                <a:rPr lang="en-US" sz="1000" dirty="0" smtClean="0"/>
                <a:t>User IP Add: 10.1.1.1</a:t>
              </a:r>
            </a:p>
            <a:p>
              <a:pPr defTabSz="814388"/>
              <a:r>
                <a:rPr lang="en-US" sz="1000" dirty="0" smtClean="0"/>
                <a:t>Target-2: 10.30.1.1 </a:t>
              </a:r>
              <a:r>
                <a:rPr lang="en-US" sz="1000" dirty="0" smtClean="0">
                  <a:solidFill>
                    <a:srgbClr val="FF0000"/>
                  </a:solidFill>
                </a:rPr>
                <a:t>10</a:t>
              </a:r>
            </a:p>
            <a:p>
              <a:pPr defTabSz="814388"/>
              <a:r>
                <a:rPr lang="en-US" sz="1000" dirty="0" smtClean="0"/>
                <a:t>Target-3: 10.40.1.1 </a:t>
              </a:r>
              <a:r>
                <a:rPr lang="en-US" sz="1000" dirty="0" smtClean="0">
                  <a:solidFill>
                    <a:srgbClr val="FF0000"/>
                  </a:solidFill>
                </a:rPr>
                <a:t>20</a:t>
              </a:r>
              <a:br>
                <a:rPr lang="en-US" sz="1000" dirty="0" smtClean="0">
                  <a:solidFill>
                    <a:srgbClr val="FF0000"/>
                  </a:solidFill>
                </a:rPr>
              </a:br>
              <a:r>
                <a:rPr lang="en-US" sz="1000" dirty="0" smtClean="0"/>
                <a:t>Target-1: 10.20.1.1 </a:t>
              </a:r>
              <a:r>
                <a:rPr lang="en-US" sz="1000" dirty="0" smtClean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11" name="Group 37"/>
          <p:cNvGrpSpPr/>
          <p:nvPr/>
        </p:nvGrpSpPr>
        <p:grpSpPr>
          <a:xfrm>
            <a:off x="304800" y="2057400"/>
            <a:ext cx="2286000" cy="990599"/>
            <a:chOff x="304800" y="2057400"/>
            <a:chExt cx="2286000" cy="990599"/>
          </a:xfrm>
        </p:grpSpPr>
        <p:sp>
          <p:nvSpPr>
            <p:cNvPr id="28" name="TextBox 27"/>
            <p:cNvSpPr txBox="1"/>
            <p:nvPr/>
          </p:nvSpPr>
          <p:spPr>
            <a:xfrm>
              <a:off x="304800" y="2057400"/>
              <a:ext cx="762000" cy="381000"/>
            </a:xfrm>
            <a:prstGeom prst="rect">
              <a:avLst/>
            </a:prstGeom>
            <a:solidFill>
              <a:srgbClr val="DDE6EF"/>
            </a:solidFill>
            <a:ln>
              <a:solidFill>
                <a:srgbClr val="0183B7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 dirty="0" smtClean="0"/>
                <a:t>App</a:t>
              </a:r>
              <a:br>
                <a:rPr lang="en-US" sz="1200" dirty="0" smtClean="0"/>
              </a:br>
              <a:r>
                <a:rPr lang="en-US" sz="1200" dirty="0" smtClean="0"/>
                <a:t>Client</a:t>
              </a:r>
              <a:endParaRPr lang="en-US" sz="1200" dirty="0"/>
            </a:p>
          </p:txBody>
        </p:sp>
        <p:grpSp>
          <p:nvGrpSpPr>
            <p:cNvPr id="13" name="Group 36"/>
            <p:cNvGrpSpPr/>
            <p:nvPr/>
          </p:nvGrpSpPr>
          <p:grpSpPr>
            <a:xfrm>
              <a:off x="1090481" y="2163602"/>
              <a:ext cx="1500319" cy="884397"/>
              <a:chOff x="1090481" y="2163602"/>
              <a:chExt cx="1500319" cy="884397"/>
            </a:xfrm>
          </p:grpSpPr>
          <p:sp>
            <p:nvSpPr>
              <p:cNvPr id="33" name="Freeform 32"/>
              <p:cNvSpPr/>
              <p:nvPr/>
            </p:nvSpPr>
            <p:spPr bwMode="auto">
              <a:xfrm>
                <a:off x="1090481" y="2163602"/>
                <a:ext cx="803961" cy="884397"/>
              </a:xfrm>
              <a:custGeom>
                <a:avLst/>
                <a:gdLst>
                  <a:gd name="connsiteX0" fmla="*/ 0 w 803961"/>
                  <a:gd name="connsiteY0" fmla="*/ 68414 h 786764"/>
                  <a:gd name="connsiteX1" fmla="*/ 692775 w 803961"/>
                  <a:gd name="connsiteY1" fmla="*/ 119725 h 786764"/>
                  <a:gd name="connsiteX2" fmla="*/ 667117 w 803961"/>
                  <a:gd name="connsiteY2" fmla="*/ 786764 h 78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3961" h="786764">
                    <a:moveTo>
                      <a:pt x="0" y="68414"/>
                    </a:moveTo>
                    <a:cubicBezTo>
                      <a:pt x="290794" y="34207"/>
                      <a:pt x="581589" y="0"/>
                      <a:pt x="692775" y="119725"/>
                    </a:cubicBezTo>
                    <a:cubicBezTo>
                      <a:pt x="803961" y="239450"/>
                      <a:pt x="667117" y="786764"/>
                      <a:pt x="667117" y="786764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0" tIns="41061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2286000"/>
                <a:ext cx="1219200" cy="29803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0183B7"/>
                </a:solidFill>
              </a:ln>
            </p:spPr>
            <p:txBody>
              <a:bodyPr wrap="square" tIns="9144" bIns="9144" rtlCol="0">
                <a:spAutoFit/>
              </a:bodyPr>
              <a:lstStyle/>
              <a:p>
                <a:r>
                  <a:rPr lang="en-US" sz="1000" dirty="0" smtClean="0"/>
                  <a:t>Content/Service Request</a:t>
                </a:r>
                <a:endParaRPr lang="en-US" sz="1000" dirty="0"/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62000" y="2895600"/>
            <a:ext cx="1447800" cy="914400"/>
          </a:xfrm>
          <a:prstGeom prst="rect">
            <a:avLst/>
          </a:prstGeom>
          <a:solidFill>
            <a:srgbClr val="DDE6EF"/>
          </a:solidFill>
          <a:ln>
            <a:solidFill>
              <a:srgbClr val="0183B7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200" dirty="0" smtClean="0"/>
              <a:t>App</a:t>
            </a:r>
            <a:br>
              <a:rPr lang="en-US" sz="1200" dirty="0" smtClean="0"/>
            </a:br>
            <a:r>
              <a:rPr lang="en-US" sz="1200" dirty="0" smtClean="0"/>
              <a:t>Client</a:t>
            </a:r>
            <a:endParaRPr lang="en-US" sz="1200" dirty="0"/>
          </a:p>
        </p:txBody>
      </p:sp>
      <p:sp>
        <p:nvSpPr>
          <p:cNvPr id="2252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22338" y="228600"/>
            <a:ext cx="8221662" cy="685800"/>
          </a:xfrm>
        </p:spPr>
        <p:txBody>
          <a:bodyPr/>
          <a:lstStyle/>
          <a:p>
            <a:pPr eaLnBrk="1" hangingPunct="1"/>
            <a:r>
              <a:rPr lang="en-GB" dirty="0" smtClean="0"/>
              <a:t>Service Delivery</a:t>
            </a:r>
            <a:endParaRPr lang="en-US" dirty="0" smtClean="0">
              <a:cs typeface="ＭＳ Ｐゴシック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0825"/>
            <a:ext cx="8534400" cy="5365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 smtClean="0">
                <a:solidFill>
                  <a:srgbClr val="FFFFFF"/>
                </a:solidFill>
                <a:cs typeface="ＭＳ Ｐゴシック"/>
              </a:rPr>
              <a:t>ALTO/NPS Client embedded in Application Client (e.g.: peer-to-peer)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  <p:grpSp>
        <p:nvGrpSpPr>
          <p:cNvPr id="2" name="Group 83"/>
          <p:cNvGrpSpPr/>
          <p:nvPr/>
        </p:nvGrpSpPr>
        <p:grpSpPr>
          <a:xfrm>
            <a:off x="1204966" y="2438400"/>
            <a:ext cx="7634234" cy="3657600"/>
            <a:chOff x="1204966" y="2362200"/>
            <a:chExt cx="7634234" cy="36576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4114800" y="2362200"/>
              <a:ext cx="2667000" cy="3657600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rgbClr val="0183B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3" name="Group 77"/>
            <p:cNvGrpSpPr/>
            <p:nvPr/>
          </p:nvGrpSpPr>
          <p:grpSpPr>
            <a:xfrm>
              <a:off x="1204966" y="2557479"/>
              <a:ext cx="7634234" cy="1938321"/>
              <a:chOff x="1204966" y="2557479"/>
              <a:chExt cx="7634234" cy="193832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656777" y="3237460"/>
                <a:ext cx="1182423" cy="427809"/>
              </a:xfrm>
              <a:prstGeom prst="rect">
                <a:avLst/>
              </a:prstGeom>
              <a:solidFill>
                <a:srgbClr val="DDE6EF"/>
              </a:solidFill>
              <a:ln>
                <a:solidFill>
                  <a:srgbClr val="0183B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Content Location-2</a:t>
                </a:r>
                <a:endParaRPr lang="en-US" sz="120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010400" y="2667000"/>
                <a:ext cx="1182423" cy="427809"/>
              </a:xfrm>
              <a:prstGeom prst="rect">
                <a:avLst/>
              </a:prstGeom>
              <a:solidFill>
                <a:srgbClr val="DDE6EF"/>
              </a:solidFill>
              <a:ln>
                <a:solidFill>
                  <a:srgbClr val="0183B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Content Location-1</a:t>
                </a:r>
                <a:endParaRPr lang="en-US" sz="1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351977" y="3886200"/>
                <a:ext cx="1182423" cy="427809"/>
              </a:xfrm>
              <a:prstGeom prst="rect">
                <a:avLst/>
              </a:prstGeom>
              <a:solidFill>
                <a:srgbClr val="DDE6EF"/>
              </a:solidFill>
              <a:ln>
                <a:solidFill>
                  <a:srgbClr val="0183B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Content Location-3</a:t>
                </a:r>
                <a:endParaRPr lang="en-US" sz="12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643122" y="2557479"/>
                <a:ext cx="1371600" cy="87152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183B7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Network Topology Information Sources</a:t>
                </a:r>
                <a:endParaRPr lang="en-US" sz="1400" dirty="0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 bwMode="auto">
              <a:xfrm rot="5400000">
                <a:off x="4795919" y="3962003"/>
                <a:ext cx="1066800" cy="794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2" name="TextBox 51"/>
              <p:cNvSpPr txBox="1"/>
              <p:nvPr/>
            </p:nvSpPr>
            <p:spPr>
              <a:xfrm>
                <a:off x="4338322" y="3810000"/>
                <a:ext cx="2138678" cy="2980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tIns="9144" bIns="9144" rtlCol="0">
                <a:spAutoFit/>
              </a:bodyPr>
              <a:lstStyle/>
              <a:p>
                <a:r>
                  <a:rPr lang="en-US" sz="1000" dirty="0" smtClean="0"/>
                  <a:t>Routing Databases, Policy DB, NMS DB, </a:t>
                </a:r>
                <a:r>
                  <a:rPr lang="en-US" sz="1000" dirty="0" err="1" smtClean="0"/>
                  <a:t>GeoLoc</a:t>
                </a:r>
                <a:r>
                  <a:rPr lang="en-US" sz="1000" dirty="0" smtClean="0"/>
                  <a:t>, …</a:t>
                </a:r>
                <a:endParaRPr lang="en-US" sz="1000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04966" y="3276600"/>
                <a:ext cx="612142" cy="42780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183B7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ALTO</a:t>
                </a:r>
                <a:br>
                  <a:rPr lang="en-US" sz="1200" dirty="0" smtClean="0"/>
                </a:br>
                <a:r>
                  <a:rPr lang="en-US" sz="1200" dirty="0" smtClean="0"/>
                  <a:t>Client</a:t>
                </a:r>
                <a:endParaRPr lang="en-US" sz="1200" dirty="0"/>
              </a:p>
            </p:txBody>
          </p:sp>
        </p:grpSp>
      </p:grpSp>
      <p:grpSp>
        <p:nvGrpSpPr>
          <p:cNvPr id="9" name="Group 71"/>
          <p:cNvGrpSpPr/>
          <p:nvPr/>
        </p:nvGrpSpPr>
        <p:grpSpPr>
          <a:xfrm>
            <a:off x="914400" y="3733800"/>
            <a:ext cx="3505201" cy="1586482"/>
            <a:chOff x="685800" y="3758511"/>
            <a:chExt cx="3505201" cy="1586482"/>
          </a:xfrm>
        </p:grpSpPr>
        <p:sp>
          <p:nvSpPr>
            <p:cNvPr id="71" name="Freeform 70"/>
            <p:cNvSpPr/>
            <p:nvPr/>
          </p:nvSpPr>
          <p:spPr bwMode="auto">
            <a:xfrm>
              <a:off x="874523" y="3758511"/>
              <a:ext cx="3316478" cy="1423089"/>
            </a:xfrm>
            <a:custGeom>
              <a:avLst/>
              <a:gdLst>
                <a:gd name="connsiteX0" fmla="*/ 485371 w 3320621"/>
                <a:gd name="connsiteY0" fmla="*/ 0 h 1594909"/>
                <a:gd name="connsiteX1" fmla="*/ 472542 w 3320621"/>
                <a:gd name="connsiteY1" fmla="*/ 1385390 h 1594909"/>
                <a:gd name="connsiteX2" fmla="*/ 3320621 w 3320621"/>
                <a:gd name="connsiteY2" fmla="*/ 1257113 h 1594909"/>
                <a:gd name="connsiteX3" fmla="*/ 3320621 w 3320621"/>
                <a:gd name="connsiteY3" fmla="*/ 1257113 h 1594909"/>
                <a:gd name="connsiteX4" fmla="*/ 3320621 w 3320621"/>
                <a:gd name="connsiteY4" fmla="*/ 1257113 h 1594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0621" h="1594909">
                  <a:moveTo>
                    <a:pt x="485371" y="0"/>
                  </a:moveTo>
                  <a:cubicBezTo>
                    <a:pt x="242685" y="587935"/>
                    <a:pt x="0" y="1175871"/>
                    <a:pt x="472542" y="1385390"/>
                  </a:cubicBezTo>
                  <a:cubicBezTo>
                    <a:pt x="945084" y="1594909"/>
                    <a:pt x="3320621" y="1257113"/>
                    <a:pt x="3320621" y="1257113"/>
                  </a:cubicBezTo>
                  <a:lnTo>
                    <a:pt x="3320621" y="1257113"/>
                  </a:lnTo>
                  <a:lnTo>
                    <a:pt x="3320621" y="1257113"/>
                  </a:lnTo>
                </a:path>
              </a:pathLst>
            </a:custGeom>
            <a:noFill/>
            <a:ln w="28575" cap="flat" cmpd="sng" algn="ctr">
              <a:solidFill>
                <a:srgbClr val="0183B7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5800" y="4596711"/>
              <a:ext cx="1524000" cy="74828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183B7"/>
              </a:solidFill>
            </a:ln>
          </p:spPr>
          <p:txBody>
            <a:bodyPr wrap="square" tIns="9144" bIns="9144" rtlCol="0">
              <a:spAutoFit/>
            </a:bodyPr>
            <a:lstStyle/>
            <a:p>
              <a:pPr algn="ctr" defTabSz="814388"/>
              <a:r>
                <a:rPr lang="en-US" sz="1050" dirty="0" smtClean="0"/>
                <a:t>REQUEST </a:t>
              </a:r>
            </a:p>
            <a:p>
              <a:pPr defTabSz="814388"/>
              <a:r>
                <a:rPr lang="en-US" sz="1050" dirty="0" smtClean="0"/>
                <a:t>User IP Add: 10.1.1.1</a:t>
              </a:r>
            </a:p>
            <a:p>
              <a:pPr defTabSz="814388"/>
              <a:r>
                <a:rPr lang="en-US" sz="1050" dirty="0" smtClean="0"/>
                <a:t>Target-1: 10.20.1.1</a:t>
              </a:r>
            </a:p>
            <a:p>
              <a:pPr defTabSz="814388"/>
              <a:r>
                <a:rPr lang="en-US" sz="1050" dirty="0" smtClean="0"/>
                <a:t>Target-2: 10.30.1.1</a:t>
              </a:r>
              <a:br>
                <a:rPr lang="en-US" sz="1050" dirty="0" smtClean="0"/>
              </a:br>
              <a:r>
                <a:rPr lang="en-US" sz="1050" dirty="0" smtClean="0"/>
                <a:t>Target-3: 10.40.1.1</a:t>
              </a:r>
            </a:p>
          </p:txBody>
        </p:sp>
      </p:grpSp>
      <p:grpSp>
        <p:nvGrpSpPr>
          <p:cNvPr id="10" name="Group 76"/>
          <p:cNvGrpSpPr/>
          <p:nvPr/>
        </p:nvGrpSpPr>
        <p:grpSpPr>
          <a:xfrm>
            <a:off x="2014182" y="3581400"/>
            <a:ext cx="2771103" cy="1126360"/>
            <a:chOff x="2014182" y="3581400"/>
            <a:chExt cx="2771103" cy="1126360"/>
          </a:xfrm>
        </p:grpSpPr>
        <p:sp>
          <p:nvSpPr>
            <p:cNvPr id="76" name="Freeform 75"/>
            <p:cNvSpPr/>
            <p:nvPr/>
          </p:nvSpPr>
          <p:spPr bwMode="auto">
            <a:xfrm>
              <a:off x="2014182" y="3720028"/>
              <a:ext cx="2771103" cy="987732"/>
            </a:xfrm>
            <a:custGeom>
              <a:avLst/>
              <a:gdLst>
                <a:gd name="connsiteX0" fmla="*/ 2771103 w 2771103"/>
                <a:gd name="connsiteY0" fmla="*/ 987732 h 987732"/>
                <a:gd name="connsiteX1" fmla="*/ 1783256 w 2771103"/>
                <a:gd name="connsiteY1" fmla="*/ 230898 h 987732"/>
                <a:gd name="connsiteX2" fmla="*/ 0 w 2771103"/>
                <a:gd name="connsiteY2" fmla="*/ 0 h 98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71103" h="987732">
                  <a:moveTo>
                    <a:pt x="2771103" y="987732"/>
                  </a:moveTo>
                  <a:cubicBezTo>
                    <a:pt x="2508104" y="691626"/>
                    <a:pt x="2245106" y="395520"/>
                    <a:pt x="1783256" y="230898"/>
                  </a:cubicBezTo>
                  <a:cubicBezTo>
                    <a:pt x="1321406" y="66276"/>
                    <a:pt x="0" y="0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0183B7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438400" y="3581400"/>
              <a:ext cx="1524000" cy="71352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183B7"/>
              </a:solidFill>
            </a:ln>
          </p:spPr>
          <p:txBody>
            <a:bodyPr wrap="square" tIns="9144" bIns="9144" rtlCol="0">
              <a:spAutoFit/>
            </a:bodyPr>
            <a:lstStyle/>
            <a:p>
              <a:pPr algn="ctr" defTabSz="814388"/>
              <a:r>
                <a:rPr lang="en-US" sz="1000" dirty="0" smtClean="0"/>
                <a:t>REPLY</a:t>
              </a:r>
              <a:br>
                <a:rPr lang="en-US" sz="1000" dirty="0" smtClean="0"/>
              </a:br>
              <a:r>
                <a:rPr lang="en-US" sz="1000" dirty="0" smtClean="0"/>
                <a:t>User IP Add: 10.1.1.1</a:t>
              </a:r>
            </a:p>
            <a:p>
              <a:pPr defTabSz="814388"/>
              <a:r>
                <a:rPr lang="en-US" sz="1000" dirty="0" smtClean="0"/>
                <a:t>Target-2: 10.30.1.1 </a:t>
              </a:r>
              <a:r>
                <a:rPr lang="en-US" sz="1000" dirty="0" smtClean="0">
                  <a:solidFill>
                    <a:srgbClr val="FF0000"/>
                  </a:solidFill>
                </a:rPr>
                <a:t>10</a:t>
              </a:r>
            </a:p>
            <a:p>
              <a:pPr defTabSz="814388"/>
              <a:r>
                <a:rPr lang="en-US" sz="1000" dirty="0" smtClean="0"/>
                <a:t>Target-3: 10.40.1.1 </a:t>
              </a:r>
              <a:r>
                <a:rPr lang="en-US" sz="1000" dirty="0" smtClean="0">
                  <a:solidFill>
                    <a:srgbClr val="FF0000"/>
                  </a:solidFill>
                </a:rPr>
                <a:t>20</a:t>
              </a:r>
              <a:br>
                <a:rPr lang="en-US" sz="1000" dirty="0" smtClean="0">
                  <a:solidFill>
                    <a:srgbClr val="FF0000"/>
                  </a:solidFill>
                </a:rPr>
              </a:br>
              <a:r>
                <a:rPr lang="en-US" sz="1000" dirty="0" smtClean="0"/>
                <a:t>Target-1: 10.20.1.1 </a:t>
              </a:r>
              <a:r>
                <a:rPr lang="en-US" sz="1000" dirty="0" smtClean="0">
                  <a:solidFill>
                    <a:srgbClr val="FF0000"/>
                  </a:solidFill>
                </a:rPr>
                <a:t>30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00600" y="4572000"/>
            <a:ext cx="990600" cy="677621"/>
          </a:xfrm>
          <a:prstGeom prst="rect">
            <a:avLst/>
          </a:prstGeom>
          <a:solidFill>
            <a:srgbClr val="DDE6EF"/>
          </a:solidFill>
          <a:ln>
            <a:solidFill>
              <a:srgbClr val="0183B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ALTO/NPS</a:t>
            </a:r>
            <a:br>
              <a:rPr lang="en-US" sz="1400" dirty="0" smtClean="0"/>
            </a:br>
            <a:r>
              <a:rPr lang="en-US" sz="1400" dirty="0" smtClean="0"/>
              <a:t>Engine</a:t>
            </a:r>
            <a:endParaRPr lang="en-US" sz="1400" dirty="0"/>
          </a:p>
        </p:txBody>
      </p:sp>
      <p:sp>
        <p:nvSpPr>
          <p:cNvPr id="29" name="Magnetic Disk 28"/>
          <p:cNvSpPr/>
          <p:nvPr/>
        </p:nvSpPr>
        <p:spPr bwMode="auto">
          <a:xfrm>
            <a:off x="5481322" y="5181600"/>
            <a:ext cx="762000" cy="685800"/>
          </a:xfrm>
          <a:prstGeom prst="flowChartMagneticDisk">
            <a:avLst/>
          </a:prstGeom>
          <a:solidFill>
            <a:srgbClr val="DDE6EF"/>
          </a:solidFill>
          <a:ln w="9525" cap="flat" cmpd="sng" algn="ctr">
            <a:solidFill>
              <a:srgbClr val="0183B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38800" y="5405325"/>
            <a:ext cx="461531" cy="385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NPS </a:t>
            </a:r>
            <a:br>
              <a:rPr lang="en-US" sz="1050" dirty="0" smtClean="0"/>
            </a:br>
            <a:r>
              <a:rPr lang="en-US" sz="1050" dirty="0" smtClean="0"/>
              <a:t>DB</a:t>
            </a:r>
            <a:endParaRPr lang="en-US" sz="1050" dirty="0"/>
          </a:p>
        </p:txBody>
      </p:sp>
      <p:sp>
        <p:nvSpPr>
          <p:cNvPr id="32" name="Vertical Scroll 31"/>
          <p:cNvSpPr/>
          <p:nvPr/>
        </p:nvSpPr>
        <p:spPr bwMode="auto">
          <a:xfrm>
            <a:off x="4338322" y="5257800"/>
            <a:ext cx="1066800" cy="685800"/>
          </a:xfrm>
          <a:prstGeom prst="verticalScroll">
            <a:avLst/>
          </a:prstGeom>
          <a:solidFill>
            <a:srgbClr val="DDE6EF"/>
          </a:solidFill>
          <a:ln w="9525" cap="flat" cmpd="sng" algn="ctr">
            <a:solidFill>
              <a:srgbClr val="0183B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15484" y="5388393"/>
            <a:ext cx="915635" cy="385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NPS</a:t>
            </a:r>
            <a:br>
              <a:rPr lang="en-US" sz="1050" dirty="0" smtClean="0"/>
            </a:br>
            <a:r>
              <a:rPr lang="en-US" sz="1050" dirty="0" smtClean="0"/>
              <a:t>Algorithms</a:t>
            </a:r>
            <a:endParaRPr lang="en-US" sz="105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53"/>
          <p:cNvSpPr>
            <a:spLocks noGrp="1"/>
          </p:cNvSpPr>
          <p:nvPr>
            <p:ph idx="4294967295"/>
          </p:nvPr>
        </p:nvSpPr>
        <p:spPr>
          <a:xfrm>
            <a:off x="0" y="1520825"/>
            <a:ext cx="8139113" cy="46513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0" name="Title 69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8221662" cy="381000"/>
          </a:xfrm>
        </p:spPr>
        <p:txBody>
          <a:bodyPr/>
          <a:lstStyle/>
          <a:p>
            <a:r>
              <a:rPr lang="en-GB" dirty="0" smtClean="0"/>
              <a:t>Use Case: Content Delivery Network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 bwMode="auto">
          <a:xfrm>
            <a:off x="762000" y="4876800"/>
            <a:ext cx="7391400" cy="1752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56" name="Straight Connector 12"/>
          <p:cNvCxnSpPr>
            <a:cxnSpLocks noChangeShapeType="1"/>
          </p:cNvCxnSpPr>
          <p:nvPr/>
        </p:nvCxnSpPr>
        <p:spPr bwMode="auto">
          <a:xfrm>
            <a:off x="1587500" y="5822950"/>
            <a:ext cx="191293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Straight Connector 13"/>
          <p:cNvCxnSpPr>
            <a:cxnSpLocks noChangeShapeType="1"/>
          </p:cNvCxnSpPr>
          <p:nvPr/>
        </p:nvCxnSpPr>
        <p:spPr bwMode="auto">
          <a:xfrm rot="16200000" flipH="1">
            <a:off x="1608931" y="5684044"/>
            <a:ext cx="274637" cy="91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Straight Connector 14"/>
          <p:cNvCxnSpPr>
            <a:cxnSpLocks noChangeShapeType="1"/>
          </p:cNvCxnSpPr>
          <p:nvPr/>
        </p:nvCxnSpPr>
        <p:spPr bwMode="auto">
          <a:xfrm flipV="1">
            <a:off x="2362200" y="6005513"/>
            <a:ext cx="995362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Straight Connector 15"/>
          <p:cNvCxnSpPr>
            <a:cxnSpLocks noChangeShapeType="1"/>
          </p:cNvCxnSpPr>
          <p:nvPr/>
        </p:nvCxnSpPr>
        <p:spPr bwMode="auto">
          <a:xfrm>
            <a:off x="3657600" y="59436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" name="Straight Connector 16"/>
          <p:cNvCxnSpPr>
            <a:cxnSpLocks noChangeShapeType="1"/>
          </p:cNvCxnSpPr>
          <p:nvPr/>
        </p:nvCxnSpPr>
        <p:spPr bwMode="auto">
          <a:xfrm flipV="1">
            <a:off x="3429000" y="5791200"/>
            <a:ext cx="4267200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9" name="Straight Connector 17"/>
          <p:cNvCxnSpPr>
            <a:cxnSpLocks noChangeShapeType="1"/>
          </p:cNvCxnSpPr>
          <p:nvPr/>
        </p:nvCxnSpPr>
        <p:spPr bwMode="auto">
          <a:xfrm flipV="1">
            <a:off x="4572000" y="6005513"/>
            <a:ext cx="11477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Straight Connector 18"/>
          <p:cNvCxnSpPr>
            <a:cxnSpLocks noChangeShapeType="1"/>
            <a:stCxn id="88" idx="3"/>
          </p:cNvCxnSpPr>
          <p:nvPr/>
        </p:nvCxnSpPr>
        <p:spPr bwMode="auto">
          <a:xfrm flipV="1">
            <a:off x="2574925" y="6248400"/>
            <a:ext cx="4130675" cy="230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3" name="TextBox 92"/>
          <p:cNvSpPr txBox="1"/>
          <p:nvPr/>
        </p:nvSpPr>
        <p:spPr>
          <a:xfrm>
            <a:off x="914400" y="4953000"/>
            <a:ext cx="108234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IP Layer</a:t>
            </a:r>
            <a:endParaRPr lang="en-US" sz="1800" dirty="0"/>
          </a:p>
        </p:txBody>
      </p:sp>
      <p:sp>
        <p:nvSpPr>
          <p:cNvPr id="95" name="Line 5"/>
          <p:cNvSpPr>
            <a:spLocks noChangeShapeType="1"/>
          </p:cNvSpPr>
          <p:nvPr/>
        </p:nvSpPr>
        <p:spPr bwMode="auto">
          <a:xfrm flipH="1">
            <a:off x="4572000" y="5181599"/>
            <a:ext cx="0" cy="533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</p:spPr>
        <p:txBody>
          <a:bodyPr lIns="82296" tIns="36576" rIns="82296" bIns="36576"/>
          <a:lstStyle/>
          <a:p>
            <a:endParaRPr lang="en-US"/>
          </a:p>
        </p:txBody>
      </p:sp>
      <p:cxnSp>
        <p:nvCxnSpPr>
          <p:cNvPr id="106" name="Straight Connector 15"/>
          <p:cNvCxnSpPr>
            <a:cxnSpLocks noChangeShapeType="1"/>
          </p:cNvCxnSpPr>
          <p:nvPr/>
        </p:nvCxnSpPr>
        <p:spPr bwMode="auto">
          <a:xfrm>
            <a:off x="5791200" y="58674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87" name="Picture 9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638800"/>
            <a:ext cx="5937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9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6065838"/>
            <a:ext cx="5937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9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654675"/>
            <a:ext cx="5937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9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6096000"/>
            <a:ext cx="5937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9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5654675"/>
            <a:ext cx="5937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0" name="Straight Connector 17"/>
          <p:cNvCxnSpPr>
            <a:cxnSpLocks noChangeShapeType="1"/>
          </p:cNvCxnSpPr>
          <p:nvPr/>
        </p:nvCxnSpPr>
        <p:spPr bwMode="auto">
          <a:xfrm flipV="1">
            <a:off x="6781800" y="5791200"/>
            <a:ext cx="914400" cy="457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105" name="Picture 9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75" y="6096000"/>
            <a:ext cx="5937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9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275" y="5638800"/>
            <a:ext cx="5937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7" descr="Router_C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657725"/>
            <a:ext cx="89170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 Box 7"/>
          <p:cNvSpPr txBox="1">
            <a:spLocks noChangeArrowheads="1"/>
          </p:cNvSpPr>
          <p:nvPr/>
        </p:nvSpPr>
        <p:spPr bwMode="auto">
          <a:xfrm>
            <a:off x="4142541" y="4751970"/>
            <a:ext cx="565510" cy="35343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36576" rIns="82296" bIns="36576">
            <a:spAutoFit/>
          </a:bodyPr>
          <a:lstStyle/>
          <a:p>
            <a:pPr algn="ctr" eaLnBrk="0" hangingPunct="0"/>
            <a:r>
              <a:rPr lang="en-US" sz="1000" b="1" dirty="0" smtClean="0">
                <a:ea typeface="宋体"/>
                <a:cs typeface="宋体"/>
              </a:rPr>
              <a:t>NPS</a:t>
            </a:r>
            <a:br>
              <a:rPr lang="en-US" sz="1000" b="1" dirty="0" smtClean="0">
                <a:ea typeface="宋体"/>
                <a:cs typeface="宋体"/>
              </a:rPr>
            </a:br>
            <a:r>
              <a:rPr lang="en-US" sz="1000" b="1" dirty="0" smtClean="0">
                <a:ea typeface="宋体"/>
                <a:cs typeface="宋体"/>
              </a:rPr>
              <a:t>Server</a:t>
            </a:r>
            <a:endParaRPr lang="en-US" sz="1000" b="1" dirty="0">
              <a:ea typeface="宋体"/>
              <a:cs typeface="宋体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62000" y="4191000"/>
            <a:ext cx="7391400" cy="261610"/>
          </a:xfrm>
          <a:prstGeom prst="rect">
            <a:avLst/>
          </a:prstGeom>
          <a:solidFill>
            <a:schemeClr val="accent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Layer Separation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" name="Group 189"/>
          <p:cNvGrpSpPr/>
          <p:nvPr/>
        </p:nvGrpSpPr>
        <p:grpSpPr>
          <a:xfrm>
            <a:off x="460375" y="990600"/>
            <a:ext cx="7496175" cy="1828800"/>
            <a:chOff x="685800" y="1524000"/>
            <a:chExt cx="7496175" cy="1828800"/>
          </a:xfrm>
        </p:grpSpPr>
        <p:pic>
          <p:nvPicPr>
            <p:cNvPr id="116" name="Picture 39" descr="Streamer-v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1524000"/>
              <a:ext cx="942975" cy="64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39" descr="Streamer-v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86200" y="1524000"/>
              <a:ext cx="942975" cy="64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39" descr="Streamer-v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39000" y="1524000"/>
              <a:ext cx="942975" cy="64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88"/>
            <p:cNvGrpSpPr/>
            <p:nvPr/>
          </p:nvGrpSpPr>
          <p:grpSpPr>
            <a:xfrm>
              <a:off x="1927697" y="2743200"/>
              <a:ext cx="1037617" cy="609600"/>
              <a:chOff x="1927697" y="2743200"/>
              <a:chExt cx="1037617" cy="609600"/>
            </a:xfrm>
          </p:grpSpPr>
          <p:pic>
            <p:nvPicPr>
              <p:cNvPr id="120" name="Picture 17" descr="Router_CM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27697" y="2743200"/>
                <a:ext cx="1037617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1" name="Text Box 7"/>
              <p:cNvSpPr txBox="1">
                <a:spLocks noChangeArrowheads="1"/>
              </p:cNvSpPr>
              <p:nvPr/>
            </p:nvSpPr>
            <p:spPr bwMode="auto">
              <a:xfrm>
                <a:off x="1986384" y="2826477"/>
                <a:ext cx="858753" cy="32547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82296" tIns="36576" rIns="82296" bIns="36576">
                <a:spAutoFit/>
              </a:bodyPr>
              <a:lstStyle/>
              <a:p>
                <a:pPr algn="ctr" eaLnBrk="0" hangingPunct="0"/>
                <a:r>
                  <a:rPr lang="en-US" sz="900" b="1" dirty="0" smtClean="0">
                    <a:ea typeface="宋体"/>
                    <a:cs typeface="宋体"/>
                  </a:rPr>
                  <a:t>SR with NPS</a:t>
                </a:r>
                <a:br>
                  <a:rPr lang="en-US" sz="900" b="1" dirty="0" smtClean="0">
                    <a:ea typeface="宋体"/>
                    <a:cs typeface="宋体"/>
                  </a:rPr>
                </a:br>
                <a:r>
                  <a:rPr lang="en-US" sz="900" b="1" dirty="0" err="1" smtClean="0">
                    <a:ea typeface="宋体"/>
                    <a:cs typeface="宋体"/>
                  </a:rPr>
                  <a:t>Cient</a:t>
                </a:r>
                <a:endParaRPr lang="en-US" sz="1100" b="1" dirty="0">
                  <a:ea typeface="宋体"/>
                  <a:cs typeface="宋体"/>
                </a:endParaRPr>
              </a:p>
            </p:txBody>
          </p:sp>
        </p:grpSp>
        <p:cxnSp>
          <p:nvCxnSpPr>
            <p:cNvPr id="146" name="Elbow Connector 145"/>
            <p:cNvCxnSpPr>
              <a:stCxn id="118" idx="0"/>
            </p:cNvCxnSpPr>
            <p:nvPr/>
          </p:nvCxnSpPr>
          <p:spPr bwMode="auto">
            <a:xfrm rot="16200000" flipH="1" flipV="1">
              <a:off x="4464844" y="-578644"/>
              <a:ext cx="1143000" cy="5348288"/>
            </a:xfrm>
            <a:prstGeom prst="bentConnector4">
              <a:avLst>
                <a:gd name="adj1" fmla="val -27478"/>
                <a:gd name="adj2" fmla="val 99848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61" name="Elbow Connector 160"/>
            <p:cNvCxnSpPr/>
            <p:nvPr/>
          </p:nvCxnSpPr>
          <p:spPr bwMode="auto">
            <a:xfrm rot="16200000" flipH="1" flipV="1">
              <a:off x="2902744" y="1212056"/>
              <a:ext cx="1066800" cy="1843088"/>
            </a:xfrm>
            <a:prstGeom prst="bentConnector4">
              <a:avLst>
                <a:gd name="adj1" fmla="val -21429"/>
                <a:gd name="adj2" fmla="val 99897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69" name="Elbow Connector 168"/>
            <p:cNvCxnSpPr>
              <a:stCxn id="116" idx="0"/>
            </p:cNvCxnSpPr>
            <p:nvPr/>
          </p:nvCxnSpPr>
          <p:spPr bwMode="auto">
            <a:xfrm rot="16200000" flipH="1">
              <a:off x="1112044" y="1569244"/>
              <a:ext cx="1143000" cy="1052512"/>
            </a:xfrm>
            <a:prstGeom prst="bentConnector3">
              <a:avLst>
                <a:gd name="adj1" fmla="val -20000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grpSp>
        <p:nvGrpSpPr>
          <p:cNvPr id="5" name="Group 205"/>
          <p:cNvGrpSpPr/>
          <p:nvPr/>
        </p:nvGrpSpPr>
        <p:grpSpPr>
          <a:xfrm>
            <a:off x="2057400" y="4648200"/>
            <a:ext cx="1825626" cy="685800"/>
            <a:chOff x="4953000" y="3124200"/>
            <a:chExt cx="1825626" cy="685800"/>
          </a:xfrm>
        </p:grpSpPr>
        <p:sp>
          <p:nvSpPr>
            <p:cNvPr id="207" name="AutoShape 145"/>
            <p:cNvSpPr>
              <a:spLocks/>
            </p:cNvSpPr>
            <p:nvPr/>
          </p:nvSpPr>
          <p:spPr bwMode="auto">
            <a:xfrm flipH="1">
              <a:off x="5105400" y="3200400"/>
              <a:ext cx="1673226" cy="609600"/>
            </a:xfrm>
            <a:prstGeom prst="borderCallout2">
              <a:avLst>
                <a:gd name="adj1" fmla="val 62137"/>
                <a:gd name="adj2" fmla="val -260"/>
                <a:gd name="adj3" fmla="val 2132"/>
                <a:gd name="adj4" fmla="val -9787"/>
                <a:gd name="adj5" fmla="val -203598"/>
                <a:gd name="adj6" fmla="val 115563"/>
              </a:avLst>
            </a:prstGeom>
            <a:solidFill>
              <a:srgbClr val="EAEAEA"/>
            </a:solidFill>
            <a:ln w="9525" algn="ctr">
              <a:solidFill>
                <a:srgbClr val="FFFFFF"/>
              </a:solidFill>
              <a:prstDash val="dash"/>
              <a:miter lim="800000"/>
              <a:headEnd type="oval" w="med" len="med"/>
              <a:tailEnd type="triangle" w="med" len="med"/>
            </a:ln>
          </p:spPr>
          <p:txBody>
            <a:bodyPr lIns="0" tIns="36576" rIns="0" bIns="36576" anchor="ctr"/>
            <a:lstStyle/>
            <a:p>
              <a:pPr eaLnBrk="0" hangingPunct="0"/>
              <a:r>
                <a:rPr lang="en-US" sz="1000" dirty="0" smtClean="0">
                  <a:ea typeface="宋体"/>
                  <a:cs typeface="宋体"/>
                </a:rPr>
                <a:t>    NPS Reply with ranked</a:t>
              </a:r>
              <a:br>
                <a:rPr lang="en-US" sz="1000" dirty="0" smtClean="0">
                  <a:ea typeface="宋体"/>
                  <a:cs typeface="宋体"/>
                </a:rPr>
              </a:br>
              <a:r>
                <a:rPr lang="en-US" sz="1000" dirty="0" smtClean="0">
                  <a:ea typeface="宋体"/>
                  <a:cs typeface="宋体"/>
                </a:rPr>
                <a:t>    list of addresses:</a:t>
              </a:r>
              <a:br>
                <a:rPr lang="en-US" sz="1000" dirty="0" smtClean="0">
                  <a:ea typeface="宋体"/>
                  <a:cs typeface="宋体"/>
                </a:rPr>
              </a:br>
              <a:r>
                <a:rPr lang="en-US" sz="1000" dirty="0" smtClean="0">
                  <a:ea typeface="宋体"/>
                  <a:cs typeface="宋体"/>
                </a:rPr>
                <a:t>           User: IP1</a:t>
              </a:r>
              <a:br>
                <a:rPr lang="en-US" sz="1000" dirty="0" smtClean="0">
                  <a:ea typeface="宋体"/>
                  <a:cs typeface="宋体"/>
                </a:rPr>
              </a:br>
              <a:r>
                <a:rPr lang="en-US" sz="1000" dirty="0" smtClean="0">
                  <a:ea typeface="宋体"/>
                  <a:cs typeface="宋体"/>
                </a:rPr>
                <a:t>           Targets: IP20, IP10</a:t>
              </a:r>
              <a:endParaRPr lang="en-US" sz="1000" dirty="0">
                <a:ea typeface="宋体"/>
                <a:cs typeface="宋体"/>
              </a:endParaRPr>
            </a:p>
          </p:txBody>
        </p:sp>
        <p:sp>
          <p:nvSpPr>
            <p:cNvPr id="208" name="Oval 94"/>
            <p:cNvSpPr>
              <a:spLocks noChangeArrowheads="1"/>
            </p:cNvSpPr>
            <p:nvPr/>
          </p:nvSpPr>
          <p:spPr bwMode="auto">
            <a:xfrm>
              <a:off x="4953000" y="3124200"/>
              <a:ext cx="231775" cy="2032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 smtClean="0">
                  <a:ea typeface="宋体"/>
                  <a:cs typeface="宋体"/>
                </a:rPr>
                <a:t>3</a:t>
              </a:r>
              <a:endParaRPr lang="en-US" sz="1200" b="1" dirty="0">
                <a:ea typeface="宋体"/>
                <a:cs typeface="宋体"/>
              </a:endParaRPr>
            </a:p>
          </p:txBody>
        </p:sp>
      </p:grpSp>
      <p:grpSp>
        <p:nvGrpSpPr>
          <p:cNvPr id="6" name="Group 67"/>
          <p:cNvGrpSpPr/>
          <p:nvPr/>
        </p:nvGrpSpPr>
        <p:grpSpPr>
          <a:xfrm>
            <a:off x="2593975" y="2667000"/>
            <a:ext cx="1447800" cy="609600"/>
            <a:chOff x="990600" y="3429000"/>
            <a:chExt cx="1447800" cy="609600"/>
          </a:xfrm>
        </p:grpSpPr>
        <p:sp>
          <p:nvSpPr>
            <p:cNvPr id="210" name="AutoShape 145"/>
            <p:cNvSpPr>
              <a:spLocks/>
            </p:cNvSpPr>
            <p:nvPr/>
          </p:nvSpPr>
          <p:spPr bwMode="auto">
            <a:xfrm flipH="1">
              <a:off x="990600" y="3429000"/>
              <a:ext cx="1295400" cy="609600"/>
            </a:xfrm>
            <a:prstGeom prst="borderCallout2">
              <a:avLst>
                <a:gd name="adj1" fmla="val 1606"/>
                <a:gd name="adj2" fmla="val 78747"/>
                <a:gd name="adj3" fmla="val -54336"/>
                <a:gd name="adj4" fmla="val 77512"/>
                <a:gd name="adj5" fmla="val -55393"/>
                <a:gd name="adj6" fmla="val -5103"/>
              </a:avLst>
            </a:prstGeom>
            <a:solidFill>
              <a:srgbClr val="EAEAEA"/>
            </a:solidFill>
            <a:ln w="9525" algn="ctr">
              <a:solidFill>
                <a:srgbClr val="FFFFFF"/>
              </a:solidFill>
              <a:prstDash val="dash"/>
              <a:miter lim="800000"/>
              <a:headEnd type="oval" w="med" len="med"/>
              <a:tailEnd type="triangle" w="med" len="med"/>
            </a:ln>
          </p:spPr>
          <p:txBody>
            <a:bodyPr lIns="0" tIns="36576" rIns="0" bIns="36576" anchor="ctr"/>
            <a:lstStyle/>
            <a:p>
              <a:pPr algn="ctr" eaLnBrk="0" hangingPunct="0"/>
              <a:r>
                <a:rPr lang="en-US" sz="1000" dirty="0">
                  <a:ea typeface="宋体"/>
                  <a:cs typeface="宋体"/>
                </a:rPr>
                <a:t>Redirect user to closest </a:t>
              </a:r>
              <a:r>
                <a:rPr lang="en-US" sz="1000" dirty="0" smtClean="0">
                  <a:ea typeface="宋体"/>
                  <a:cs typeface="宋体"/>
                </a:rPr>
                <a:t>SE taking into account NPS and load</a:t>
              </a:r>
              <a:endParaRPr lang="en-US" sz="1000" dirty="0">
                <a:ea typeface="宋体"/>
                <a:cs typeface="宋体"/>
              </a:endParaRPr>
            </a:p>
          </p:txBody>
        </p:sp>
        <p:sp>
          <p:nvSpPr>
            <p:cNvPr id="211" name="Oval 95"/>
            <p:cNvSpPr>
              <a:spLocks noChangeArrowheads="1"/>
            </p:cNvSpPr>
            <p:nvPr/>
          </p:nvSpPr>
          <p:spPr bwMode="auto">
            <a:xfrm>
              <a:off x="2206625" y="3657600"/>
              <a:ext cx="231775" cy="2032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ea typeface="宋体"/>
                  <a:cs typeface="宋体"/>
                </a:rPr>
                <a:t>4</a:t>
              </a:r>
              <a:endParaRPr lang="en-US" sz="1200" b="1" dirty="0">
                <a:ea typeface="宋体"/>
                <a:cs typeface="宋体"/>
              </a:endParaRPr>
            </a:p>
          </p:txBody>
        </p:sp>
      </p:grpSp>
      <p:sp>
        <p:nvSpPr>
          <p:cNvPr id="213" name="Line 5"/>
          <p:cNvSpPr>
            <a:spLocks noChangeShapeType="1"/>
          </p:cNvSpPr>
          <p:nvPr/>
        </p:nvSpPr>
        <p:spPr bwMode="auto">
          <a:xfrm flipH="1">
            <a:off x="4267200" y="5181600"/>
            <a:ext cx="0" cy="533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none" w="med" len="med"/>
          </a:ln>
        </p:spPr>
        <p:txBody>
          <a:bodyPr lIns="82296" tIns="36576" rIns="82296" bIns="36576"/>
          <a:lstStyle/>
          <a:p>
            <a:endParaRPr lang="en-US"/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3772986" y="5383212"/>
            <a:ext cx="1253549" cy="21493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36576" rIns="82296" bIns="36576">
            <a:spAutoFit/>
          </a:bodyPr>
          <a:lstStyle/>
          <a:p>
            <a:pPr algn="ctr" eaLnBrk="0" hangingPunct="0"/>
            <a:r>
              <a:rPr lang="en-US" sz="1000" b="1" dirty="0" smtClean="0">
                <a:ea typeface="宋体"/>
                <a:cs typeface="宋体"/>
              </a:rPr>
              <a:t>Routing Topology</a:t>
            </a:r>
            <a:endParaRPr lang="en-US" sz="1000" b="1" dirty="0">
              <a:ea typeface="宋体"/>
              <a:cs typeface="宋体"/>
            </a:endParaRPr>
          </a:p>
        </p:txBody>
      </p:sp>
      <p:grpSp>
        <p:nvGrpSpPr>
          <p:cNvPr id="7" name="Group 222"/>
          <p:cNvGrpSpPr/>
          <p:nvPr/>
        </p:nvGrpSpPr>
        <p:grpSpPr>
          <a:xfrm>
            <a:off x="7546975" y="2540000"/>
            <a:ext cx="1371600" cy="736600"/>
            <a:chOff x="7546975" y="2540000"/>
            <a:chExt cx="1371600" cy="736600"/>
          </a:xfrm>
        </p:grpSpPr>
        <p:sp>
          <p:nvSpPr>
            <p:cNvPr id="217" name="AutoShape 145"/>
            <p:cNvSpPr>
              <a:spLocks/>
            </p:cNvSpPr>
            <p:nvPr/>
          </p:nvSpPr>
          <p:spPr bwMode="auto">
            <a:xfrm flipH="1">
              <a:off x="7546975" y="2590800"/>
              <a:ext cx="1295400" cy="685800"/>
            </a:xfrm>
            <a:prstGeom prst="borderCallout2">
              <a:avLst>
                <a:gd name="adj1" fmla="val 1264"/>
                <a:gd name="adj2" fmla="val 89044"/>
                <a:gd name="adj3" fmla="val -49800"/>
                <a:gd name="adj4" fmla="val 89336"/>
                <a:gd name="adj5" fmla="val -142292"/>
                <a:gd name="adj6" fmla="val 90662"/>
              </a:avLst>
            </a:prstGeom>
            <a:solidFill>
              <a:srgbClr val="EAEAEA"/>
            </a:solidFill>
            <a:ln w="9525" algn="ctr">
              <a:solidFill>
                <a:srgbClr val="FFFFFF"/>
              </a:solidFill>
              <a:prstDash val="dash"/>
              <a:miter lim="800000"/>
              <a:headEnd type="oval" w="med" len="med"/>
              <a:tailEnd type="triangle" w="med" len="med"/>
            </a:ln>
          </p:spPr>
          <p:txBody>
            <a:bodyPr lIns="0" tIns="36576" rIns="0" bIns="36576" anchor="ctr"/>
            <a:lstStyle/>
            <a:p>
              <a:pPr algn="ctr" eaLnBrk="0" hangingPunct="0"/>
              <a:r>
                <a:rPr lang="en-US" sz="1000" dirty="0">
                  <a:ea typeface="宋体"/>
                  <a:cs typeface="宋体"/>
                </a:rPr>
                <a:t>HTTP Request: </a:t>
              </a:r>
            </a:p>
            <a:p>
              <a:pPr algn="ctr" eaLnBrk="0" hangingPunct="0"/>
              <a:r>
                <a:rPr lang="en-US" sz="1000" dirty="0">
                  <a:ea typeface="宋体"/>
                  <a:cs typeface="宋体"/>
                </a:rPr>
                <a:t>Get content from</a:t>
              </a:r>
              <a:r>
                <a:rPr lang="en-US" sz="1000" dirty="0" smtClean="0">
                  <a:ea typeface="宋体"/>
                  <a:cs typeface="宋体"/>
                </a:rPr>
                <a:t> </a:t>
              </a:r>
              <a:br>
                <a:rPr lang="en-US" sz="1000" dirty="0" smtClean="0">
                  <a:ea typeface="宋体"/>
                  <a:cs typeface="宋体"/>
                </a:rPr>
              </a:br>
              <a:r>
                <a:rPr lang="en-US" sz="1000" dirty="0" smtClean="0">
                  <a:ea typeface="宋体"/>
                  <a:cs typeface="宋体"/>
                </a:rPr>
                <a:t>closest </a:t>
              </a:r>
              <a:r>
                <a:rPr lang="en-US" sz="1000" dirty="0">
                  <a:ea typeface="宋体"/>
                  <a:cs typeface="宋体"/>
                </a:rPr>
                <a:t>SE</a:t>
              </a:r>
            </a:p>
          </p:txBody>
        </p:sp>
        <p:sp>
          <p:nvSpPr>
            <p:cNvPr id="218" name="Oval 97"/>
            <p:cNvSpPr>
              <a:spLocks noChangeArrowheads="1"/>
            </p:cNvSpPr>
            <p:nvPr/>
          </p:nvSpPr>
          <p:spPr bwMode="auto">
            <a:xfrm>
              <a:off x="8686800" y="2540000"/>
              <a:ext cx="231775" cy="2032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ea typeface="宋体"/>
                  <a:cs typeface="宋体"/>
                </a:rPr>
                <a:t>5</a:t>
              </a:r>
              <a:endParaRPr lang="en-US" sz="1200" b="1" dirty="0">
                <a:ea typeface="宋体"/>
                <a:cs typeface="宋体"/>
              </a:endParaRPr>
            </a:p>
          </p:txBody>
        </p:sp>
      </p:grpSp>
      <p:grpSp>
        <p:nvGrpSpPr>
          <p:cNvPr id="8" name="Group 221"/>
          <p:cNvGrpSpPr/>
          <p:nvPr/>
        </p:nvGrpSpPr>
        <p:grpSpPr>
          <a:xfrm>
            <a:off x="76200" y="2286000"/>
            <a:ext cx="3429000" cy="1709410"/>
            <a:chOff x="76200" y="2286000"/>
            <a:chExt cx="3429000" cy="1709410"/>
          </a:xfrm>
        </p:grpSpPr>
        <p:grpSp>
          <p:nvGrpSpPr>
            <p:cNvPr id="9" name="Group 220"/>
            <p:cNvGrpSpPr/>
            <p:nvPr/>
          </p:nvGrpSpPr>
          <p:grpSpPr>
            <a:xfrm>
              <a:off x="76200" y="2286000"/>
              <a:ext cx="3429000" cy="1709410"/>
              <a:chOff x="76200" y="2286000"/>
              <a:chExt cx="3429000" cy="1709410"/>
            </a:xfrm>
          </p:grpSpPr>
          <p:sp>
            <p:nvSpPr>
              <p:cNvPr id="204" name="AutoShape 145"/>
              <p:cNvSpPr>
                <a:spLocks/>
              </p:cNvSpPr>
              <p:nvPr/>
            </p:nvSpPr>
            <p:spPr bwMode="auto">
              <a:xfrm flipH="1">
                <a:off x="76200" y="2286000"/>
                <a:ext cx="1600201" cy="990600"/>
              </a:xfrm>
              <a:prstGeom prst="borderCallout2">
                <a:avLst>
                  <a:gd name="adj1" fmla="val 105021"/>
                  <a:gd name="adj2" fmla="val 1552"/>
                  <a:gd name="adj3" fmla="val 108751"/>
                  <a:gd name="adj4" fmla="val -32528"/>
                  <a:gd name="adj5" fmla="val 233721"/>
                  <a:gd name="adj6" fmla="val -158305"/>
                </a:avLst>
              </a:prstGeom>
              <a:solidFill>
                <a:srgbClr val="EAEAEA"/>
              </a:solidFill>
              <a:ln w="9525" algn="ctr">
                <a:solidFill>
                  <a:srgbClr val="FFFFFF"/>
                </a:solidFill>
                <a:prstDash val="dash"/>
                <a:miter lim="800000"/>
                <a:headEnd type="oval" w="med" len="med"/>
                <a:tailEnd type="triangle" w="med" len="med"/>
              </a:ln>
            </p:spPr>
            <p:txBody>
              <a:bodyPr lIns="0" tIns="36576" rIns="0" bIns="36576" anchor="ctr"/>
              <a:lstStyle/>
              <a:p>
                <a:pPr eaLnBrk="0" hangingPunct="0"/>
                <a:r>
                  <a:rPr lang="en-US" sz="1000" dirty="0" smtClean="0">
                    <a:ea typeface="宋体"/>
                    <a:cs typeface="宋体"/>
                  </a:rPr>
                  <a:t> Content is located in </a:t>
                </a:r>
                <a:br>
                  <a:rPr lang="en-US" sz="1000" dirty="0" smtClean="0">
                    <a:ea typeface="宋体"/>
                    <a:cs typeface="宋体"/>
                  </a:rPr>
                </a:br>
                <a:r>
                  <a:rPr lang="en-US" sz="1000" dirty="0" smtClean="0">
                    <a:ea typeface="宋体"/>
                    <a:cs typeface="宋体"/>
                  </a:rPr>
                  <a:t> streamers IP10 and IP20. </a:t>
                </a:r>
                <a:br>
                  <a:rPr lang="en-US" sz="1000" dirty="0" smtClean="0">
                    <a:ea typeface="宋体"/>
                    <a:cs typeface="宋体"/>
                  </a:rPr>
                </a:br>
                <a:r>
                  <a:rPr lang="en-US" sz="1000" dirty="0" smtClean="0">
                    <a:ea typeface="宋体"/>
                    <a:cs typeface="宋体"/>
                  </a:rPr>
                  <a:t> SR sends request to NPS: </a:t>
                </a:r>
                <a:br>
                  <a:rPr lang="en-US" sz="1000" dirty="0" smtClean="0">
                    <a:ea typeface="宋体"/>
                    <a:cs typeface="宋体"/>
                  </a:rPr>
                </a:br>
                <a:r>
                  <a:rPr lang="en-US" sz="1000" dirty="0" smtClean="0">
                    <a:ea typeface="宋体"/>
                    <a:cs typeface="宋体"/>
                  </a:rPr>
                  <a:t>      User: IP1</a:t>
                </a:r>
                <a:br>
                  <a:rPr lang="en-US" sz="1000" dirty="0" smtClean="0">
                    <a:ea typeface="宋体"/>
                    <a:cs typeface="宋体"/>
                  </a:rPr>
                </a:br>
                <a:r>
                  <a:rPr lang="en-US" sz="1000" dirty="0" smtClean="0">
                    <a:ea typeface="宋体"/>
                    <a:cs typeface="宋体"/>
                  </a:rPr>
                  <a:t>      Targets: IP10, IP20</a:t>
                </a:r>
                <a:endParaRPr lang="en-US" sz="1000" dirty="0">
                  <a:ea typeface="宋体"/>
                  <a:cs typeface="宋体"/>
                </a:endParaRPr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762000" y="3733800"/>
                <a:ext cx="2743200" cy="261610"/>
              </a:xfrm>
              <a:prstGeom prst="rect">
                <a:avLst/>
              </a:prstGeom>
              <a:solidFill>
                <a:srgbClr val="3366FF"/>
              </a:solidFill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NPS/ALTOAPI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5" name="Oval 92"/>
            <p:cNvSpPr>
              <a:spLocks noChangeArrowheads="1"/>
            </p:cNvSpPr>
            <p:nvPr/>
          </p:nvSpPr>
          <p:spPr bwMode="auto">
            <a:xfrm>
              <a:off x="1524000" y="3048000"/>
              <a:ext cx="231775" cy="2032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ea typeface="宋体"/>
                  <a:cs typeface="宋体"/>
                </a:rPr>
                <a:t>2</a:t>
              </a:r>
              <a:endParaRPr lang="en-US" sz="1200" b="1" dirty="0">
                <a:ea typeface="宋体"/>
                <a:cs typeface="宋体"/>
              </a:endParaRPr>
            </a:p>
          </p:txBody>
        </p:sp>
      </p:grp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4231540" y="914400"/>
            <a:ext cx="430006" cy="21493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36576" rIns="82296" bIns="36576">
            <a:spAutoFit/>
          </a:bodyPr>
          <a:lstStyle/>
          <a:p>
            <a:pPr algn="ctr" eaLnBrk="0" hangingPunct="0"/>
            <a:r>
              <a:rPr lang="en-US" sz="1000" b="1" dirty="0" smtClean="0">
                <a:ea typeface="宋体"/>
                <a:cs typeface="宋体"/>
              </a:rPr>
              <a:t>IP10</a:t>
            </a:r>
            <a:endParaRPr lang="en-US" sz="1200" b="1" dirty="0">
              <a:ea typeface="宋体"/>
              <a:cs typeface="宋体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7660540" y="914400"/>
            <a:ext cx="430006" cy="21493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2296" tIns="36576" rIns="82296" bIns="36576">
            <a:spAutoFit/>
          </a:bodyPr>
          <a:lstStyle/>
          <a:p>
            <a:pPr algn="ctr" eaLnBrk="0" hangingPunct="0"/>
            <a:r>
              <a:rPr lang="en-US" sz="1000" b="1" dirty="0" smtClean="0">
                <a:ea typeface="宋体"/>
                <a:cs typeface="宋体"/>
              </a:rPr>
              <a:t>IP20</a:t>
            </a:r>
            <a:endParaRPr lang="en-US" sz="1200" b="1" dirty="0">
              <a:ea typeface="宋体"/>
              <a:cs typeface="宋体"/>
            </a:endParaRPr>
          </a:p>
        </p:txBody>
      </p:sp>
      <p:cxnSp>
        <p:nvCxnSpPr>
          <p:cNvPr id="174" name="Straight Arrow Connector 173"/>
          <p:cNvCxnSpPr>
            <a:stCxn id="144" idx="1"/>
          </p:cNvCxnSpPr>
          <p:nvPr/>
        </p:nvCxnSpPr>
        <p:spPr bwMode="auto">
          <a:xfrm rot="10800000">
            <a:off x="2895601" y="2514600"/>
            <a:ext cx="3889375" cy="1588"/>
          </a:xfrm>
          <a:prstGeom prst="straightConnector1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</p:spPr>
      </p:cxnSp>
      <p:grpSp>
        <p:nvGrpSpPr>
          <p:cNvPr id="10" name="Group 198"/>
          <p:cNvGrpSpPr/>
          <p:nvPr/>
        </p:nvGrpSpPr>
        <p:grpSpPr>
          <a:xfrm>
            <a:off x="5407025" y="2590800"/>
            <a:ext cx="1374775" cy="431800"/>
            <a:chOff x="4953000" y="2971800"/>
            <a:chExt cx="1374775" cy="431800"/>
          </a:xfrm>
        </p:grpSpPr>
        <p:sp>
          <p:nvSpPr>
            <p:cNvPr id="196" name="AutoShape 145"/>
            <p:cNvSpPr>
              <a:spLocks/>
            </p:cNvSpPr>
            <p:nvPr/>
          </p:nvSpPr>
          <p:spPr bwMode="auto">
            <a:xfrm flipH="1">
              <a:off x="4953000" y="2971800"/>
              <a:ext cx="1295400" cy="381000"/>
            </a:xfrm>
            <a:prstGeom prst="borderCallout2">
              <a:avLst>
                <a:gd name="adj1" fmla="val 49230"/>
                <a:gd name="adj2" fmla="val 100647"/>
                <a:gd name="adj3" fmla="val 20385"/>
                <a:gd name="adj4" fmla="val 101693"/>
                <a:gd name="adj5" fmla="val 20090"/>
                <a:gd name="adj6" fmla="val 170912"/>
              </a:avLst>
            </a:prstGeom>
            <a:solidFill>
              <a:srgbClr val="EAEAEA"/>
            </a:solidFill>
            <a:ln w="9525" algn="ctr">
              <a:solidFill>
                <a:srgbClr val="FFFFFF"/>
              </a:solidFill>
              <a:prstDash val="dash"/>
              <a:miter lim="800000"/>
              <a:headEnd type="oval" w="med" len="med"/>
              <a:tailEnd type="triangle" w="med" len="med"/>
            </a:ln>
          </p:spPr>
          <p:txBody>
            <a:bodyPr lIns="0" tIns="36576" rIns="0" bIns="36576" anchor="ctr"/>
            <a:lstStyle/>
            <a:p>
              <a:pPr algn="ctr" eaLnBrk="0" hangingPunct="0"/>
              <a:r>
                <a:rPr lang="en-US" sz="1000" dirty="0">
                  <a:ea typeface="宋体"/>
                  <a:cs typeface="宋体"/>
                </a:rPr>
                <a:t>HTTP Request from end-user to CDN</a:t>
              </a:r>
            </a:p>
          </p:txBody>
        </p:sp>
        <p:sp>
          <p:nvSpPr>
            <p:cNvPr id="197" name="Oval 88"/>
            <p:cNvSpPr>
              <a:spLocks noChangeArrowheads="1"/>
            </p:cNvSpPr>
            <p:nvPr/>
          </p:nvSpPr>
          <p:spPr bwMode="auto">
            <a:xfrm>
              <a:off x="6096000" y="3200400"/>
              <a:ext cx="231775" cy="2032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ea typeface="宋体"/>
                  <a:cs typeface="宋体"/>
                </a:rPr>
                <a:t>1</a:t>
              </a:r>
              <a:endParaRPr lang="en-US" sz="1200" b="1" dirty="0">
                <a:ea typeface="宋体"/>
                <a:cs typeface="宋体"/>
              </a:endParaRPr>
            </a:p>
          </p:txBody>
        </p:sp>
      </p:grpSp>
      <p:grpSp>
        <p:nvGrpSpPr>
          <p:cNvPr id="11" name="Group 64"/>
          <p:cNvGrpSpPr/>
          <p:nvPr/>
        </p:nvGrpSpPr>
        <p:grpSpPr>
          <a:xfrm>
            <a:off x="6705600" y="2133600"/>
            <a:ext cx="841375" cy="762000"/>
            <a:chOff x="6705600" y="2133600"/>
            <a:chExt cx="841375" cy="762000"/>
          </a:xfrm>
        </p:grpSpPr>
        <p:pic>
          <p:nvPicPr>
            <p:cNvPr id="144" name="Picture 80" descr="MCj03871500000[1]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84975" y="2133600"/>
              <a:ext cx="7620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6705600" y="2133600"/>
              <a:ext cx="358685" cy="21493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296" tIns="36576" rIns="82296" bIns="36576">
              <a:spAutoFit/>
            </a:bodyPr>
            <a:lstStyle/>
            <a:p>
              <a:pPr algn="ctr" eaLnBrk="0" hangingPunct="0"/>
              <a:r>
                <a:rPr lang="en-US" sz="1000" b="1" dirty="0" smtClean="0">
                  <a:ea typeface="宋体"/>
                  <a:cs typeface="宋体"/>
                </a:rPr>
                <a:t>IP1</a:t>
              </a:r>
              <a:endParaRPr lang="en-US" sz="1200" b="1" dirty="0">
                <a:ea typeface="宋体"/>
                <a:cs typeface="宋体"/>
              </a:endParaRPr>
            </a:p>
          </p:txBody>
        </p:sp>
      </p:grpSp>
      <p:grpSp>
        <p:nvGrpSpPr>
          <p:cNvPr id="12" name="Group 65"/>
          <p:cNvGrpSpPr/>
          <p:nvPr/>
        </p:nvGrpSpPr>
        <p:grpSpPr>
          <a:xfrm>
            <a:off x="4876800" y="4953000"/>
            <a:ext cx="1066800" cy="229037"/>
            <a:chOff x="4876800" y="5104963"/>
            <a:chExt cx="1066800" cy="229037"/>
          </a:xfrm>
        </p:grpSpPr>
        <p:sp>
          <p:nvSpPr>
            <p:cNvPr id="65" name="Line 5"/>
            <p:cNvSpPr>
              <a:spLocks noChangeShapeType="1"/>
            </p:cNvSpPr>
            <p:nvPr/>
          </p:nvSpPr>
          <p:spPr bwMode="auto">
            <a:xfrm>
              <a:off x="4876800" y="51816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 w="med" len="med"/>
            </a:ln>
          </p:spPr>
          <p:txBody>
            <a:bodyPr lIns="82296" tIns="36576" rIns="82296" bIns="36576"/>
            <a:lstStyle/>
            <a:p>
              <a:endParaRPr lang="en-US"/>
            </a:p>
          </p:txBody>
        </p:sp>
        <p:sp>
          <p:nvSpPr>
            <p:cNvPr id="64" name="Text Box 8"/>
            <p:cNvSpPr txBox="1">
              <a:spLocks noChangeArrowheads="1"/>
            </p:cNvSpPr>
            <p:nvPr/>
          </p:nvSpPr>
          <p:spPr bwMode="auto">
            <a:xfrm>
              <a:off x="5118917" y="5104963"/>
              <a:ext cx="824683" cy="22903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2296" tIns="36576" rIns="82296" bIns="36576">
              <a:spAutoFit/>
            </a:bodyPr>
            <a:lstStyle/>
            <a:p>
              <a:pPr algn="ctr" eaLnBrk="0" hangingPunct="0"/>
              <a:r>
                <a:rPr lang="en-US" sz="1050" b="1" dirty="0" smtClean="0">
                  <a:ea typeface="宋体"/>
                  <a:cs typeface="宋体"/>
                </a:rPr>
                <a:t>Policy DB</a:t>
              </a:r>
              <a:endParaRPr lang="en-US" sz="1050" b="1" dirty="0">
                <a:ea typeface="宋体"/>
                <a:cs typeface="宋体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221662" cy="685800"/>
          </a:xfrm>
        </p:spPr>
        <p:txBody>
          <a:bodyPr/>
          <a:lstStyle/>
          <a:p>
            <a:r>
              <a:rPr lang="en-GB" sz="2400" dirty="0" smtClean="0"/>
              <a:t>Use Case: Peer-to-peer overlays</a:t>
            </a:r>
            <a:endParaRPr lang="en-US" sz="2400" dirty="0"/>
          </a:p>
        </p:txBody>
      </p:sp>
      <p:grpSp>
        <p:nvGrpSpPr>
          <p:cNvPr id="2" name="Group 47"/>
          <p:cNvGrpSpPr/>
          <p:nvPr/>
        </p:nvGrpSpPr>
        <p:grpSpPr>
          <a:xfrm>
            <a:off x="228600" y="2057400"/>
            <a:ext cx="3505200" cy="1300313"/>
            <a:chOff x="228600" y="2057400"/>
            <a:chExt cx="3505200" cy="1300313"/>
          </a:xfrm>
        </p:grpSpPr>
        <p:sp>
          <p:nvSpPr>
            <p:cNvPr id="78" name="Line 76"/>
            <p:cNvSpPr>
              <a:spLocks noChangeShapeType="1"/>
            </p:cNvSpPr>
            <p:nvPr/>
          </p:nvSpPr>
          <p:spPr bwMode="auto">
            <a:xfrm>
              <a:off x="914400" y="3124200"/>
              <a:ext cx="2819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  <p:txBody>
            <a:bodyPr wrap="square" lIns="82124" tIns="41061" rIns="82124" bIns="41061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41"/>
            <p:cNvGrpSpPr/>
            <p:nvPr/>
          </p:nvGrpSpPr>
          <p:grpSpPr>
            <a:xfrm>
              <a:off x="228600" y="2057400"/>
              <a:ext cx="1752600" cy="685800"/>
              <a:chOff x="228600" y="2057400"/>
              <a:chExt cx="1752600" cy="685800"/>
            </a:xfrm>
          </p:grpSpPr>
          <p:sp>
            <p:nvSpPr>
              <p:cNvPr id="87" name="AutoShape 145"/>
              <p:cNvSpPr>
                <a:spLocks/>
              </p:cNvSpPr>
              <p:nvPr/>
            </p:nvSpPr>
            <p:spPr bwMode="auto">
              <a:xfrm flipH="1">
                <a:off x="228600" y="2057400"/>
                <a:ext cx="1752600" cy="533400"/>
              </a:xfrm>
              <a:prstGeom prst="borderCallout2">
                <a:avLst>
                  <a:gd name="adj1" fmla="val 110303"/>
                  <a:gd name="adj2" fmla="val 50167"/>
                  <a:gd name="adj3" fmla="val 184364"/>
                  <a:gd name="adj4" fmla="val 50372"/>
                  <a:gd name="adj5" fmla="val 185402"/>
                  <a:gd name="adj6" fmla="val 18683"/>
                </a:avLst>
              </a:prstGeom>
              <a:solidFill>
                <a:srgbClr val="EAEAEA"/>
              </a:solidFill>
              <a:ln w="9525" algn="ctr">
                <a:solidFill>
                  <a:schemeClr val="bg1"/>
                </a:solidFill>
                <a:prstDash val="dash"/>
                <a:miter lim="800000"/>
                <a:headEnd type="oval" w="med" len="med"/>
                <a:tailEnd type="triangle" w="med" len="med"/>
              </a:ln>
            </p:spPr>
            <p:txBody>
              <a:bodyPr lIns="0" tIns="36576" rIns="0" bIns="36576" anchor="ctr"/>
              <a:lstStyle/>
              <a:p>
                <a:pPr eaLnBrk="0" hangingPunct="0"/>
                <a:r>
                  <a:rPr lang="en-US" sz="1000" dirty="0" smtClean="0">
                    <a:ea typeface="宋体"/>
                    <a:cs typeface="宋体"/>
                  </a:rPr>
                  <a:t> P2p client sends NPS</a:t>
                </a:r>
                <a:br>
                  <a:rPr lang="en-US" sz="1000" dirty="0" smtClean="0">
                    <a:ea typeface="宋体"/>
                    <a:cs typeface="宋体"/>
                  </a:rPr>
                </a:br>
                <a:r>
                  <a:rPr lang="en-US" sz="1000" dirty="0" smtClean="0">
                    <a:ea typeface="宋体"/>
                    <a:cs typeface="宋体"/>
                  </a:rPr>
                  <a:t> Request with list of</a:t>
                </a:r>
                <a:br>
                  <a:rPr lang="en-US" sz="1000" dirty="0" smtClean="0">
                    <a:ea typeface="宋体"/>
                    <a:cs typeface="宋体"/>
                  </a:rPr>
                </a:br>
                <a:r>
                  <a:rPr lang="en-US" sz="1000" dirty="0" smtClean="0">
                    <a:ea typeface="宋体"/>
                    <a:cs typeface="宋体"/>
                  </a:rPr>
                  <a:t> addresses to rank </a:t>
                </a:r>
                <a:endParaRPr lang="en-US" sz="1000" dirty="0">
                  <a:ea typeface="宋体"/>
                  <a:cs typeface="宋体"/>
                </a:endParaRPr>
              </a:p>
            </p:txBody>
          </p:sp>
          <p:sp>
            <p:nvSpPr>
              <p:cNvPr id="90" name="Oval 88"/>
              <p:cNvSpPr>
                <a:spLocks noChangeArrowheads="1"/>
              </p:cNvSpPr>
              <p:nvPr/>
            </p:nvSpPr>
            <p:spPr bwMode="auto">
              <a:xfrm>
                <a:off x="228600" y="2537460"/>
                <a:ext cx="231775" cy="20574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 b="1" dirty="0">
                    <a:ea typeface="宋体"/>
                    <a:cs typeface="宋体"/>
                  </a:rPr>
                  <a:t>2</a:t>
                </a:r>
              </a:p>
            </p:txBody>
          </p:sp>
        </p:grpSp>
        <p:sp>
          <p:nvSpPr>
            <p:cNvPr id="91" name="Line 89"/>
            <p:cNvSpPr>
              <a:spLocks noChangeShapeType="1"/>
            </p:cNvSpPr>
            <p:nvPr/>
          </p:nvSpPr>
          <p:spPr bwMode="auto">
            <a:xfrm>
              <a:off x="2362200" y="2895600"/>
              <a:ext cx="0" cy="3810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2" name="Text Box 90"/>
            <p:cNvSpPr txBox="1">
              <a:spLocks noChangeArrowheads="1"/>
            </p:cNvSpPr>
            <p:nvPr/>
          </p:nvSpPr>
          <p:spPr bwMode="auto">
            <a:xfrm>
              <a:off x="1756945" y="3133725"/>
              <a:ext cx="1047003" cy="22398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</a:pPr>
              <a:r>
                <a:rPr lang="en-US" sz="1000" dirty="0" smtClean="0">
                  <a:ea typeface="宋体"/>
                  <a:cs typeface="宋体"/>
                </a:rPr>
                <a:t>NPS/ALTO API</a:t>
              </a:r>
              <a:endParaRPr lang="en-US" sz="1000" dirty="0">
                <a:ea typeface="宋体"/>
                <a:cs typeface="宋体"/>
              </a:endParaRPr>
            </a:p>
          </p:txBody>
        </p:sp>
      </p:grpSp>
      <p:grpSp>
        <p:nvGrpSpPr>
          <p:cNvPr id="4" name="Group 44"/>
          <p:cNvGrpSpPr/>
          <p:nvPr/>
        </p:nvGrpSpPr>
        <p:grpSpPr>
          <a:xfrm>
            <a:off x="6934200" y="1447800"/>
            <a:ext cx="1444625" cy="889000"/>
            <a:chOff x="6934200" y="1447800"/>
            <a:chExt cx="1444625" cy="889000"/>
          </a:xfrm>
        </p:grpSpPr>
        <p:sp>
          <p:nvSpPr>
            <p:cNvPr id="85" name="AutoShape 145"/>
            <p:cNvSpPr>
              <a:spLocks/>
            </p:cNvSpPr>
            <p:nvPr/>
          </p:nvSpPr>
          <p:spPr bwMode="auto">
            <a:xfrm flipH="1">
              <a:off x="7007225" y="1447800"/>
              <a:ext cx="1371600" cy="765175"/>
            </a:xfrm>
            <a:prstGeom prst="borderCallout2">
              <a:avLst>
                <a:gd name="adj1" fmla="val 49653"/>
                <a:gd name="adj2" fmla="val 105556"/>
                <a:gd name="adj3" fmla="val 51605"/>
                <a:gd name="adj4" fmla="val 164496"/>
                <a:gd name="adj5" fmla="val 153581"/>
                <a:gd name="adj6" fmla="val 232972"/>
              </a:avLst>
            </a:prstGeom>
            <a:solidFill>
              <a:srgbClr val="EAEAEA"/>
            </a:solidFill>
            <a:ln w="9525" algn="ctr">
              <a:solidFill>
                <a:schemeClr val="bg1"/>
              </a:solidFill>
              <a:prstDash val="dash"/>
              <a:miter lim="800000"/>
              <a:headEnd type="oval" w="med" len="med"/>
              <a:tailEnd type="triangle" w="med" len="med"/>
            </a:ln>
          </p:spPr>
          <p:txBody>
            <a:bodyPr lIns="0" tIns="36576" rIns="0" bIns="36576" anchor="ctr"/>
            <a:lstStyle/>
            <a:p>
              <a:pPr algn="ctr" eaLnBrk="0" hangingPunct="0"/>
              <a:r>
                <a:rPr lang="en-US" sz="1000" dirty="0" smtClean="0">
                  <a:ea typeface="宋体"/>
                  <a:cs typeface="宋体"/>
                </a:rPr>
                <a:t>NPS Engine collects routing databases </a:t>
              </a:r>
              <a:br>
                <a:rPr lang="en-US" sz="1000" dirty="0" smtClean="0">
                  <a:ea typeface="宋体"/>
                  <a:cs typeface="宋体"/>
                </a:rPr>
              </a:br>
              <a:r>
                <a:rPr lang="en-US" sz="1000" dirty="0" smtClean="0">
                  <a:ea typeface="宋体"/>
                  <a:cs typeface="宋体"/>
                </a:rPr>
                <a:t>(ISIS/OSPF/BGP/Policy)</a:t>
              </a:r>
              <a:endParaRPr lang="en-US" sz="1000" dirty="0">
                <a:ea typeface="宋体"/>
                <a:cs typeface="宋体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auto">
            <a:xfrm>
              <a:off x="6934200" y="2133600"/>
              <a:ext cx="231775" cy="2032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ea typeface="宋体"/>
                  <a:cs typeface="宋体"/>
                </a:rPr>
                <a:t>0</a:t>
              </a:r>
              <a:endParaRPr lang="en-US" sz="1200" b="1" dirty="0">
                <a:ea typeface="宋体"/>
                <a:cs typeface="宋体"/>
              </a:endParaRP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4416425" y="987425"/>
            <a:ext cx="1447800" cy="892175"/>
            <a:chOff x="4416425" y="987425"/>
            <a:chExt cx="1447800" cy="892175"/>
          </a:xfrm>
        </p:grpSpPr>
        <p:sp>
          <p:nvSpPr>
            <p:cNvPr id="117" name="AutoShape 145"/>
            <p:cNvSpPr>
              <a:spLocks/>
            </p:cNvSpPr>
            <p:nvPr/>
          </p:nvSpPr>
          <p:spPr bwMode="auto">
            <a:xfrm flipH="1">
              <a:off x="4492625" y="987425"/>
              <a:ext cx="1371600" cy="765175"/>
            </a:xfrm>
            <a:prstGeom prst="borderCallout2">
              <a:avLst>
                <a:gd name="adj1" fmla="val 104327"/>
                <a:gd name="adj2" fmla="val 52179"/>
                <a:gd name="adj3" fmla="val 131664"/>
                <a:gd name="adj4" fmla="val 52295"/>
                <a:gd name="adj5" fmla="val 212161"/>
                <a:gd name="adj6" fmla="val 76110"/>
              </a:avLst>
            </a:prstGeom>
            <a:solidFill>
              <a:srgbClr val="EAEAEA"/>
            </a:solidFill>
            <a:ln w="9525" algn="ctr">
              <a:solidFill>
                <a:schemeClr val="bg1"/>
              </a:solidFill>
              <a:prstDash val="dash"/>
              <a:miter lim="800000"/>
              <a:headEnd type="oval" w="med" len="med"/>
              <a:tailEnd type="triangle" w="med" len="med"/>
            </a:ln>
          </p:spPr>
          <p:txBody>
            <a:bodyPr lIns="0" tIns="36576" rIns="0" bIns="36576" anchor="ctr"/>
            <a:lstStyle/>
            <a:p>
              <a:pPr algn="ctr" eaLnBrk="0" hangingPunct="0"/>
              <a:r>
                <a:rPr lang="en-US" sz="1000" dirty="0" smtClean="0">
                  <a:ea typeface="宋体"/>
                  <a:cs typeface="宋体"/>
                </a:rPr>
                <a:t>NPS Engine receives request and rank IP addresses based on location</a:t>
              </a:r>
              <a:endParaRPr lang="en-US" sz="1000" dirty="0">
                <a:ea typeface="宋体"/>
                <a:cs typeface="宋体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auto">
            <a:xfrm>
              <a:off x="4416425" y="1676400"/>
              <a:ext cx="231775" cy="2032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ea typeface="宋体"/>
                  <a:cs typeface="宋体"/>
                </a:rPr>
                <a:t>3</a:t>
              </a:r>
              <a:endParaRPr lang="en-US" sz="1200" b="1" dirty="0">
                <a:ea typeface="宋体"/>
                <a:cs typeface="宋体"/>
              </a:endParaRP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2435225" y="1371600"/>
            <a:ext cx="1450975" cy="685800"/>
            <a:chOff x="2435225" y="1371600"/>
            <a:chExt cx="1450975" cy="685800"/>
          </a:xfrm>
        </p:grpSpPr>
        <p:sp>
          <p:nvSpPr>
            <p:cNvPr id="118" name="AutoShape 145"/>
            <p:cNvSpPr>
              <a:spLocks/>
            </p:cNvSpPr>
            <p:nvPr/>
          </p:nvSpPr>
          <p:spPr bwMode="auto">
            <a:xfrm flipH="1">
              <a:off x="2514600" y="1371600"/>
              <a:ext cx="1371600" cy="612775"/>
            </a:xfrm>
            <a:prstGeom prst="borderCallout2">
              <a:avLst>
                <a:gd name="adj1" fmla="val 104327"/>
                <a:gd name="adj2" fmla="val 52179"/>
                <a:gd name="adj3" fmla="val 262331"/>
                <a:gd name="adj4" fmla="val 52295"/>
                <a:gd name="adj5" fmla="val 262282"/>
                <a:gd name="adj6" fmla="val 93576"/>
              </a:avLst>
            </a:prstGeom>
            <a:solidFill>
              <a:srgbClr val="EAEAEA"/>
            </a:solidFill>
            <a:ln w="9525" algn="ctr">
              <a:solidFill>
                <a:schemeClr val="bg1"/>
              </a:solidFill>
              <a:prstDash val="dash"/>
              <a:miter lim="800000"/>
              <a:headEnd type="oval" w="med" len="med"/>
              <a:tailEnd type="triangle" w="med" len="med"/>
            </a:ln>
          </p:spPr>
          <p:txBody>
            <a:bodyPr lIns="0" tIns="36576" rIns="0" bIns="36576" anchor="ctr"/>
            <a:lstStyle/>
            <a:p>
              <a:pPr algn="ctr" eaLnBrk="0" hangingPunct="0"/>
              <a:r>
                <a:rPr lang="en-US" sz="1000" dirty="0" smtClean="0">
                  <a:ea typeface="宋体"/>
                  <a:cs typeface="宋体"/>
                </a:rPr>
                <a:t>NPS Engine replies ranked list </a:t>
              </a:r>
              <a:br>
                <a:rPr lang="en-US" sz="1000" dirty="0" smtClean="0">
                  <a:ea typeface="宋体"/>
                  <a:cs typeface="宋体"/>
                </a:rPr>
              </a:br>
              <a:r>
                <a:rPr lang="en-US" sz="1000" dirty="0" smtClean="0">
                  <a:ea typeface="宋体"/>
                  <a:cs typeface="宋体"/>
                </a:rPr>
                <a:t>of IP addresses </a:t>
              </a:r>
              <a:endParaRPr lang="en-US" sz="1000" dirty="0">
                <a:ea typeface="宋体"/>
                <a:cs typeface="宋体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auto">
            <a:xfrm>
              <a:off x="2435225" y="1854200"/>
              <a:ext cx="231775" cy="2032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>
                  <a:ea typeface="宋体"/>
                  <a:cs typeface="宋体"/>
                </a:rPr>
                <a:t>4</a:t>
              </a:r>
              <a:endParaRPr lang="en-US" sz="1200" b="1" dirty="0">
                <a:ea typeface="宋体"/>
                <a:cs typeface="宋体"/>
              </a:endParaRPr>
            </a:p>
          </p:txBody>
        </p:sp>
      </p:grpSp>
      <p:grpSp>
        <p:nvGrpSpPr>
          <p:cNvPr id="7" name="Group 45"/>
          <p:cNvGrpSpPr/>
          <p:nvPr/>
        </p:nvGrpSpPr>
        <p:grpSpPr>
          <a:xfrm>
            <a:off x="228600" y="2438400"/>
            <a:ext cx="8150225" cy="3962400"/>
            <a:chOff x="228600" y="2438400"/>
            <a:chExt cx="8150225" cy="3962400"/>
          </a:xfrm>
        </p:grpSpPr>
        <p:grpSp>
          <p:nvGrpSpPr>
            <p:cNvPr id="8" name="Group 45"/>
            <p:cNvGrpSpPr/>
            <p:nvPr/>
          </p:nvGrpSpPr>
          <p:grpSpPr>
            <a:xfrm>
              <a:off x="3425825" y="2438400"/>
              <a:ext cx="4953000" cy="1225550"/>
              <a:chOff x="3425825" y="2438400"/>
              <a:chExt cx="4953000" cy="1225550"/>
            </a:xfrm>
          </p:grpSpPr>
          <p:sp>
            <p:nvSpPr>
              <p:cNvPr id="68" name="Rectangle 100"/>
              <p:cNvSpPr>
                <a:spLocks noChangeArrowheads="1"/>
              </p:cNvSpPr>
              <p:nvPr/>
            </p:nvSpPr>
            <p:spPr bwMode="auto">
              <a:xfrm>
                <a:off x="3425825" y="2438400"/>
                <a:ext cx="4953000" cy="12255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12157"/>
                </a:schemeClr>
              </a:solidFill>
              <a:ln w="9525" algn="ctr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 lIns="82124" tIns="41061" rIns="82124" bIns="41061" anchor="ctr"/>
              <a:lstStyle/>
              <a:p>
                <a:pPr algn="ctr" defTabSz="814388" eaLnBrk="0" hangingPunct="0">
                  <a:lnSpc>
                    <a:spcPct val="90000"/>
                  </a:lnSpc>
                </a:pPr>
                <a:endParaRPr lang="en-US"/>
              </a:p>
            </p:txBody>
          </p:sp>
          <p:pic>
            <p:nvPicPr>
              <p:cNvPr id="69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683375" y="2627313"/>
                <a:ext cx="790575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683375" y="3152775"/>
                <a:ext cx="790575" cy="393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" name="Line 5"/>
              <p:cNvSpPr>
                <a:spLocks noChangeShapeType="1"/>
              </p:cNvSpPr>
              <p:nvPr/>
            </p:nvSpPr>
            <p:spPr bwMode="auto">
              <a:xfrm flipH="1">
                <a:off x="5330825" y="2825750"/>
                <a:ext cx="1400175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lIns="82296" tIns="36576" rIns="82296" bIns="36576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 flipH="1">
                <a:off x="5330825" y="3359150"/>
                <a:ext cx="1400175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lIns="82296" tIns="36576" rIns="82296" bIns="36576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101" name="Picture 17" descr="Router_CM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06825" y="2673350"/>
                <a:ext cx="1524000" cy="895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" name="Text Box 11"/>
              <p:cNvSpPr txBox="1">
                <a:spLocks noChangeArrowheads="1"/>
              </p:cNvSpPr>
              <p:nvPr/>
            </p:nvSpPr>
            <p:spPr bwMode="auto">
              <a:xfrm>
                <a:off x="3959225" y="2819400"/>
                <a:ext cx="1243070" cy="58613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82124" tIns="41061" rIns="82124" bIns="41061">
                <a:spAutoFit/>
              </a:bodyPr>
              <a:lstStyle/>
              <a:p>
                <a:pPr algn="ctr" defTabSz="814388" eaLnBrk="0" hangingPunct="0">
                  <a:lnSpc>
                    <a:spcPct val="90000"/>
                  </a:lnSpc>
                </a:pPr>
                <a:r>
                  <a:rPr lang="en-US" sz="1800" dirty="0" smtClean="0">
                    <a:ea typeface="宋体"/>
                    <a:cs typeface="宋体"/>
                  </a:rPr>
                  <a:t>NPS</a:t>
                </a:r>
                <a:br>
                  <a:rPr lang="en-US" sz="1800" dirty="0" smtClean="0">
                    <a:ea typeface="宋体"/>
                    <a:cs typeface="宋体"/>
                  </a:rPr>
                </a:br>
                <a:r>
                  <a:rPr lang="en-US" sz="1800" dirty="0" smtClean="0">
                    <a:ea typeface="宋体"/>
                    <a:cs typeface="宋体"/>
                  </a:rPr>
                  <a:t>Engine</a:t>
                </a:r>
                <a:endParaRPr lang="en-US" sz="1800" dirty="0">
                  <a:ea typeface="宋体"/>
                  <a:cs typeface="宋体"/>
                </a:endParaRPr>
              </a:p>
            </p:txBody>
          </p:sp>
          <p:sp>
            <p:nvSpPr>
              <p:cNvPr id="73" name="Text Box 7"/>
              <p:cNvSpPr txBox="1">
                <a:spLocks noChangeArrowheads="1"/>
              </p:cNvSpPr>
              <p:nvPr/>
            </p:nvSpPr>
            <p:spPr bwMode="auto">
              <a:xfrm>
                <a:off x="5483467" y="2597150"/>
                <a:ext cx="1388589" cy="2431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82296" tIns="36576" rIns="82296" bIns="36576">
                <a:spAutoFit/>
              </a:bodyPr>
              <a:lstStyle/>
              <a:p>
                <a:pPr algn="ctr" eaLnBrk="0" hangingPunct="0"/>
                <a:r>
                  <a:rPr lang="en-US" sz="1200" dirty="0" smtClean="0">
                    <a:ea typeface="宋体"/>
                    <a:cs typeface="宋体"/>
                  </a:rPr>
                  <a:t>Routing/Infra DB</a:t>
                </a:r>
                <a:endParaRPr lang="en-US" sz="1200" b="1" dirty="0">
                  <a:ea typeface="宋体"/>
                  <a:cs typeface="宋体"/>
                </a:endParaRPr>
              </a:p>
            </p:txBody>
          </p:sp>
          <p:sp>
            <p:nvSpPr>
              <p:cNvPr id="74" name="Text Box 8"/>
              <p:cNvSpPr txBox="1">
                <a:spLocks noChangeArrowheads="1"/>
              </p:cNvSpPr>
              <p:nvPr/>
            </p:nvSpPr>
            <p:spPr bwMode="auto">
              <a:xfrm>
                <a:off x="5727548" y="3130550"/>
                <a:ext cx="884545" cy="2431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lIns="82296" tIns="36576" rIns="82296" bIns="36576">
                <a:spAutoFit/>
              </a:bodyPr>
              <a:lstStyle/>
              <a:p>
                <a:pPr algn="ctr" eaLnBrk="0" hangingPunct="0"/>
                <a:r>
                  <a:rPr lang="en-US" sz="1200" b="1" dirty="0" smtClean="0">
                    <a:ea typeface="宋体"/>
                    <a:cs typeface="宋体"/>
                  </a:rPr>
                  <a:t>Policy DB</a:t>
                </a:r>
                <a:endParaRPr lang="en-US" sz="1200" b="1" dirty="0">
                  <a:ea typeface="宋体"/>
                  <a:cs typeface="宋体"/>
                </a:endParaRPr>
              </a:p>
            </p:txBody>
          </p:sp>
        </p:grpSp>
        <p:grpSp>
          <p:nvGrpSpPr>
            <p:cNvPr id="9" name="Group 46"/>
            <p:cNvGrpSpPr/>
            <p:nvPr/>
          </p:nvGrpSpPr>
          <p:grpSpPr>
            <a:xfrm>
              <a:off x="228600" y="3048000"/>
              <a:ext cx="4267200" cy="3352800"/>
              <a:chOff x="228600" y="3048000"/>
              <a:chExt cx="4267200" cy="3352800"/>
            </a:xfrm>
          </p:grpSpPr>
          <p:sp>
            <p:nvSpPr>
              <p:cNvPr id="114" name="Line 5"/>
              <p:cNvSpPr>
                <a:spLocks noChangeShapeType="1"/>
              </p:cNvSpPr>
              <p:nvPr/>
            </p:nvSpPr>
            <p:spPr bwMode="auto">
              <a:xfrm flipH="1">
                <a:off x="2743200" y="4724400"/>
                <a:ext cx="1400175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lIns="82296" tIns="36576" rIns="82296" bIns="36576"/>
              <a:lstStyle/>
              <a:p>
                <a:endParaRPr lang="en-US"/>
              </a:p>
            </p:txBody>
          </p:sp>
          <p:sp>
            <p:nvSpPr>
              <p:cNvPr id="115" name="Line 5"/>
              <p:cNvSpPr>
                <a:spLocks noChangeShapeType="1"/>
              </p:cNvSpPr>
              <p:nvPr/>
            </p:nvSpPr>
            <p:spPr bwMode="auto">
              <a:xfrm flipH="1">
                <a:off x="2743200" y="5486400"/>
                <a:ext cx="1400175" cy="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lIns="82296" tIns="36576" rIns="82296" bIns="36576"/>
              <a:lstStyle/>
              <a:p>
                <a:endParaRPr lang="en-US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flipH="1" flipV="1">
                <a:off x="2666999" y="5638800"/>
                <a:ext cx="1400175" cy="76200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 type="triangle" w="med" len="med"/>
              </a:ln>
            </p:spPr>
            <p:txBody>
              <a:bodyPr lIns="82296" tIns="36576" rIns="82296" bIns="36576"/>
              <a:lstStyle/>
              <a:p>
                <a:endParaRPr lang="en-US"/>
              </a:p>
            </p:txBody>
          </p:sp>
          <p:pic>
            <p:nvPicPr>
              <p:cNvPr id="82" name="Picture 80" descr="MCj03871500000[1]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8600" y="3048000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84" name="AutoShape 82"/>
              <p:cNvCxnSpPr>
                <a:cxnSpLocks noChangeShapeType="1"/>
              </p:cNvCxnSpPr>
              <p:nvPr/>
            </p:nvCxnSpPr>
            <p:spPr bwMode="auto">
              <a:xfrm>
                <a:off x="457200" y="3505200"/>
                <a:ext cx="2943225" cy="1589088"/>
              </a:xfrm>
              <a:prstGeom prst="bentConnector3">
                <a:avLst>
                  <a:gd name="adj1" fmla="val -13"/>
                </a:avLst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 type="triangle" w="med" len="med"/>
              </a:ln>
            </p:spPr>
          </p:cxn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1676400" y="4419600"/>
                <a:ext cx="2209800" cy="1524000"/>
                <a:chOff x="1872" y="2064"/>
                <a:chExt cx="989" cy="883"/>
              </a:xfrm>
            </p:grpSpPr>
            <p:pic>
              <p:nvPicPr>
                <p:cNvPr id="103" name="Picture 11" descr="cloud"/>
                <p:cNvPicPr>
                  <a:picLocks noChangeAspect="1" noChangeArrowheads="1"/>
                </p:cNvPicPr>
                <p:nvPr/>
              </p:nvPicPr>
              <p:blipFill>
                <a:blip r:embed="rId6">
                  <a:lum bright="12000"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72" y="2064"/>
                  <a:ext cx="989" cy="883"/>
                </a:xfrm>
                <a:prstGeom prst="rect">
                  <a:avLst/>
                </a:prstGeom>
                <a:noFill/>
              </p:spPr>
            </p:pic>
            <p:sp>
              <p:nvSpPr>
                <p:cNvPr id="10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036" y="2454"/>
                  <a:ext cx="655" cy="1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102833" tIns="51417" rIns="102833" bIns="51417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028700">
                    <a:lnSpc>
                      <a:spcPct val="100000"/>
                    </a:lnSpc>
                  </a:pPr>
                  <a:endParaRPr lang="en-US" sz="1200"/>
                </a:p>
              </p:txBody>
            </p:sp>
          </p:grpSp>
          <p:sp>
            <p:nvSpPr>
              <p:cNvPr id="105" name="Text Box 11"/>
              <p:cNvSpPr txBox="1">
                <a:spLocks noChangeArrowheads="1"/>
              </p:cNvSpPr>
              <p:nvPr/>
            </p:nvSpPr>
            <p:spPr bwMode="auto">
              <a:xfrm>
                <a:off x="2012375" y="4876800"/>
                <a:ext cx="1512637" cy="58613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>
                <a:spAutoFit/>
              </a:bodyPr>
              <a:lstStyle/>
              <a:p>
                <a:pPr algn="ctr" defTabSz="814388" eaLnBrk="0" hangingPunct="0">
                  <a:lnSpc>
                    <a:spcPct val="90000"/>
                  </a:lnSpc>
                </a:pPr>
                <a:r>
                  <a:rPr lang="en-US" sz="1800" dirty="0" smtClean="0">
                    <a:ea typeface="宋体"/>
                    <a:cs typeface="宋体"/>
                  </a:rPr>
                  <a:t>peer-to-peer </a:t>
                </a:r>
                <a:br>
                  <a:rPr lang="en-US" sz="1800" dirty="0" smtClean="0">
                    <a:ea typeface="宋体"/>
                    <a:cs typeface="宋体"/>
                  </a:rPr>
                </a:br>
                <a:r>
                  <a:rPr lang="en-US" sz="1800" dirty="0" smtClean="0">
                    <a:ea typeface="宋体"/>
                    <a:cs typeface="宋体"/>
                  </a:rPr>
                  <a:t>network</a:t>
                </a:r>
                <a:endParaRPr lang="en-US" sz="1800" dirty="0">
                  <a:ea typeface="宋体"/>
                  <a:cs typeface="宋体"/>
                </a:endParaRPr>
              </a:p>
            </p:txBody>
          </p:sp>
          <p:pic>
            <p:nvPicPr>
              <p:cNvPr id="38" name="Picture 80" descr="MCj03871500000[1]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38600" y="4343400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80" descr="MCj03871500000[1]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38600" y="5105400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80" descr="MCj03871500000[1]"/>
              <p:cNvPicPr preferRelativeResize="0"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038600" y="5943600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1" name="Group 40"/>
          <p:cNvGrpSpPr/>
          <p:nvPr/>
        </p:nvGrpSpPr>
        <p:grpSpPr>
          <a:xfrm>
            <a:off x="228600" y="3657600"/>
            <a:ext cx="1524000" cy="533400"/>
            <a:chOff x="152400" y="3657600"/>
            <a:chExt cx="1524000" cy="533400"/>
          </a:xfrm>
        </p:grpSpPr>
        <p:sp>
          <p:nvSpPr>
            <p:cNvPr id="88" name="AutoShape 145"/>
            <p:cNvSpPr>
              <a:spLocks/>
            </p:cNvSpPr>
            <p:nvPr/>
          </p:nvSpPr>
          <p:spPr bwMode="auto">
            <a:xfrm flipH="1">
              <a:off x="152400" y="3657600"/>
              <a:ext cx="1524000" cy="381000"/>
            </a:xfrm>
            <a:prstGeom prst="borderCallout2">
              <a:avLst>
                <a:gd name="adj1" fmla="val 102078"/>
                <a:gd name="adj2" fmla="val 51283"/>
                <a:gd name="adj3" fmla="val 223932"/>
                <a:gd name="adj4" fmla="val 41404"/>
                <a:gd name="adj5" fmla="val 449421"/>
                <a:gd name="adj6" fmla="val -8370"/>
              </a:avLst>
            </a:prstGeom>
            <a:solidFill>
              <a:srgbClr val="EAEAEA"/>
            </a:solidFill>
            <a:ln w="9525" algn="ctr">
              <a:solidFill>
                <a:schemeClr val="bg1"/>
              </a:solidFill>
              <a:prstDash val="dash"/>
              <a:miter lim="800000"/>
              <a:headEnd type="oval" w="med" len="med"/>
              <a:tailEnd type="triangle" w="med" len="med"/>
            </a:ln>
          </p:spPr>
          <p:txBody>
            <a:bodyPr lIns="0" tIns="36576" rIns="0" bIns="36576" anchor="ctr"/>
            <a:lstStyle/>
            <a:p>
              <a:pPr algn="ctr" eaLnBrk="0" hangingPunct="0"/>
              <a:r>
                <a:rPr lang="en-US" sz="1000" dirty="0" smtClean="0">
                  <a:ea typeface="宋体"/>
                  <a:cs typeface="宋体"/>
                </a:rPr>
                <a:t>P2P client finds content and list of peers (IP </a:t>
              </a:r>
              <a:r>
                <a:rPr lang="en-US" sz="1000" dirty="0" err="1" smtClean="0">
                  <a:ea typeface="宋体"/>
                  <a:cs typeface="宋体"/>
                </a:rPr>
                <a:t>addr</a:t>
              </a:r>
              <a:r>
                <a:rPr lang="en-US" sz="1000" dirty="0" smtClean="0">
                  <a:ea typeface="宋体"/>
                  <a:cs typeface="宋体"/>
                </a:rPr>
                <a:t>) </a:t>
              </a:r>
              <a:endParaRPr lang="en-US" sz="1000" dirty="0">
                <a:ea typeface="宋体"/>
                <a:cs typeface="宋体"/>
              </a:endParaRPr>
            </a:p>
          </p:txBody>
        </p:sp>
        <p:sp>
          <p:nvSpPr>
            <p:cNvPr id="110" name="Oval 88"/>
            <p:cNvSpPr>
              <a:spLocks noChangeArrowheads="1"/>
            </p:cNvSpPr>
            <p:nvPr/>
          </p:nvSpPr>
          <p:spPr bwMode="auto">
            <a:xfrm>
              <a:off x="685800" y="3985260"/>
              <a:ext cx="231775" cy="20574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dirty="0" smtClean="0">
                  <a:ea typeface="宋体"/>
                  <a:cs typeface="宋体"/>
                </a:rPr>
                <a:t>1</a:t>
              </a:r>
              <a:endParaRPr lang="en-US" sz="1200" b="1" dirty="0">
                <a:ea typeface="宋体"/>
                <a:cs typeface="宋体"/>
              </a:endParaRPr>
            </a:p>
          </p:txBody>
        </p:sp>
      </p:grpSp>
      <p:grpSp>
        <p:nvGrpSpPr>
          <p:cNvPr id="12" name="Group 48"/>
          <p:cNvGrpSpPr/>
          <p:nvPr/>
        </p:nvGrpSpPr>
        <p:grpSpPr>
          <a:xfrm>
            <a:off x="4876800" y="3886200"/>
            <a:ext cx="4267200" cy="2819400"/>
            <a:chOff x="4876800" y="3886200"/>
            <a:chExt cx="4267200" cy="2819400"/>
          </a:xfrm>
        </p:grpSpPr>
        <p:pic>
          <p:nvPicPr>
            <p:cNvPr id="47" name="Picture 3" descr="DT-Oracl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72200" y="3886200"/>
              <a:ext cx="2819400" cy="201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5"/>
            <p:cNvSpPr txBox="1">
              <a:spLocks noChangeArrowheads="1"/>
            </p:cNvSpPr>
            <p:nvPr/>
          </p:nvSpPr>
          <p:spPr bwMode="auto">
            <a:xfrm>
              <a:off x="4876800" y="5638800"/>
              <a:ext cx="42672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82124" tIns="41061" rIns="82124" bIns="41061" numCol="1" anchor="t" anchorCtr="0" compatLnSpc="1">
              <a:prstTxWarp prst="textNoShape">
                <a:avLst/>
              </a:prstTxWarp>
            </a:bodyPr>
            <a:lstStyle/>
            <a:p>
              <a:pPr marL="236538" marR="0" lvl="0" indent="-236538" algn="l" defTabSz="814388" rtl="0" eaLnBrk="0" fontAlgn="base" latinLnBrk="0" hangingPunct="0">
                <a:lnSpc>
                  <a:spcPct val="8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Wingdings" pitchFamily="-112" charset="2"/>
                <a:buChar char="§"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Source: </a:t>
              </a:r>
            </a:p>
            <a:p>
              <a:pPr marL="574675" marR="0" lvl="1" indent="-223838" algn="l" defTabSz="814388" rtl="0" eaLnBrk="0" fontAlgn="base" latinLnBrk="0" hangingPunct="0">
                <a:lnSpc>
                  <a:spcPct val="85000"/>
                </a:lnSpc>
                <a:spcBef>
                  <a:spcPct val="3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  <a:t>Vinay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  <a:t>Aggarwal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  <a:t>,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  <a:t>Anja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  <a:t>Feldmann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  <a:t>, Christian </a:t>
              </a: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  <a:t>Scheideler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  <a:t>.  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  <a:t>Can ISPs and P2P systems co-operate for improved 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  <a:t>performance?  ACM SIGCOMM Computer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  <a:t>Communications Review, Volume 37, Number 3, 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  <a:t>July 2007. </a:t>
              </a: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-112" charset="-128"/>
              </a:endParaRPr>
            </a:p>
            <a:p>
              <a:pPr marL="574675" marR="0" lvl="1" indent="-223838" algn="l" defTabSz="814388" rtl="0" eaLnBrk="0" fontAlgn="base" latinLnBrk="0" hangingPunct="0">
                <a:lnSpc>
                  <a:spcPct val="85000"/>
                </a:lnSpc>
                <a:spcBef>
                  <a:spcPct val="35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itchFamily="-112" charset="-128"/>
                </a:rPr>
                <a:t> </a:t>
              </a:r>
            </a:p>
            <a:p>
              <a:pPr marL="230188" marR="0" lvl="0" indent="-230188" algn="l" defTabSz="814388" rtl="0" eaLnBrk="0" fontAlgn="base" latinLnBrk="0" hangingPunct="0">
                <a:lnSpc>
                  <a:spcPct val="95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Wingdings" pitchFamily="-112" charset="2"/>
                <a:buChar char="§"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 bwMode="auto">
          <a:xfrm flipV="1">
            <a:off x="5486400" y="4343401"/>
            <a:ext cx="762000" cy="3809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22338" y="228600"/>
            <a:ext cx="8221662" cy="685800"/>
          </a:xfrm>
        </p:spPr>
        <p:txBody>
          <a:bodyPr/>
          <a:lstStyle/>
          <a:p>
            <a:r>
              <a:rPr lang="en-GB" dirty="0" smtClean="0"/>
              <a:t>Service Provider perspective</a:t>
            </a:r>
            <a:br>
              <a:rPr lang="en-GB" dirty="0" smtClean="0"/>
            </a:br>
            <a:r>
              <a:rPr lang="en-GB" dirty="0" smtClean="0"/>
              <a:t>Example: transit links</a:t>
            </a:r>
            <a:endParaRPr lang="en-US" dirty="0"/>
          </a:p>
        </p:txBody>
      </p:sp>
      <p:pic>
        <p:nvPicPr>
          <p:cNvPr id="23" name="Content Placeholder 22" descr="mobile_phone_4046_256.pn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932363"/>
            <a:ext cx="774700" cy="774700"/>
          </a:xfrm>
        </p:spPr>
      </p:pic>
      <p:pic>
        <p:nvPicPr>
          <p:cNvPr id="4" name="Picture 164" descr="10436_11_2004_WWAC_ Giancarlo_final.ppt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6208" y="4465319"/>
            <a:ext cx="4212336" cy="19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atabase_1034_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12335" y="4160519"/>
            <a:ext cx="609600" cy="609599"/>
          </a:xfrm>
          <a:prstGeom prst="rect">
            <a:avLst/>
          </a:prstGeom>
        </p:spPr>
      </p:pic>
      <p:pic>
        <p:nvPicPr>
          <p:cNvPr id="6" name="Picture 5" descr="CarrierRoutingSyste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73335" y="4465319"/>
            <a:ext cx="432182" cy="429768"/>
          </a:xfrm>
          <a:prstGeom prst="rect">
            <a:avLst/>
          </a:prstGeom>
          <a:noFill/>
        </p:spPr>
      </p:pic>
      <p:pic>
        <p:nvPicPr>
          <p:cNvPr id="7" name="Picture 164" descr="10436_11_2004_WWAC_ Giancarlo_final.ppt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8569" y="3688080"/>
            <a:ext cx="2340864" cy="120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arrierRoutingSyste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68569" y="4035551"/>
            <a:ext cx="432182" cy="429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67489" y="4340350"/>
            <a:ext cx="35136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</a:t>
            </a:r>
            <a:endParaRPr lang="en-US" sz="1800" b="1" dirty="0"/>
          </a:p>
        </p:txBody>
      </p:sp>
      <p:pic>
        <p:nvPicPr>
          <p:cNvPr id="13" name="Picture 12" descr="database_1034_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269480" y="3425952"/>
            <a:ext cx="609600" cy="6095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24634" y="3605783"/>
            <a:ext cx="35136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</a:t>
            </a:r>
            <a:endParaRPr lang="en-US" sz="1800" b="1" dirty="0"/>
          </a:p>
        </p:txBody>
      </p:sp>
      <p:pic>
        <p:nvPicPr>
          <p:cNvPr id="15" name="Picture 14" descr="database_1034_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788921" y="5577840"/>
            <a:ext cx="609600" cy="6095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44075" y="5757671"/>
            <a:ext cx="35137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</a:t>
            </a:r>
            <a:endParaRPr lang="en-US" sz="1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44785" y="5253335"/>
            <a:ext cx="1049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$$$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Transit Links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>
            <a:off x="6029385" y="4597198"/>
            <a:ext cx="828615" cy="660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846287" y="4035551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Transit</a:t>
            </a:r>
          </a:p>
          <a:p>
            <a:r>
              <a:rPr lang="en-US" sz="1600" dirty="0" smtClean="0"/>
              <a:t>Provider</a:t>
            </a:r>
            <a:endParaRPr lang="en-US" sz="16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990600" y="5319819"/>
            <a:ext cx="1447800" cy="141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7" name="Picture 26" descr="vide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489" y="3779788"/>
            <a:ext cx="411290" cy="335253"/>
          </a:xfrm>
          <a:prstGeom prst="rect">
            <a:avLst/>
          </a:prstGeom>
        </p:spPr>
      </p:pic>
      <p:pic>
        <p:nvPicPr>
          <p:cNvPr id="28" name="Picture 27" descr="vide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4634" y="3090699"/>
            <a:ext cx="411290" cy="335253"/>
          </a:xfrm>
          <a:prstGeom prst="rect">
            <a:avLst/>
          </a:prstGeom>
        </p:spPr>
      </p:pic>
      <p:pic>
        <p:nvPicPr>
          <p:cNvPr id="29" name="Picture 28" descr="vide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9809" y="6190500"/>
            <a:ext cx="411290" cy="33525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685800" y="4800223"/>
            <a:ext cx="1569660" cy="457577"/>
            <a:chOff x="685800" y="4460283"/>
            <a:chExt cx="1569660" cy="457577"/>
          </a:xfrm>
        </p:grpSpPr>
        <p:sp>
          <p:nvSpPr>
            <p:cNvPr id="31" name="TextBox 30"/>
            <p:cNvSpPr txBox="1"/>
            <p:nvPr/>
          </p:nvSpPr>
          <p:spPr>
            <a:xfrm>
              <a:off x="685800" y="4460283"/>
              <a:ext cx="1569660" cy="399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100" dirty="0" smtClean="0">
                  <a:solidFill>
                    <a:schemeClr val="bg1"/>
                  </a:solidFill>
                </a:rPr>
                <a:t>Where is the closest</a:t>
              </a:r>
              <a:br>
                <a:rPr lang="en-US" sz="1100" dirty="0" smtClean="0">
                  <a:solidFill>
                    <a:schemeClr val="bg1"/>
                  </a:solidFill>
                </a:rPr>
              </a:br>
              <a:r>
                <a:rPr lang="en-US" sz="1100" dirty="0" smtClean="0">
                  <a:solidFill>
                    <a:schemeClr val="bg1"/>
                  </a:solidFill>
                </a:rPr>
                <a:t> location for this         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pic>
          <p:nvPicPr>
            <p:cNvPr id="32" name="Picture 31" descr="vide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5000" y="4685970"/>
              <a:ext cx="284484" cy="231890"/>
            </a:xfrm>
            <a:prstGeom prst="rect">
              <a:avLst/>
            </a:prstGeom>
          </p:spPr>
        </p:pic>
      </p:grp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519430" y="1524000"/>
            <a:ext cx="7680325" cy="17252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Preserve high cost bandwidth: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transit links</a:t>
            </a:r>
          </a:p>
          <a:p>
            <a:pPr marL="236538" marR="0" lvl="0" indent="-236538" algn="l" defTabSz="814388" rtl="0" eaLnBrk="1" fontAlgn="base" latinLnBrk="0" hangingPunct="1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US" sz="2000" b="0" kern="0" noProof="0" dirty="0" smtClean="0">
                <a:solidFill>
                  <a:schemeClr val="bg1"/>
                </a:solidFill>
                <a:latin typeface="+mn-lt"/>
              </a:rPr>
              <a:t>Apply policies to topology visibility delivered to upper layers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505200" y="4813428"/>
            <a:ext cx="521983" cy="596772"/>
            <a:chOff x="3505200" y="4813428"/>
            <a:chExt cx="521983" cy="596772"/>
          </a:xfrm>
        </p:grpSpPr>
        <p:pic>
          <p:nvPicPr>
            <p:cNvPr id="45" name="Picture 26" descr="1GLOBEciscoCor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05200" y="4813428"/>
              <a:ext cx="521983" cy="596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3540421" y="5105400"/>
              <a:ext cx="421979" cy="21929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</a:rPr>
                <a:t>NPS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08"/>
          <p:cNvGrpSpPr>
            <a:grpSpLocks/>
          </p:cNvGrpSpPr>
          <p:nvPr/>
        </p:nvGrpSpPr>
        <p:grpSpPr bwMode="auto">
          <a:xfrm>
            <a:off x="3552825" y="1965325"/>
            <a:ext cx="1233488" cy="1192213"/>
            <a:chOff x="-2399507" y="2558800"/>
            <a:chExt cx="1233307" cy="1191641"/>
          </a:xfrm>
        </p:grpSpPr>
        <p:pic>
          <p:nvPicPr>
            <p:cNvPr id="102" name="Picture 101" descr="blue-cloud-dark.pn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-2399507" y="2558800"/>
              <a:ext cx="1233307" cy="1191641"/>
            </a:xfrm>
            <a:prstGeom prst="rect">
              <a:avLst/>
            </a:prstGeom>
          </p:spPr>
        </p:pic>
        <p:sp>
          <p:nvSpPr>
            <p:cNvPr id="61740" name="TextBox 117"/>
            <p:cNvSpPr txBox="1">
              <a:spLocks noChangeArrowheads="1"/>
            </p:cNvSpPr>
            <p:nvPr/>
          </p:nvSpPr>
          <p:spPr bwMode="auto">
            <a:xfrm>
              <a:off x="-2322153" y="2619494"/>
              <a:ext cx="1015021" cy="397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Cloud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Data Center</a:t>
              </a:r>
            </a:p>
          </p:txBody>
        </p:sp>
      </p:grpSp>
      <p:grpSp>
        <p:nvGrpSpPr>
          <p:cNvPr id="4" name="Group 608"/>
          <p:cNvGrpSpPr>
            <a:grpSpLocks/>
          </p:cNvGrpSpPr>
          <p:nvPr/>
        </p:nvGrpSpPr>
        <p:grpSpPr bwMode="auto">
          <a:xfrm>
            <a:off x="4613275" y="4703763"/>
            <a:ext cx="1231900" cy="1192212"/>
            <a:chOff x="-2399507" y="2558800"/>
            <a:chExt cx="1233307" cy="1191641"/>
          </a:xfrm>
        </p:grpSpPr>
        <p:pic>
          <p:nvPicPr>
            <p:cNvPr id="47" name="Picture 46" descr="blue-cloud-dark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-2399507" y="2558800"/>
              <a:ext cx="1233307" cy="1191641"/>
            </a:xfrm>
            <a:prstGeom prst="rect">
              <a:avLst/>
            </a:prstGeom>
          </p:spPr>
        </p:pic>
        <p:sp>
          <p:nvSpPr>
            <p:cNvPr id="61738" name="TextBox 117"/>
            <p:cNvSpPr txBox="1">
              <a:spLocks noChangeArrowheads="1"/>
            </p:cNvSpPr>
            <p:nvPr/>
          </p:nvSpPr>
          <p:spPr bwMode="auto">
            <a:xfrm>
              <a:off x="-2309091" y="3181192"/>
              <a:ext cx="1015021" cy="397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Cloud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Data Center</a:t>
              </a:r>
            </a:p>
          </p:txBody>
        </p:sp>
      </p:grpSp>
      <p:sp>
        <p:nvSpPr>
          <p:cNvPr id="49" name="Cloud 48"/>
          <p:cNvSpPr/>
          <p:nvPr/>
        </p:nvSpPr>
        <p:spPr>
          <a:xfrm>
            <a:off x="3006725" y="3122613"/>
            <a:ext cx="2732088" cy="1408112"/>
          </a:xfrm>
          <a:prstGeom prst="cloud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82"/>
          <p:cNvGrpSpPr>
            <a:grpSpLocks/>
          </p:cNvGrpSpPr>
          <p:nvPr/>
        </p:nvGrpSpPr>
        <p:grpSpPr bwMode="auto">
          <a:xfrm>
            <a:off x="4530725" y="1803400"/>
            <a:ext cx="552450" cy="504825"/>
            <a:chOff x="9914709" y="2063932"/>
            <a:chExt cx="1463040" cy="1175656"/>
          </a:xfrm>
        </p:grpSpPr>
        <p:sp>
          <p:nvSpPr>
            <p:cNvPr id="84" name="Rounded Rectangle 83"/>
            <p:cNvSpPr/>
            <p:nvPr/>
          </p:nvSpPr>
          <p:spPr>
            <a:xfrm>
              <a:off x="9914709" y="2063932"/>
              <a:ext cx="1463040" cy="99450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Block Arc 86"/>
            <p:cNvSpPr/>
            <p:nvPr/>
          </p:nvSpPr>
          <p:spPr>
            <a:xfrm>
              <a:off x="9994589" y="2130479"/>
              <a:ext cx="1303283" cy="1109109"/>
            </a:xfrm>
            <a:prstGeom prst="blockArc">
              <a:avLst>
                <a:gd name="adj1" fmla="val 10800000"/>
                <a:gd name="adj2" fmla="val 6"/>
                <a:gd name="adj3" fmla="val 34412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6" name="Group 87"/>
            <p:cNvGrpSpPr>
              <a:grpSpLocks/>
            </p:cNvGrpSpPr>
            <p:nvPr/>
          </p:nvGrpSpPr>
          <p:grpSpPr bwMode="auto">
            <a:xfrm>
              <a:off x="10423496" y="2398585"/>
              <a:ext cx="301110" cy="605873"/>
              <a:chOff x="10423496" y="2398585"/>
              <a:chExt cx="301110" cy="605873"/>
            </a:xfrm>
          </p:grpSpPr>
          <p:sp>
            <p:nvSpPr>
              <p:cNvPr id="89" name="Up Arrow 88"/>
              <p:cNvSpPr/>
              <p:nvPr/>
            </p:nvSpPr>
            <p:spPr>
              <a:xfrm rot="19949278">
                <a:off x="10423411" y="2400362"/>
                <a:ext cx="180777" cy="573039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0528514" y="2807035"/>
                <a:ext cx="197596" cy="1959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5675313" y="5305425"/>
            <a:ext cx="552450" cy="504825"/>
            <a:chOff x="10062756" y="4175761"/>
            <a:chExt cx="552994" cy="505096"/>
          </a:xfrm>
        </p:grpSpPr>
        <p:sp>
          <p:nvSpPr>
            <p:cNvPr id="94" name="Rounded Rectangle 93"/>
            <p:cNvSpPr/>
            <p:nvPr/>
          </p:nvSpPr>
          <p:spPr>
            <a:xfrm>
              <a:off x="10062756" y="4175761"/>
              <a:ext cx="552994" cy="42726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Block Arc 94"/>
            <p:cNvSpPr/>
            <p:nvPr/>
          </p:nvSpPr>
          <p:spPr>
            <a:xfrm>
              <a:off x="10092948" y="4204351"/>
              <a:ext cx="492610" cy="476506"/>
            </a:xfrm>
            <a:prstGeom prst="blockArc">
              <a:avLst>
                <a:gd name="adj1" fmla="val 10800000"/>
                <a:gd name="adj2" fmla="val 6"/>
                <a:gd name="adj3" fmla="val 34412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8" name="Group 95"/>
            <p:cNvGrpSpPr>
              <a:grpSpLocks/>
            </p:cNvGrpSpPr>
            <p:nvPr/>
          </p:nvGrpSpPr>
          <p:grpSpPr bwMode="auto">
            <a:xfrm flipH="1">
              <a:off x="10281191" y="4293412"/>
              <a:ext cx="113812" cy="260301"/>
              <a:chOff x="10423496" y="2398585"/>
              <a:chExt cx="301110" cy="605873"/>
            </a:xfrm>
          </p:grpSpPr>
          <p:sp>
            <p:nvSpPr>
              <p:cNvPr id="98" name="Up Arrow 97"/>
              <p:cNvSpPr/>
              <p:nvPr/>
            </p:nvSpPr>
            <p:spPr>
              <a:xfrm rot="19949278">
                <a:off x="10423848" y="2398322"/>
                <a:ext cx="180777" cy="576737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0528951" y="2808693"/>
                <a:ext cx="197596" cy="1959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108" name="Picture 54"/>
          <p:cNvPicPr>
            <a:picLocks noChangeAspect="1" noChangeArrowheads="1"/>
          </p:cNvPicPr>
          <p:nvPr/>
        </p:nvPicPr>
        <p:blipFill>
          <a:blip r:embed="rId5"/>
          <a:srcRect b="49316"/>
          <a:stretch>
            <a:fillRect/>
          </a:stretch>
        </p:blipFill>
        <p:spPr bwMode="auto">
          <a:xfrm>
            <a:off x="1870075" y="2590800"/>
            <a:ext cx="592138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05" name="Rounded Rectangular Callout 104"/>
          <p:cNvSpPr/>
          <p:nvPr/>
        </p:nvSpPr>
        <p:spPr>
          <a:xfrm>
            <a:off x="1473403" y="1670463"/>
            <a:ext cx="1175658" cy="457200"/>
          </a:xfrm>
          <a:prstGeom prst="wedgeRoundRectCallout">
            <a:avLst>
              <a:gd name="adj1" fmla="val -2745"/>
              <a:gd name="adj2" fmla="val 151072"/>
              <a:gd name="adj3" fmla="val 16667"/>
            </a:avLst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Workload increase</a:t>
            </a:r>
          </a:p>
        </p:txBody>
      </p:sp>
      <p:grpSp>
        <p:nvGrpSpPr>
          <p:cNvPr id="9" name="Group 99"/>
          <p:cNvGrpSpPr>
            <a:grpSpLocks/>
          </p:cNvGrpSpPr>
          <p:nvPr/>
        </p:nvGrpSpPr>
        <p:grpSpPr bwMode="auto">
          <a:xfrm>
            <a:off x="860425" y="1833563"/>
            <a:ext cx="552450" cy="504825"/>
            <a:chOff x="10062756" y="4175761"/>
            <a:chExt cx="552994" cy="505096"/>
          </a:xfrm>
        </p:grpSpPr>
        <p:sp>
          <p:nvSpPr>
            <p:cNvPr id="81" name="Rounded Rectangle 80"/>
            <p:cNvSpPr/>
            <p:nvPr/>
          </p:nvSpPr>
          <p:spPr>
            <a:xfrm>
              <a:off x="10062756" y="4175761"/>
              <a:ext cx="552994" cy="4272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Block Arc 81"/>
            <p:cNvSpPr/>
            <p:nvPr/>
          </p:nvSpPr>
          <p:spPr>
            <a:xfrm>
              <a:off x="10092949" y="4204351"/>
              <a:ext cx="492610" cy="476506"/>
            </a:xfrm>
            <a:prstGeom prst="blockArc">
              <a:avLst>
                <a:gd name="adj1" fmla="val 10800000"/>
                <a:gd name="adj2" fmla="val 6"/>
                <a:gd name="adj3" fmla="val 34412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5"/>
            <p:cNvGrpSpPr>
              <a:grpSpLocks/>
            </p:cNvGrpSpPr>
            <p:nvPr/>
          </p:nvGrpSpPr>
          <p:grpSpPr bwMode="auto">
            <a:xfrm flipH="1">
              <a:off x="10281191" y="4293412"/>
              <a:ext cx="113812" cy="260301"/>
              <a:chOff x="10423496" y="2398585"/>
              <a:chExt cx="301110" cy="605873"/>
            </a:xfrm>
          </p:grpSpPr>
          <p:sp>
            <p:nvSpPr>
              <p:cNvPr id="85" name="Up Arrow 84"/>
              <p:cNvSpPr/>
              <p:nvPr/>
            </p:nvSpPr>
            <p:spPr>
              <a:xfrm rot="19949278">
                <a:off x="10423846" y="2398322"/>
                <a:ext cx="180780" cy="576737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0528951" y="2808691"/>
                <a:ext cx="197594" cy="1959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cxnSp>
        <p:nvCxnSpPr>
          <p:cNvPr id="92" name="Straight Connector 91"/>
          <p:cNvCxnSpPr/>
          <p:nvPr/>
        </p:nvCxnSpPr>
        <p:spPr>
          <a:xfrm>
            <a:off x="3694113" y="3562350"/>
            <a:ext cx="1238250" cy="533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484563" y="3314700"/>
            <a:ext cx="885825" cy="7905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3317875" y="3709988"/>
            <a:ext cx="542925" cy="2476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3694113" y="3324225"/>
            <a:ext cx="676275" cy="2286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4346576" y="3376612"/>
            <a:ext cx="742950" cy="6191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10800000" flipV="1">
            <a:off x="3560763" y="4132263"/>
            <a:ext cx="1344612" cy="6826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614738" y="4216400"/>
            <a:ext cx="10922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Core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254500" y="3517900"/>
            <a:ext cx="15113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Cloud </a:t>
            </a:r>
            <a:r>
              <a:rPr lang="en-US" sz="2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VPN</a:t>
            </a: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rot="16200000" flipV="1">
            <a:off x="3960813" y="2790825"/>
            <a:ext cx="46672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4529931" y="4595019"/>
            <a:ext cx="873125" cy="7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99"/>
          <p:cNvGrpSpPr>
            <a:grpSpLocks/>
          </p:cNvGrpSpPr>
          <p:nvPr/>
        </p:nvGrpSpPr>
        <p:grpSpPr bwMode="auto">
          <a:xfrm>
            <a:off x="2555875" y="4710113"/>
            <a:ext cx="552450" cy="504825"/>
            <a:chOff x="10062756" y="4175761"/>
            <a:chExt cx="552994" cy="505096"/>
          </a:xfrm>
        </p:grpSpPr>
        <p:sp>
          <p:nvSpPr>
            <p:cNvPr id="127" name="Rounded Rectangle 126"/>
            <p:cNvSpPr/>
            <p:nvPr/>
          </p:nvSpPr>
          <p:spPr>
            <a:xfrm>
              <a:off x="10062756" y="4175761"/>
              <a:ext cx="552994" cy="42726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8" name="Block Arc 127"/>
            <p:cNvSpPr/>
            <p:nvPr/>
          </p:nvSpPr>
          <p:spPr>
            <a:xfrm>
              <a:off x="10092949" y="4204351"/>
              <a:ext cx="492610" cy="476506"/>
            </a:xfrm>
            <a:prstGeom prst="blockArc">
              <a:avLst>
                <a:gd name="adj1" fmla="val 10800000"/>
                <a:gd name="adj2" fmla="val 6"/>
                <a:gd name="adj3" fmla="val 34412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95"/>
            <p:cNvGrpSpPr>
              <a:grpSpLocks/>
            </p:cNvGrpSpPr>
            <p:nvPr/>
          </p:nvGrpSpPr>
          <p:grpSpPr bwMode="auto">
            <a:xfrm flipH="1">
              <a:off x="10281191" y="4293412"/>
              <a:ext cx="113812" cy="260301"/>
              <a:chOff x="10423496" y="2398585"/>
              <a:chExt cx="301110" cy="605873"/>
            </a:xfrm>
          </p:grpSpPr>
          <p:sp>
            <p:nvSpPr>
              <p:cNvPr id="130" name="Up Arrow 129"/>
              <p:cNvSpPr/>
              <p:nvPr/>
            </p:nvSpPr>
            <p:spPr>
              <a:xfrm rot="19949278">
                <a:off x="10423846" y="2398322"/>
                <a:ext cx="180780" cy="576737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0528951" y="2808691"/>
                <a:ext cx="197594" cy="19594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40" name="Arc 139"/>
          <p:cNvSpPr/>
          <p:nvPr/>
        </p:nvSpPr>
        <p:spPr>
          <a:xfrm rot="5995351">
            <a:off x="3627438" y="3216275"/>
            <a:ext cx="611187" cy="741363"/>
          </a:xfrm>
          <a:prstGeom prst="arc">
            <a:avLst>
              <a:gd name="adj1" fmla="val 14852062"/>
              <a:gd name="adj2" fmla="val 3225835"/>
            </a:avLst>
          </a:prstGeom>
          <a:ln w="3810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852488" y="1831975"/>
            <a:ext cx="554037" cy="504825"/>
            <a:chOff x="9914709" y="2063932"/>
            <a:chExt cx="1463040" cy="1175656"/>
          </a:xfrm>
        </p:grpSpPr>
        <p:sp>
          <p:nvSpPr>
            <p:cNvPr id="144" name="Rounded Rectangle 143"/>
            <p:cNvSpPr/>
            <p:nvPr/>
          </p:nvSpPr>
          <p:spPr>
            <a:xfrm>
              <a:off x="9914709" y="2063932"/>
              <a:ext cx="1463040" cy="99450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5" name="Block Arc 144"/>
            <p:cNvSpPr/>
            <p:nvPr/>
          </p:nvSpPr>
          <p:spPr>
            <a:xfrm>
              <a:off x="9994357" y="2130479"/>
              <a:ext cx="1303743" cy="1109109"/>
            </a:xfrm>
            <a:prstGeom prst="blockArc">
              <a:avLst>
                <a:gd name="adj1" fmla="val 10800000"/>
                <a:gd name="adj2" fmla="val 6"/>
                <a:gd name="adj3" fmla="val 34412"/>
              </a:avLst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87"/>
            <p:cNvGrpSpPr>
              <a:grpSpLocks/>
            </p:cNvGrpSpPr>
            <p:nvPr/>
          </p:nvGrpSpPr>
          <p:grpSpPr bwMode="auto">
            <a:xfrm>
              <a:off x="10423496" y="2398585"/>
              <a:ext cx="301110" cy="605873"/>
              <a:chOff x="10423496" y="2398585"/>
              <a:chExt cx="301110" cy="605873"/>
            </a:xfrm>
          </p:grpSpPr>
          <p:sp>
            <p:nvSpPr>
              <p:cNvPr id="147" name="Up Arrow 146"/>
              <p:cNvSpPr/>
              <p:nvPr/>
            </p:nvSpPr>
            <p:spPr>
              <a:xfrm rot="19949278">
                <a:off x="10421951" y="2400362"/>
                <a:ext cx="180261" cy="573039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0526755" y="2807035"/>
                <a:ext cx="197027" cy="1959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grpSp>
        <p:nvGrpSpPr>
          <p:cNvPr id="15" name="Group 608"/>
          <p:cNvGrpSpPr>
            <a:grpSpLocks/>
          </p:cNvGrpSpPr>
          <p:nvPr/>
        </p:nvGrpSpPr>
        <p:grpSpPr bwMode="auto">
          <a:xfrm>
            <a:off x="1589088" y="3794125"/>
            <a:ext cx="1231900" cy="1192213"/>
            <a:chOff x="-2399507" y="2558800"/>
            <a:chExt cx="1233307" cy="1191641"/>
          </a:xfrm>
        </p:grpSpPr>
        <p:pic>
          <p:nvPicPr>
            <p:cNvPr id="113" name="Picture 112" descr="blue-cloud-dark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-2399507" y="2558800"/>
              <a:ext cx="1233307" cy="1191641"/>
            </a:xfrm>
            <a:prstGeom prst="rect">
              <a:avLst/>
            </a:prstGeom>
          </p:spPr>
        </p:pic>
        <p:sp>
          <p:nvSpPr>
            <p:cNvPr id="61711" name="TextBox 117"/>
            <p:cNvSpPr txBox="1">
              <a:spLocks noChangeArrowheads="1"/>
            </p:cNvSpPr>
            <p:nvPr/>
          </p:nvSpPr>
          <p:spPr bwMode="auto">
            <a:xfrm>
              <a:off x="-2309091" y="3181192"/>
              <a:ext cx="1015021" cy="397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Cloud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Data Center</a:t>
              </a:r>
            </a:p>
          </p:txBody>
        </p:sp>
      </p:grpSp>
      <p:cxnSp>
        <p:nvCxnSpPr>
          <p:cNvPr id="120" name="Straight Connector 119"/>
          <p:cNvCxnSpPr/>
          <p:nvPr/>
        </p:nvCxnSpPr>
        <p:spPr>
          <a:xfrm rot="10800000" flipV="1">
            <a:off x="2468563" y="4124325"/>
            <a:ext cx="911225" cy="14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ular Callout 116"/>
          <p:cNvSpPr/>
          <p:nvPr/>
        </p:nvSpPr>
        <p:spPr>
          <a:xfrm>
            <a:off x="2296962" y="2173913"/>
            <a:ext cx="1175658" cy="457200"/>
          </a:xfrm>
          <a:prstGeom prst="wedgeRoundRectCallout">
            <a:avLst>
              <a:gd name="adj1" fmla="val -53156"/>
              <a:gd name="adj2" fmla="val 102924"/>
              <a:gd name="adj3" fmla="val 16667"/>
            </a:avLst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Request resources</a:t>
            </a:r>
          </a:p>
        </p:txBody>
      </p:sp>
      <p:sp>
        <p:nvSpPr>
          <p:cNvPr id="142" name="Rounded Rectangular Callout 141"/>
          <p:cNvSpPr/>
          <p:nvPr/>
        </p:nvSpPr>
        <p:spPr>
          <a:xfrm>
            <a:off x="3169030" y="1545107"/>
            <a:ext cx="1175658" cy="457200"/>
          </a:xfrm>
          <a:prstGeom prst="wedgeRoundRectCallout">
            <a:avLst>
              <a:gd name="adj1" fmla="val -2745"/>
              <a:gd name="adj2" fmla="val 151072"/>
              <a:gd name="adj3" fmla="val 16667"/>
            </a:avLst>
          </a:prstGeom>
          <a:solidFill>
            <a:schemeClr val="accent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Workload Deployed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6251575" y="1338263"/>
            <a:ext cx="2419350" cy="37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Additional Capacity Needs – Request Cloud Resources</a:t>
            </a:r>
          </a:p>
        </p:txBody>
      </p:sp>
      <p:sp>
        <p:nvSpPr>
          <p:cNvPr id="104" name="Oval 103"/>
          <p:cNvSpPr/>
          <p:nvPr/>
        </p:nvSpPr>
        <p:spPr>
          <a:xfrm>
            <a:off x="5942144" y="1427475"/>
            <a:ext cx="339213" cy="339213"/>
          </a:xfrm>
          <a:prstGeom prst="ellipse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1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6251575" y="2360613"/>
            <a:ext cx="2419350" cy="37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Check Availability, Performance, Determine Optimal Location</a:t>
            </a:r>
          </a:p>
        </p:txBody>
      </p:sp>
      <p:sp>
        <p:nvSpPr>
          <p:cNvPr id="109" name="Oval 108"/>
          <p:cNvSpPr/>
          <p:nvPr/>
        </p:nvSpPr>
        <p:spPr>
          <a:xfrm>
            <a:off x="5942144" y="2459982"/>
            <a:ext cx="339213" cy="339213"/>
          </a:xfrm>
          <a:prstGeom prst="ellipse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2</a:t>
            </a:r>
          </a:p>
        </p:txBody>
      </p: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6238875" y="3492500"/>
            <a:ext cx="2725738" cy="37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rgbClr val="FFFFFF"/>
                </a:solidFill>
              </a:rPr>
              <a:t>Self-provision Network Tenant, Virtual Compute, Storage, VPN</a:t>
            </a:r>
          </a:p>
        </p:txBody>
      </p:sp>
      <p:sp>
        <p:nvSpPr>
          <p:cNvPr id="121" name="Oval 120"/>
          <p:cNvSpPr/>
          <p:nvPr/>
        </p:nvSpPr>
        <p:spPr>
          <a:xfrm>
            <a:off x="5942144" y="3581757"/>
            <a:ext cx="339213" cy="339213"/>
          </a:xfrm>
          <a:prstGeom prst="ellipse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3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6251575" y="4684713"/>
            <a:ext cx="2419350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 err="1">
                <a:solidFill>
                  <a:srgbClr val="FFFFFF"/>
                </a:solidFill>
              </a:rPr>
              <a:t>vDC</a:t>
            </a:r>
            <a:r>
              <a:rPr lang="en-US" sz="1000" b="1" dirty="0">
                <a:solidFill>
                  <a:srgbClr val="FFFFFF"/>
                </a:solidFill>
              </a:rPr>
              <a:t> Active</a:t>
            </a:r>
          </a:p>
        </p:txBody>
      </p:sp>
      <p:sp>
        <p:nvSpPr>
          <p:cNvPr id="129" name="Oval 128"/>
          <p:cNvSpPr/>
          <p:nvPr/>
        </p:nvSpPr>
        <p:spPr>
          <a:xfrm>
            <a:off x="5942144" y="4774344"/>
            <a:ext cx="339213" cy="339213"/>
          </a:xfrm>
          <a:prstGeom prst="ellipse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4</a:t>
            </a:r>
          </a:p>
        </p:txBody>
      </p:sp>
      <p:sp>
        <p:nvSpPr>
          <p:cNvPr id="132" name="Oval 131"/>
          <p:cNvSpPr/>
          <p:nvPr/>
        </p:nvSpPr>
        <p:spPr>
          <a:xfrm>
            <a:off x="1311951" y="1439880"/>
            <a:ext cx="339213" cy="339213"/>
          </a:xfrm>
          <a:prstGeom prst="ellipse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1</a:t>
            </a:r>
          </a:p>
        </p:txBody>
      </p:sp>
      <p:sp>
        <p:nvSpPr>
          <p:cNvPr id="135" name="Oval 134"/>
          <p:cNvSpPr/>
          <p:nvPr/>
        </p:nvSpPr>
        <p:spPr>
          <a:xfrm>
            <a:off x="2429551" y="2877574"/>
            <a:ext cx="339213" cy="339213"/>
          </a:xfrm>
          <a:prstGeom prst="ellipse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2</a:t>
            </a:r>
          </a:p>
        </p:txBody>
      </p:sp>
      <p:sp>
        <p:nvSpPr>
          <p:cNvPr id="136" name="Oval 135"/>
          <p:cNvSpPr/>
          <p:nvPr/>
        </p:nvSpPr>
        <p:spPr>
          <a:xfrm>
            <a:off x="4004351" y="3829118"/>
            <a:ext cx="339213" cy="339213"/>
          </a:xfrm>
          <a:prstGeom prst="ellipse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3</a:t>
            </a:r>
          </a:p>
        </p:txBody>
      </p:sp>
      <p:sp>
        <p:nvSpPr>
          <p:cNvPr id="137" name="Oval 136"/>
          <p:cNvSpPr/>
          <p:nvPr/>
        </p:nvSpPr>
        <p:spPr>
          <a:xfrm>
            <a:off x="4165218" y="1379247"/>
            <a:ext cx="339213" cy="339213"/>
          </a:xfrm>
          <a:prstGeom prst="ellipse">
            <a:avLst/>
          </a:prstGeom>
          <a:solidFill>
            <a:srgbClr val="FF99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</a:rPr>
              <a:t>4</a:t>
            </a:r>
          </a:p>
        </p:txBody>
      </p:sp>
      <p:sp>
        <p:nvSpPr>
          <p:cNvPr id="61480" name="Title 92"/>
          <p:cNvSpPr>
            <a:spLocks noGrp="1"/>
          </p:cNvSpPr>
          <p:nvPr>
            <p:ph type="title" idx="4294967295"/>
          </p:nvPr>
        </p:nvSpPr>
        <p:spPr>
          <a:xfrm>
            <a:off x="922338" y="228600"/>
            <a:ext cx="8221662" cy="685800"/>
          </a:xfrm>
        </p:spPr>
        <p:txBody>
          <a:bodyPr/>
          <a:lstStyle/>
          <a:p>
            <a:r>
              <a:rPr lang="en-US" smtClean="0"/>
              <a:t>Cloud Centric Networking Use Case</a:t>
            </a:r>
            <a:endParaRPr lang="en-US" sz="2800" b="0" smtClean="0">
              <a:solidFill>
                <a:srgbClr val="FFC000"/>
              </a:solidFill>
            </a:endParaRPr>
          </a:p>
        </p:txBody>
      </p:sp>
      <p:grpSp>
        <p:nvGrpSpPr>
          <p:cNvPr id="17" name="Group 56"/>
          <p:cNvGrpSpPr>
            <a:grpSpLocks/>
          </p:cNvGrpSpPr>
          <p:nvPr/>
        </p:nvGrpSpPr>
        <p:grpSpPr bwMode="auto">
          <a:xfrm>
            <a:off x="3263900" y="3340100"/>
            <a:ext cx="407988" cy="436563"/>
            <a:chOff x="2903" y="2055"/>
            <a:chExt cx="300" cy="257"/>
          </a:xfrm>
        </p:grpSpPr>
        <p:sp>
          <p:nvSpPr>
            <p:cNvPr id="61668" name="Oval 57"/>
            <p:cNvSpPr>
              <a:spLocks noChangeAspect="1" noChangeArrowheads="1"/>
            </p:cNvSpPr>
            <p:nvPr/>
          </p:nvSpPr>
          <p:spPr bwMode="auto">
            <a:xfrm>
              <a:off x="3070" y="2129"/>
              <a:ext cx="75" cy="111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58"/>
            <p:cNvGrpSpPr>
              <a:grpSpLocks/>
            </p:cNvGrpSpPr>
            <p:nvPr/>
          </p:nvGrpSpPr>
          <p:grpSpPr bwMode="auto">
            <a:xfrm>
              <a:off x="2903" y="2055"/>
              <a:ext cx="300" cy="257"/>
              <a:chOff x="2458" y="1719"/>
              <a:chExt cx="436" cy="467"/>
            </a:xfrm>
          </p:grpSpPr>
          <p:sp>
            <p:nvSpPr>
              <p:cNvPr id="61683" name="Oval 59"/>
              <p:cNvSpPr>
                <a:spLocks noChangeArrowheads="1"/>
              </p:cNvSpPr>
              <p:nvPr/>
            </p:nvSpPr>
            <p:spPr bwMode="auto">
              <a:xfrm>
                <a:off x="2459" y="2037"/>
                <a:ext cx="435" cy="149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4" name="Rectangle 60"/>
              <p:cNvSpPr>
                <a:spLocks noChangeArrowheads="1"/>
              </p:cNvSpPr>
              <p:nvPr/>
            </p:nvSpPr>
            <p:spPr bwMode="auto">
              <a:xfrm>
                <a:off x="2458" y="1795"/>
                <a:ext cx="434" cy="318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5" name="Rectangle 61"/>
              <p:cNvSpPr>
                <a:spLocks noChangeArrowheads="1"/>
              </p:cNvSpPr>
              <p:nvPr/>
            </p:nvSpPr>
            <p:spPr bwMode="auto">
              <a:xfrm>
                <a:off x="2458" y="1795"/>
                <a:ext cx="434" cy="318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6" name="Oval 62"/>
              <p:cNvSpPr>
                <a:spLocks noChangeArrowheads="1"/>
              </p:cNvSpPr>
              <p:nvPr/>
            </p:nvSpPr>
            <p:spPr bwMode="auto">
              <a:xfrm>
                <a:off x="2459" y="1719"/>
                <a:ext cx="435" cy="149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9" name="Group 63"/>
              <p:cNvGrpSpPr>
                <a:grpSpLocks/>
              </p:cNvGrpSpPr>
              <p:nvPr/>
            </p:nvGrpSpPr>
            <p:grpSpPr bwMode="auto">
              <a:xfrm>
                <a:off x="2524" y="1737"/>
                <a:ext cx="302" cy="113"/>
                <a:chOff x="4509" y="1967"/>
                <a:chExt cx="302" cy="113"/>
              </a:xfrm>
            </p:grpSpPr>
            <p:grpSp>
              <p:nvGrpSpPr>
                <p:cNvPr id="20" name="Group 64"/>
                <p:cNvGrpSpPr>
                  <a:grpSpLocks/>
                </p:cNvGrpSpPr>
                <p:nvPr/>
              </p:nvGrpSpPr>
              <p:grpSpPr bwMode="auto">
                <a:xfrm>
                  <a:off x="4509" y="1967"/>
                  <a:ext cx="299" cy="111"/>
                  <a:chOff x="4509" y="1967"/>
                  <a:chExt cx="299" cy="111"/>
                </a:xfrm>
              </p:grpSpPr>
              <p:sp>
                <p:nvSpPr>
                  <p:cNvPr id="61700" name="Freeform 65"/>
                  <p:cNvSpPr>
                    <a:spLocks/>
                  </p:cNvSpPr>
                  <p:nvPr/>
                </p:nvSpPr>
                <p:spPr bwMode="auto">
                  <a:xfrm>
                    <a:off x="4665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7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7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01" name="Freeform 66"/>
                  <p:cNvSpPr>
                    <a:spLocks/>
                  </p:cNvSpPr>
                  <p:nvPr/>
                </p:nvSpPr>
                <p:spPr bwMode="auto">
                  <a:xfrm>
                    <a:off x="4665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7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7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02" name="Freeform 67"/>
                  <p:cNvSpPr>
                    <a:spLocks/>
                  </p:cNvSpPr>
                  <p:nvPr/>
                </p:nvSpPr>
                <p:spPr bwMode="auto">
                  <a:xfrm>
                    <a:off x="4509" y="2025"/>
                    <a:ext cx="143" cy="50"/>
                  </a:xfrm>
                  <a:custGeom>
                    <a:avLst/>
                    <a:gdLst>
                      <a:gd name="T0" fmla="*/ 143 w 143"/>
                      <a:gd name="T1" fmla="*/ 10 h 50"/>
                      <a:gd name="T2" fmla="*/ 111 w 143"/>
                      <a:gd name="T3" fmla="*/ 0 h 50"/>
                      <a:gd name="T4" fmla="*/ 37 w 143"/>
                      <a:gd name="T5" fmla="*/ 32 h 50"/>
                      <a:gd name="T6" fmla="*/ 0 w 143"/>
                      <a:gd name="T7" fmla="*/ 21 h 50"/>
                      <a:gd name="T8" fmla="*/ 19 w 143"/>
                      <a:gd name="T9" fmla="*/ 50 h 50"/>
                      <a:gd name="T10" fmla="*/ 111 w 143"/>
                      <a:gd name="T11" fmla="*/ 50 h 50"/>
                      <a:gd name="T12" fmla="*/ 72 w 143"/>
                      <a:gd name="T13" fmla="*/ 40 h 50"/>
                      <a:gd name="T14" fmla="*/ 143 w 143"/>
                      <a:gd name="T15" fmla="*/ 1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0"/>
                      <a:gd name="T26" fmla="*/ 143 w 143"/>
                      <a:gd name="T27" fmla="*/ 50 h 5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0">
                        <a:moveTo>
                          <a:pt x="143" y="10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1"/>
                        </a:lnTo>
                        <a:lnTo>
                          <a:pt x="19" y="50"/>
                        </a:lnTo>
                        <a:lnTo>
                          <a:pt x="111" y="50"/>
                        </a:lnTo>
                        <a:lnTo>
                          <a:pt x="72" y="40"/>
                        </a:lnTo>
                        <a:lnTo>
                          <a:pt x="14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03" name="Freeform 68"/>
                  <p:cNvSpPr>
                    <a:spLocks/>
                  </p:cNvSpPr>
                  <p:nvPr/>
                </p:nvSpPr>
                <p:spPr bwMode="auto">
                  <a:xfrm>
                    <a:off x="4509" y="2025"/>
                    <a:ext cx="143" cy="50"/>
                  </a:xfrm>
                  <a:custGeom>
                    <a:avLst/>
                    <a:gdLst>
                      <a:gd name="T0" fmla="*/ 143 w 143"/>
                      <a:gd name="T1" fmla="*/ 10 h 50"/>
                      <a:gd name="T2" fmla="*/ 111 w 143"/>
                      <a:gd name="T3" fmla="*/ 0 h 50"/>
                      <a:gd name="T4" fmla="*/ 37 w 143"/>
                      <a:gd name="T5" fmla="*/ 32 h 50"/>
                      <a:gd name="T6" fmla="*/ 0 w 143"/>
                      <a:gd name="T7" fmla="*/ 21 h 50"/>
                      <a:gd name="T8" fmla="*/ 19 w 143"/>
                      <a:gd name="T9" fmla="*/ 50 h 50"/>
                      <a:gd name="T10" fmla="*/ 111 w 143"/>
                      <a:gd name="T11" fmla="*/ 50 h 50"/>
                      <a:gd name="T12" fmla="*/ 72 w 143"/>
                      <a:gd name="T13" fmla="*/ 40 h 50"/>
                      <a:gd name="T14" fmla="*/ 143 w 143"/>
                      <a:gd name="T15" fmla="*/ 1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0"/>
                      <a:gd name="T26" fmla="*/ 143 w 143"/>
                      <a:gd name="T27" fmla="*/ 50 h 5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0">
                        <a:moveTo>
                          <a:pt x="143" y="10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1"/>
                        </a:lnTo>
                        <a:lnTo>
                          <a:pt x="19" y="50"/>
                        </a:lnTo>
                        <a:lnTo>
                          <a:pt x="111" y="50"/>
                        </a:lnTo>
                        <a:lnTo>
                          <a:pt x="72" y="40"/>
                        </a:lnTo>
                        <a:lnTo>
                          <a:pt x="14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04" name="Freeform 69"/>
                  <p:cNvSpPr>
                    <a:spLocks/>
                  </p:cNvSpPr>
                  <p:nvPr/>
                </p:nvSpPr>
                <p:spPr bwMode="auto">
                  <a:xfrm>
                    <a:off x="4517" y="1967"/>
                    <a:ext cx="143" cy="47"/>
                  </a:xfrm>
                  <a:custGeom>
                    <a:avLst/>
                    <a:gdLst>
                      <a:gd name="T0" fmla="*/ 0 w 143"/>
                      <a:gd name="T1" fmla="*/ 10 h 47"/>
                      <a:gd name="T2" fmla="*/ 32 w 143"/>
                      <a:gd name="T3" fmla="*/ 0 h 47"/>
                      <a:gd name="T4" fmla="*/ 109 w 143"/>
                      <a:gd name="T5" fmla="*/ 29 h 47"/>
                      <a:gd name="T6" fmla="*/ 143 w 143"/>
                      <a:gd name="T7" fmla="*/ 21 h 47"/>
                      <a:gd name="T8" fmla="*/ 125 w 143"/>
                      <a:gd name="T9" fmla="*/ 47 h 47"/>
                      <a:gd name="T10" fmla="*/ 35 w 143"/>
                      <a:gd name="T11" fmla="*/ 47 h 47"/>
                      <a:gd name="T12" fmla="*/ 72 w 143"/>
                      <a:gd name="T13" fmla="*/ 39 h 47"/>
                      <a:gd name="T14" fmla="*/ 0 w 143"/>
                      <a:gd name="T15" fmla="*/ 10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0" y="10"/>
                        </a:moveTo>
                        <a:lnTo>
                          <a:pt x="32" y="0"/>
                        </a:lnTo>
                        <a:lnTo>
                          <a:pt x="109" y="29"/>
                        </a:lnTo>
                        <a:lnTo>
                          <a:pt x="143" y="21"/>
                        </a:lnTo>
                        <a:lnTo>
                          <a:pt x="125" y="47"/>
                        </a:lnTo>
                        <a:lnTo>
                          <a:pt x="35" y="47"/>
                        </a:lnTo>
                        <a:lnTo>
                          <a:pt x="72" y="39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05" name="Freeform 70"/>
                  <p:cNvSpPr>
                    <a:spLocks/>
                  </p:cNvSpPr>
                  <p:nvPr/>
                </p:nvSpPr>
                <p:spPr bwMode="auto">
                  <a:xfrm>
                    <a:off x="4517" y="1967"/>
                    <a:ext cx="143" cy="47"/>
                  </a:xfrm>
                  <a:custGeom>
                    <a:avLst/>
                    <a:gdLst>
                      <a:gd name="T0" fmla="*/ 0 w 143"/>
                      <a:gd name="T1" fmla="*/ 10 h 47"/>
                      <a:gd name="T2" fmla="*/ 32 w 143"/>
                      <a:gd name="T3" fmla="*/ 0 h 47"/>
                      <a:gd name="T4" fmla="*/ 109 w 143"/>
                      <a:gd name="T5" fmla="*/ 29 h 47"/>
                      <a:gd name="T6" fmla="*/ 143 w 143"/>
                      <a:gd name="T7" fmla="*/ 21 h 47"/>
                      <a:gd name="T8" fmla="*/ 125 w 143"/>
                      <a:gd name="T9" fmla="*/ 47 h 47"/>
                      <a:gd name="T10" fmla="*/ 35 w 143"/>
                      <a:gd name="T11" fmla="*/ 47 h 47"/>
                      <a:gd name="T12" fmla="*/ 72 w 143"/>
                      <a:gd name="T13" fmla="*/ 39 h 47"/>
                      <a:gd name="T14" fmla="*/ 0 w 143"/>
                      <a:gd name="T15" fmla="*/ 10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0" y="10"/>
                        </a:moveTo>
                        <a:lnTo>
                          <a:pt x="32" y="0"/>
                        </a:lnTo>
                        <a:lnTo>
                          <a:pt x="109" y="29"/>
                        </a:lnTo>
                        <a:lnTo>
                          <a:pt x="143" y="21"/>
                        </a:lnTo>
                        <a:lnTo>
                          <a:pt x="125" y="47"/>
                        </a:lnTo>
                        <a:lnTo>
                          <a:pt x="35" y="47"/>
                        </a:lnTo>
                        <a:lnTo>
                          <a:pt x="72" y="39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06" name="Freeform 71"/>
                  <p:cNvSpPr>
                    <a:spLocks/>
                  </p:cNvSpPr>
                  <p:nvPr/>
                </p:nvSpPr>
                <p:spPr bwMode="auto">
                  <a:xfrm>
                    <a:off x="4660" y="2030"/>
                    <a:ext cx="143" cy="48"/>
                  </a:xfrm>
                  <a:custGeom>
                    <a:avLst/>
                    <a:gdLst>
                      <a:gd name="T0" fmla="*/ 143 w 143"/>
                      <a:gd name="T1" fmla="*/ 37 h 48"/>
                      <a:gd name="T2" fmla="*/ 111 w 143"/>
                      <a:gd name="T3" fmla="*/ 48 h 48"/>
                      <a:gd name="T4" fmla="*/ 37 w 143"/>
                      <a:gd name="T5" fmla="*/ 16 h 48"/>
                      <a:gd name="T6" fmla="*/ 0 w 143"/>
                      <a:gd name="T7" fmla="*/ 27 h 48"/>
                      <a:gd name="T8" fmla="*/ 19 w 143"/>
                      <a:gd name="T9" fmla="*/ 0 h 48"/>
                      <a:gd name="T10" fmla="*/ 111 w 143"/>
                      <a:gd name="T11" fmla="*/ 0 h 48"/>
                      <a:gd name="T12" fmla="*/ 72 w 143"/>
                      <a:gd name="T13" fmla="*/ 8 h 48"/>
                      <a:gd name="T14" fmla="*/ 143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143" y="37"/>
                        </a:moveTo>
                        <a:lnTo>
                          <a:pt x="111" y="48"/>
                        </a:lnTo>
                        <a:lnTo>
                          <a:pt x="37" y="16"/>
                        </a:lnTo>
                        <a:lnTo>
                          <a:pt x="0" y="27"/>
                        </a:lnTo>
                        <a:lnTo>
                          <a:pt x="19" y="0"/>
                        </a:lnTo>
                        <a:lnTo>
                          <a:pt x="111" y="0"/>
                        </a:lnTo>
                        <a:lnTo>
                          <a:pt x="72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707" name="Freeform 72"/>
                  <p:cNvSpPr>
                    <a:spLocks/>
                  </p:cNvSpPr>
                  <p:nvPr/>
                </p:nvSpPr>
                <p:spPr bwMode="auto">
                  <a:xfrm>
                    <a:off x="4660" y="2030"/>
                    <a:ext cx="143" cy="48"/>
                  </a:xfrm>
                  <a:custGeom>
                    <a:avLst/>
                    <a:gdLst>
                      <a:gd name="T0" fmla="*/ 143 w 143"/>
                      <a:gd name="T1" fmla="*/ 37 h 48"/>
                      <a:gd name="T2" fmla="*/ 111 w 143"/>
                      <a:gd name="T3" fmla="*/ 48 h 48"/>
                      <a:gd name="T4" fmla="*/ 37 w 143"/>
                      <a:gd name="T5" fmla="*/ 16 h 48"/>
                      <a:gd name="T6" fmla="*/ 0 w 143"/>
                      <a:gd name="T7" fmla="*/ 27 h 48"/>
                      <a:gd name="T8" fmla="*/ 19 w 143"/>
                      <a:gd name="T9" fmla="*/ 0 h 48"/>
                      <a:gd name="T10" fmla="*/ 111 w 143"/>
                      <a:gd name="T11" fmla="*/ 0 h 48"/>
                      <a:gd name="T12" fmla="*/ 72 w 143"/>
                      <a:gd name="T13" fmla="*/ 8 h 48"/>
                      <a:gd name="T14" fmla="*/ 143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143" y="37"/>
                        </a:moveTo>
                        <a:lnTo>
                          <a:pt x="111" y="48"/>
                        </a:lnTo>
                        <a:lnTo>
                          <a:pt x="37" y="16"/>
                        </a:lnTo>
                        <a:lnTo>
                          <a:pt x="0" y="27"/>
                        </a:lnTo>
                        <a:lnTo>
                          <a:pt x="19" y="0"/>
                        </a:lnTo>
                        <a:lnTo>
                          <a:pt x="111" y="0"/>
                        </a:lnTo>
                        <a:lnTo>
                          <a:pt x="72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" name="Group 73"/>
                <p:cNvGrpSpPr>
                  <a:grpSpLocks/>
                </p:cNvGrpSpPr>
                <p:nvPr/>
              </p:nvGrpSpPr>
              <p:grpSpPr bwMode="auto">
                <a:xfrm>
                  <a:off x="4512" y="1969"/>
                  <a:ext cx="299" cy="111"/>
                  <a:chOff x="4512" y="1969"/>
                  <a:chExt cx="299" cy="111"/>
                </a:xfrm>
              </p:grpSpPr>
              <p:sp>
                <p:nvSpPr>
                  <p:cNvPr id="61692" name="Freeform 74"/>
                  <p:cNvSpPr>
                    <a:spLocks/>
                  </p:cNvSpPr>
                  <p:nvPr/>
                </p:nvSpPr>
                <p:spPr bwMode="auto">
                  <a:xfrm>
                    <a:off x="4668" y="1972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6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6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93" name="Freeform 75"/>
                  <p:cNvSpPr>
                    <a:spLocks/>
                  </p:cNvSpPr>
                  <p:nvPr/>
                </p:nvSpPr>
                <p:spPr bwMode="auto">
                  <a:xfrm>
                    <a:off x="4668" y="1972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6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6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94" name="Freeform 76"/>
                  <p:cNvSpPr>
                    <a:spLocks/>
                  </p:cNvSpPr>
                  <p:nvPr/>
                </p:nvSpPr>
                <p:spPr bwMode="auto">
                  <a:xfrm>
                    <a:off x="4512" y="2027"/>
                    <a:ext cx="143" cy="51"/>
                  </a:xfrm>
                  <a:custGeom>
                    <a:avLst/>
                    <a:gdLst>
                      <a:gd name="T0" fmla="*/ 143 w 143"/>
                      <a:gd name="T1" fmla="*/ 11 h 51"/>
                      <a:gd name="T2" fmla="*/ 111 w 143"/>
                      <a:gd name="T3" fmla="*/ 0 h 51"/>
                      <a:gd name="T4" fmla="*/ 37 w 143"/>
                      <a:gd name="T5" fmla="*/ 32 h 51"/>
                      <a:gd name="T6" fmla="*/ 0 w 143"/>
                      <a:gd name="T7" fmla="*/ 22 h 51"/>
                      <a:gd name="T8" fmla="*/ 18 w 143"/>
                      <a:gd name="T9" fmla="*/ 51 h 51"/>
                      <a:gd name="T10" fmla="*/ 111 w 143"/>
                      <a:gd name="T11" fmla="*/ 51 h 51"/>
                      <a:gd name="T12" fmla="*/ 71 w 143"/>
                      <a:gd name="T13" fmla="*/ 40 h 51"/>
                      <a:gd name="T14" fmla="*/ 143 w 143"/>
                      <a:gd name="T15" fmla="*/ 11 h 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1"/>
                      <a:gd name="T26" fmla="*/ 143 w 143"/>
                      <a:gd name="T27" fmla="*/ 51 h 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1">
                        <a:moveTo>
                          <a:pt x="143" y="11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2"/>
                        </a:lnTo>
                        <a:lnTo>
                          <a:pt x="18" y="51"/>
                        </a:lnTo>
                        <a:lnTo>
                          <a:pt x="111" y="51"/>
                        </a:lnTo>
                        <a:lnTo>
                          <a:pt x="71" y="40"/>
                        </a:lnTo>
                        <a:lnTo>
                          <a:pt x="143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95" name="Freeform 77"/>
                  <p:cNvSpPr>
                    <a:spLocks/>
                  </p:cNvSpPr>
                  <p:nvPr/>
                </p:nvSpPr>
                <p:spPr bwMode="auto">
                  <a:xfrm>
                    <a:off x="4512" y="2027"/>
                    <a:ext cx="143" cy="51"/>
                  </a:xfrm>
                  <a:custGeom>
                    <a:avLst/>
                    <a:gdLst>
                      <a:gd name="T0" fmla="*/ 143 w 143"/>
                      <a:gd name="T1" fmla="*/ 11 h 51"/>
                      <a:gd name="T2" fmla="*/ 111 w 143"/>
                      <a:gd name="T3" fmla="*/ 0 h 51"/>
                      <a:gd name="T4" fmla="*/ 37 w 143"/>
                      <a:gd name="T5" fmla="*/ 32 h 51"/>
                      <a:gd name="T6" fmla="*/ 0 w 143"/>
                      <a:gd name="T7" fmla="*/ 22 h 51"/>
                      <a:gd name="T8" fmla="*/ 18 w 143"/>
                      <a:gd name="T9" fmla="*/ 51 h 51"/>
                      <a:gd name="T10" fmla="*/ 111 w 143"/>
                      <a:gd name="T11" fmla="*/ 51 h 51"/>
                      <a:gd name="T12" fmla="*/ 71 w 143"/>
                      <a:gd name="T13" fmla="*/ 40 h 51"/>
                      <a:gd name="T14" fmla="*/ 143 w 143"/>
                      <a:gd name="T15" fmla="*/ 11 h 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1"/>
                      <a:gd name="T26" fmla="*/ 143 w 143"/>
                      <a:gd name="T27" fmla="*/ 51 h 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1">
                        <a:moveTo>
                          <a:pt x="143" y="11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2"/>
                        </a:lnTo>
                        <a:lnTo>
                          <a:pt x="18" y="51"/>
                        </a:lnTo>
                        <a:lnTo>
                          <a:pt x="111" y="51"/>
                        </a:lnTo>
                        <a:lnTo>
                          <a:pt x="71" y="40"/>
                        </a:lnTo>
                        <a:lnTo>
                          <a:pt x="143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96" name="Freeform 78"/>
                  <p:cNvSpPr>
                    <a:spLocks/>
                  </p:cNvSpPr>
                  <p:nvPr/>
                </p:nvSpPr>
                <p:spPr bwMode="auto">
                  <a:xfrm>
                    <a:off x="4520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11 h 48"/>
                      <a:gd name="T2" fmla="*/ 32 w 143"/>
                      <a:gd name="T3" fmla="*/ 0 h 48"/>
                      <a:gd name="T4" fmla="*/ 108 w 143"/>
                      <a:gd name="T5" fmla="*/ 29 h 48"/>
                      <a:gd name="T6" fmla="*/ 143 w 143"/>
                      <a:gd name="T7" fmla="*/ 21 h 48"/>
                      <a:gd name="T8" fmla="*/ 124 w 143"/>
                      <a:gd name="T9" fmla="*/ 48 h 48"/>
                      <a:gd name="T10" fmla="*/ 34 w 143"/>
                      <a:gd name="T11" fmla="*/ 48 h 48"/>
                      <a:gd name="T12" fmla="*/ 71 w 143"/>
                      <a:gd name="T13" fmla="*/ 40 h 48"/>
                      <a:gd name="T14" fmla="*/ 0 w 143"/>
                      <a:gd name="T15" fmla="*/ 11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11"/>
                        </a:moveTo>
                        <a:lnTo>
                          <a:pt x="32" y="0"/>
                        </a:lnTo>
                        <a:lnTo>
                          <a:pt x="108" y="29"/>
                        </a:lnTo>
                        <a:lnTo>
                          <a:pt x="143" y="21"/>
                        </a:lnTo>
                        <a:lnTo>
                          <a:pt x="124" y="48"/>
                        </a:lnTo>
                        <a:lnTo>
                          <a:pt x="34" y="48"/>
                        </a:lnTo>
                        <a:lnTo>
                          <a:pt x="71" y="4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97" name="Freeform 79"/>
                  <p:cNvSpPr>
                    <a:spLocks/>
                  </p:cNvSpPr>
                  <p:nvPr/>
                </p:nvSpPr>
                <p:spPr bwMode="auto">
                  <a:xfrm>
                    <a:off x="4520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11 h 48"/>
                      <a:gd name="T2" fmla="*/ 32 w 143"/>
                      <a:gd name="T3" fmla="*/ 0 h 48"/>
                      <a:gd name="T4" fmla="*/ 108 w 143"/>
                      <a:gd name="T5" fmla="*/ 29 h 48"/>
                      <a:gd name="T6" fmla="*/ 143 w 143"/>
                      <a:gd name="T7" fmla="*/ 21 h 48"/>
                      <a:gd name="T8" fmla="*/ 124 w 143"/>
                      <a:gd name="T9" fmla="*/ 48 h 48"/>
                      <a:gd name="T10" fmla="*/ 34 w 143"/>
                      <a:gd name="T11" fmla="*/ 48 h 48"/>
                      <a:gd name="T12" fmla="*/ 71 w 143"/>
                      <a:gd name="T13" fmla="*/ 40 h 48"/>
                      <a:gd name="T14" fmla="*/ 0 w 143"/>
                      <a:gd name="T15" fmla="*/ 11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11"/>
                        </a:moveTo>
                        <a:lnTo>
                          <a:pt x="32" y="0"/>
                        </a:lnTo>
                        <a:lnTo>
                          <a:pt x="108" y="29"/>
                        </a:lnTo>
                        <a:lnTo>
                          <a:pt x="143" y="21"/>
                        </a:lnTo>
                        <a:lnTo>
                          <a:pt x="124" y="48"/>
                        </a:lnTo>
                        <a:lnTo>
                          <a:pt x="34" y="48"/>
                        </a:lnTo>
                        <a:lnTo>
                          <a:pt x="71" y="4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98" name="Freeform 80"/>
                  <p:cNvSpPr>
                    <a:spLocks/>
                  </p:cNvSpPr>
                  <p:nvPr/>
                </p:nvSpPr>
                <p:spPr bwMode="auto">
                  <a:xfrm>
                    <a:off x="4663" y="2033"/>
                    <a:ext cx="143" cy="47"/>
                  </a:xfrm>
                  <a:custGeom>
                    <a:avLst/>
                    <a:gdLst>
                      <a:gd name="T0" fmla="*/ 143 w 143"/>
                      <a:gd name="T1" fmla="*/ 37 h 47"/>
                      <a:gd name="T2" fmla="*/ 111 w 143"/>
                      <a:gd name="T3" fmla="*/ 47 h 47"/>
                      <a:gd name="T4" fmla="*/ 37 w 143"/>
                      <a:gd name="T5" fmla="*/ 16 h 47"/>
                      <a:gd name="T6" fmla="*/ 0 w 143"/>
                      <a:gd name="T7" fmla="*/ 26 h 47"/>
                      <a:gd name="T8" fmla="*/ 18 w 143"/>
                      <a:gd name="T9" fmla="*/ 0 h 47"/>
                      <a:gd name="T10" fmla="*/ 111 w 143"/>
                      <a:gd name="T11" fmla="*/ 0 h 47"/>
                      <a:gd name="T12" fmla="*/ 71 w 143"/>
                      <a:gd name="T13" fmla="*/ 8 h 47"/>
                      <a:gd name="T14" fmla="*/ 143 w 143"/>
                      <a:gd name="T15" fmla="*/ 37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143" y="37"/>
                        </a:moveTo>
                        <a:lnTo>
                          <a:pt x="111" y="47"/>
                        </a:lnTo>
                        <a:lnTo>
                          <a:pt x="37" y="16"/>
                        </a:lnTo>
                        <a:lnTo>
                          <a:pt x="0" y="26"/>
                        </a:lnTo>
                        <a:lnTo>
                          <a:pt x="18" y="0"/>
                        </a:lnTo>
                        <a:lnTo>
                          <a:pt x="111" y="0"/>
                        </a:lnTo>
                        <a:lnTo>
                          <a:pt x="71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99" name="Freeform 81"/>
                  <p:cNvSpPr>
                    <a:spLocks/>
                  </p:cNvSpPr>
                  <p:nvPr/>
                </p:nvSpPr>
                <p:spPr bwMode="auto">
                  <a:xfrm>
                    <a:off x="4663" y="2033"/>
                    <a:ext cx="143" cy="47"/>
                  </a:xfrm>
                  <a:custGeom>
                    <a:avLst/>
                    <a:gdLst>
                      <a:gd name="T0" fmla="*/ 143 w 143"/>
                      <a:gd name="T1" fmla="*/ 37 h 47"/>
                      <a:gd name="T2" fmla="*/ 111 w 143"/>
                      <a:gd name="T3" fmla="*/ 47 h 47"/>
                      <a:gd name="T4" fmla="*/ 37 w 143"/>
                      <a:gd name="T5" fmla="*/ 16 h 47"/>
                      <a:gd name="T6" fmla="*/ 0 w 143"/>
                      <a:gd name="T7" fmla="*/ 26 h 47"/>
                      <a:gd name="T8" fmla="*/ 18 w 143"/>
                      <a:gd name="T9" fmla="*/ 0 h 47"/>
                      <a:gd name="T10" fmla="*/ 111 w 143"/>
                      <a:gd name="T11" fmla="*/ 0 h 47"/>
                      <a:gd name="T12" fmla="*/ 71 w 143"/>
                      <a:gd name="T13" fmla="*/ 8 h 47"/>
                      <a:gd name="T14" fmla="*/ 143 w 143"/>
                      <a:gd name="T15" fmla="*/ 37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143" y="37"/>
                        </a:moveTo>
                        <a:lnTo>
                          <a:pt x="111" y="47"/>
                        </a:lnTo>
                        <a:lnTo>
                          <a:pt x="37" y="16"/>
                        </a:lnTo>
                        <a:lnTo>
                          <a:pt x="0" y="26"/>
                        </a:lnTo>
                        <a:lnTo>
                          <a:pt x="18" y="0"/>
                        </a:lnTo>
                        <a:lnTo>
                          <a:pt x="111" y="0"/>
                        </a:lnTo>
                        <a:lnTo>
                          <a:pt x="71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688" name="Line 82"/>
              <p:cNvSpPr>
                <a:spLocks noChangeShapeType="1"/>
              </p:cNvSpPr>
              <p:nvPr/>
            </p:nvSpPr>
            <p:spPr bwMode="auto">
              <a:xfrm>
                <a:off x="2458" y="1792"/>
                <a:ext cx="1" cy="318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9" name="Line 83"/>
              <p:cNvSpPr>
                <a:spLocks noChangeShapeType="1"/>
              </p:cNvSpPr>
              <p:nvPr/>
            </p:nvSpPr>
            <p:spPr bwMode="auto">
              <a:xfrm>
                <a:off x="2892" y="1792"/>
                <a:ext cx="1" cy="318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670" name="Freeform 84"/>
            <p:cNvSpPr>
              <a:spLocks/>
            </p:cNvSpPr>
            <p:nvPr/>
          </p:nvSpPr>
          <p:spPr bwMode="auto">
            <a:xfrm>
              <a:off x="3025" y="2201"/>
              <a:ext cx="54" cy="49"/>
            </a:xfrm>
            <a:custGeom>
              <a:avLst/>
              <a:gdLst>
                <a:gd name="T0" fmla="*/ 0 w 136"/>
                <a:gd name="T1" fmla="*/ 0 h 138"/>
                <a:gd name="T2" fmla="*/ 0 w 136"/>
                <a:gd name="T3" fmla="*/ 0 h 138"/>
                <a:gd name="T4" fmla="*/ 0 w 136"/>
                <a:gd name="T5" fmla="*/ 0 h 138"/>
                <a:gd name="T6" fmla="*/ 0 w 136"/>
                <a:gd name="T7" fmla="*/ 0 h 138"/>
                <a:gd name="T8" fmla="*/ 0 w 136"/>
                <a:gd name="T9" fmla="*/ 0 h 138"/>
                <a:gd name="T10" fmla="*/ 0 w 136"/>
                <a:gd name="T11" fmla="*/ 0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138"/>
                <a:gd name="T20" fmla="*/ 136 w 136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138">
                  <a:moveTo>
                    <a:pt x="136" y="138"/>
                  </a:moveTo>
                  <a:lnTo>
                    <a:pt x="0" y="138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36" y="13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1" name="Freeform 85"/>
            <p:cNvSpPr>
              <a:spLocks/>
            </p:cNvSpPr>
            <p:nvPr/>
          </p:nvSpPr>
          <p:spPr bwMode="auto">
            <a:xfrm>
              <a:off x="2946" y="2167"/>
              <a:ext cx="41" cy="20"/>
            </a:xfrm>
            <a:custGeom>
              <a:avLst/>
              <a:gdLst>
                <a:gd name="T0" fmla="*/ 0 w 102"/>
                <a:gd name="T1" fmla="*/ 0 h 56"/>
                <a:gd name="T2" fmla="*/ 0 w 102"/>
                <a:gd name="T3" fmla="*/ 0 h 56"/>
                <a:gd name="T4" fmla="*/ 0 w 102"/>
                <a:gd name="T5" fmla="*/ 0 h 56"/>
                <a:gd name="T6" fmla="*/ 0 w 102"/>
                <a:gd name="T7" fmla="*/ 0 h 56"/>
                <a:gd name="T8" fmla="*/ 0 w 102"/>
                <a:gd name="T9" fmla="*/ 0 h 56"/>
                <a:gd name="T10" fmla="*/ 0 w 102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56"/>
                <a:gd name="T20" fmla="*/ 102 w 102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56">
                  <a:moveTo>
                    <a:pt x="102" y="0"/>
                  </a:moveTo>
                  <a:lnTo>
                    <a:pt x="102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2" name="Freeform 86"/>
            <p:cNvSpPr>
              <a:spLocks/>
            </p:cNvSpPr>
            <p:nvPr/>
          </p:nvSpPr>
          <p:spPr bwMode="auto">
            <a:xfrm>
              <a:off x="2946" y="2215"/>
              <a:ext cx="41" cy="21"/>
            </a:xfrm>
            <a:custGeom>
              <a:avLst/>
              <a:gdLst>
                <a:gd name="T0" fmla="*/ 0 w 102"/>
                <a:gd name="T1" fmla="*/ 0 h 58"/>
                <a:gd name="T2" fmla="*/ 0 w 102"/>
                <a:gd name="T3" fmla="*/ 0 h 58"/>
                <a:gd name="T4" fmla="*/ 0 w 102"/>
                <a:gd name="T5" fmla="*/ 0 h 58"/>
                <a:gd name="T6" fmla="*/ 0 w 102"/>
                <a:gd name="T7" fmla="*/ 0 h 58"/>
                <a:gd name="T8" fmla="*/ 0 w 102"/>
                <a:gd name="T9" fmla="*/ 0 h 58"/>
                <a:gd name="T10" fmla="*/ 0 w 102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58"/>
                <a:gd name="T20" fmla="*/ 102 w 102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58">
                  <a:moveTo>
                    <a:pt x="102" y="0"/>
                  </a:moveTo>
                  <a:lnTo>
                    <a:pt x="102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3" name="Freeform 87"/>
            <p:cNvSpPr>
              <a:spLocks/>
            </p:cNvSpPr>
            <p:nvPr/>
          </p:nvSpPr>
          <p:spPr bwMode="auto">
            <a:xfrm>
              <a:off x="2946" y="2265"/>
              <a:ext cx="41" cy="20"/>
            </a:xfrm>
            <a:custGeom>
              <a:avLst/>
              <a:gdLst>
                <a:gd name="T0" fmla="*/ 0 w 102"/>
                <a:gd name="T1" fmla="*/ 0 h 58"/>
                <a:gd name="T2" fmla="*/ 0 w 102"/>
                <a:gd name="T3" fmla="*/ 0 h 58"/>
                <a:gd name="T4" fmla="*/ 0 w 102"/>
                <a:gd name="T5" fmla="*/ 0 h 58"/>
                <a:gd name="T6" fmla="*/ 0 w 102"/>
                <a:gd name="T7" fmla="*/ 0 h 58"/>
                <a:gd name="T8" fmla="*/ 0 w 102"/>
                <a:gd name="T9" fmla="*/ 0 h 58"/>
                <a:gd name="T10" fmla="*/ 0 w 102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58"/>
                <a:gd name="T20" fmla="*/ 102 w 102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58">
                  <a:moveTo>
                    <a:pt x="102" y="0"/>
                  </a:moveTo>
                  <a:lnTo>
                    <a:pt x="102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4" name="Freeform 88"/>
            <p:cNvSpPr>
              <a:spLocks/>
            </p:cNvSpPr>
            <p:nvPr/>
          </p:nvSpPr>
          <p:spPr bwMode="auto">
            <a:xfrm>
              <a:off x="3030" y="2265"/>
              <a:ext cx="42" cy="20"/>
            </a:xfrm>
            <a:custGeom>
              <a:avLst/>
              <a:gdLst>
                <a:gd name="T0" fmla="*/ 0 w 104"/>
                <a:gd name="T1" fmla="*/ 0 h 58"/>
                <a:gd name="T2" fmla="*/ 0 w 104"/>
                <a:gd name="T3" fmla="*/ 0 h 58"/>
                <a:gd name="T4" fmla="*/ 0 w 104"/>
                <a:gd name="T5" fmla="*/ 0 h 58"/>
                <a:gd name="T6" fmla="*/ 0 w 104"/>
                <a:gd name="T7" fmla="*/ 0 h 58"/>
                <a:gd name="T8" fmla="*/ 0 w 104"/>
                <a:gd name="T9" fmla="*/ 0 h 58"/>
                <a:gd name="T10" fmla="*/ 0 w 10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8"/>
                <a:gd name="T20" fmla="*/ 104 w 10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8">
                  <a:moveTo>
                    <a:pt x="104" y="0"/>
                  </a:moveTo>
                  <a:lnTo>
                    <a:pt x="10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5" name="Freeform 89"/>
            <p:cNvSpPr>
              <a:spLocks/>
            </p:cNvSpPr>
            <p:nvPr/>
          </p:nvSpPr>
          <p:spPr bwMode="auto">
            <a:xfrm>
              <a:off x="3118" y="2167"/>
              <a:ext cx="41" cy="20"/>
            </a:xfrm>
            <a:custGeom>
              <a:avLst/>
              <a:gdLst>
                <a:gd name="T0" fmla="*/ 0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0 w 104"/>
                <a:gd name="T9" fmla="*/ 0 h 56"/>
                <a:gd name="T10" fmla="*/ 0 w 10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6"/>
                <a:gd name="T20" fmla="*/ 104 w 104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6">
                  <a:moveTo>
                    <a:pt x="104" y="0"/>
                  </a:moveTo>
                  <a:lnTo>
                    <a:pt x="10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6" name="Freeform 90"/>
            <p:cNvSpPr>
              <a:spLocks/>
            </p:cNvSpPr>
            <p:nvPr/>
          </p:nvSpPr>
          <p:spPr bwMode="auto">
            <a:xfrm>
              <a:off x="3030" y="2167"/>
              <a:ext cx="42" cy="20"/>
            </a:xfrm>
            <a:custGeom>
              <a:avLst/>
              <a:gdLst>
                <a:gd name="T0" fmla="*/ 0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0 w 104"/>
                <a:gd name="T9" fmla="*/ 0 h 56"/>
                <a:gd name="T10" fmla="*/ 0 w 10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6"/>
                <a:gd name="T20" fmla="*/ 104 w 104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6">
                  <a:moveTo>
                    <a:pt x="104" y="0"/>
                  </a:moveTo>
                  <a:lnTo>
                    <a:pt x="10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7" name="Freeform 91"/>
            <p:cNvSpPr>
              <a:spLocks/>
            </p:cNvSpPr>
            <p:nvPr/>
          </p:nvSpPr>
          <p:spPr bwMode="auto">
            <a:xfrm>
              <a:off x="3118" y="2215"/>
              <a:ext cx="41" cy="21"/>
            </a:xfrm>
            <a:custGeom>
              <a:avLst/>
              <a:gdLst>
                <a:gd name="T0" fmla="*/ 0 w 104"/>
                <a:gd name="T1" fmla="*/ 0 h 58"/>
                <a:gd name="T2" fmla="*/ 0 w 104"/>
                <a:gd name="T3" fmla="*/ 0 h 58"/>
                <a:gd name="T4" fmla="*/ 0 w 104"/>
                <a:gd name="T5" fmla="*/ 0 h 58"/>
                <a:gd name="T6" fmla="*/ 0 w 104"/>
                <a:gd name="T7" fmla="*/ 0 h 58"/>
                <a:gd name="T8" fmla="*/ 0 w 104"/>
                <a:gd name="T9" fmla="*/ 0 h 58"/>
                <a:gd name="T10" fmla="*/ 0 w 10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8"/>
                <a:gd name="T20" fmla="*/ 104 w 10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8">
                  <a:moveTo>
                    <a:pt x="104" y="0"/>
                  </a:moveTo>
                  <a:lnTo>
                    <a:pt x="10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8" name="Freeform 92"/>
            <p:cNvSpPr>
              <a:spLocks/>
            </p:cNvSpPr>
            <p:nvPr/>
          </p:nvSpPr>
          <p:spPr bwMode="auto">
            <a:xfrm>
              <a:off x="3118" y="2265"/>
              <a:ext cx="41" cy="20"/>
            </a:xfrm>
            <a:custGeom>
              <a:avLst/>
              <a:gdLst>
                <a:gd name="T0" fmla="*/ 0 w 104"/>
                <a:gd name="T1" fmla="*/ 0 h 58"/>
                <a:gd name="T2" fmla="*/ 0 w 104"/>
                <a:gd name="T3" fmla="*/ 0 h 58"/>
                <a:gd name="T4" fmla="*/ 0 w 104"/>
                <a:gd name="T5" fmla="*/ 0 h 58"/>
                <a:gd name="T6" fmla="*/ 0 w 104"/>
                <a:gd name="T7" fmla="*/ 0 h 58"/>
                <a:gd name="T8" fmla="*/ 0 w 104"/>
                <a:gd name="T9" fmla="*/ 0 h 58"/>
                <a:gd name="T10" fmla="*/ 0 w 10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8"/>
                <a:gd name="T20" fmla="*/ 104 w 10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8">
                  <a:moveTo>
                    <a:pt x="104" y="0"/>
                  </a:moveTo>
                  <a:lnTo>
                    <a:pt x="10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9" name="Line 93"/>
            <p:cNvSpPr>
              <a:spLocks noChangeShapeType="1"/>
            </p:cNvSpPr>
            <p:nvPr/>
          </p:nvSpPr>
          <p:spPr bwMode="auto">
            <a:xfrm>
              <a:off x="2968" y="2226"/>
              <a:ext cx="170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0" name="Line 94"/>
            <p:cNvSpPr>
              <a:spLocks noChangeShapeType="1"/>
            </p:cNvSpPr>
            <p:nvPr/>
          </p:nvSpPr>
          <p:spPr bwMode="auto">
            <a:xfrm>
              <a:off x="3051" y="2180"/>
              <a:ext cx="0" cy="9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1" name="Line 95"/>
            <p:cNvSpPr>
              <a:spLocks noChangeShapeType="1"/>
            </p:cNvSpPr>
            <p:nvPr/>
          </p:nvSpPr>
          <p:spPr bwMode="auto">
            <a:xfrm flipV="1">
              <a:off x="2975" y="2177"/>
              <a:ext cx="157" cy="9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2" name="Line 96"/>
            <p:cNvSpPr>
              <a:spLocks noChangeShapeType="1"/>
            </p:cNvSpPr>
            <p:nvPr/>
          </p:nvSpPr>
          <p:spPr bwMode="auto">
            <a:xfrm flipH="1" flipV="1">
              <a:off x="2972" y="2177"/>
              <a:ext cx="158" cy="9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56"/>
          <p:cNvGrpSpPr>
            <a:grpSpLocks/>
          </p:cNvGrpSpPr>
          <p:nvPr/>
        </p:nvGrpSpPr>
        <p:grpSpPr bwMode="auto">
          <a:xfrm>
            <a:off x="4144963" y="3054350"/>
            <a:ext cx="407987" cy="438150"/>
            <a:chOff x="2903" y="2055"/>
            <a:chExt cx="300" cy="257"/>
          </a:xfrm>
        </p:grpSpPr>
        <p:sp>
          <p:nvSpPr>
            <p:cNvPr id="61628" name="Oval 57"/>
            <p:cNvSpPr>
              <a:spLocks noChangeAspect="1" noChangeArrowheads="1"/>
            </p:cNvSpPr>
            <p:nvPr/>
          </p:nvSpPr>
          <p:spPr bwMode="auto">
            <a:xfrm>
              <a:off x="3070" y="2129"/>
              <a:ext cx="75" cy="111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58"/>
            <p:cNvGrpSpPr>
              <a:grpSpLocks/>
            </p:cNvGrpSpPr>
            <p:nvPr/>
          </p:nvGrpSpPr>
          <p:grpSpPr bwMode="auto">
            <a:xfrm>
              <a:off x="2903" y="2055"/>
              <a:ext cx="300" cy="257"/>
              <a:chOff x="2458" y="1719"/>
              <a:chExt cx="436" cy="467"/>
            </a:xfrm>
          </p:grpSpPr>
          <p:sp>
            <p:nvSpPr>
              <p:cNvPr id="61643" name="Oval 59"/>
              <p:cNvSpPr>
                <a:spLocks noChangeArrowheads="1"/>
              </p:cNvSpPr>
              <p:nvPr/>
            </p:nvSpPr>
            <p:spPr bwMode="auto">
              <a:xfrm>
                <a:off x="2459" y="2037"/>
                <a:ext cx="435" cy="149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4" name="Rectangle 60"/>
              <p:cNvSpPr>
                <a:spLocks noChangeArrowheads="1"/>
              </p:cNvSpPr>
              <p:nvPr/>
            </p:nvSpPr>
            <p:spPr bwMode="auto">
              <a:xfrm>
                <a:off x="2458" y="1795"/>
                <a:ext cx="434" cy="318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5" name="Rectangle 61"/>
              <p:cNvSpPr>
                <a:spLocks noChangeArrowheads="1"/>
              </p:cNvSpPr>
              <p:nvPr/>
            </p:nvSpPr>
            <p:spPr bwMode="auto">
              <a:xfrm>
                <a:off x="2458" y="1795"/>
                <a:ext cx="434" cy="318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6" name="Oval 62"/>
              <p:cNvSpPr>
                <a:spLocks noChangeArrowheads="1"/>
              </p:cNvSpPr>
              <p:nvPr/>
            </p:nvSpPr>
            <p:spPr bwMode="auto">
              <a:xfrm>
                <a:off x="2459" y="1719"/>
                <a:ext cx="435" cy="149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" name="Group 63"/>
              <p:cNvGrpSpPr>
                <a:grpSpLocks/>
              </p:cNvGrpSpPr>
              <p:nvPr/>
            </p:nvGrpSpPr>
            <p:grpSpPr bwMode="auto">
              <a:xfrm>
                <a:off x="2524" y="1737"/>
                <a:ext cx="302" cy="113"/>
                <a:chOff x="4509" y="1967"/>
                <a:chExt cx="302" cy="113"/>
              </a:xfrm>
            </p:grpSpPr>
            <p:grpSp>
              <p:nvGrpSpPr>
                <p:cNvPr id="25" name="Group 64"/>
                <p:cNvGrpSpPr>
                  <a:grpSpLocks/>
                </p:cNvGrpSpPr>
                <p:nvPr/>
              </p:nvGrpSpPr>
              <p:grpSpPr bwMode="auto">
                <a:xfrm>
                  <a:off x="4509" y="1967"/>
                  <a:ext cx="299" cy="111"/>
                  <a:chOff x="4509" y="1967"/>
                  <a:chExt cx="299" cy="111"/>
                </a:xfrm>
              </p:grpSpPr>
              <p:sp>
                <p:nvSpPr>
                  <p:cNvPr id="61660" name="Freeform 65"/>
                  <p:cNvSpPr>
                    <a:spLocks/>
                  </p:cNvSpPr>
                  <p:nvPr/>
                </p:nvSpPr>
                <p:spPr bwMode="auto">
                  <a:xfrm>
                    <a:off x="4665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7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7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61" name="Freeform 66"/>
                  <p:cNvSpPr>
                    <a:spLocks/>
                  </p:cNvSpPr>
                  <p:nvPr/>
                </p:nvSpPr>
                <p:spPr bwMode="auto">
                  <a:xfrm>
                    <a:off x="4665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7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7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62" name="Freeform 67"/>
                  <p:cNvSpPr>
                    <a:spLocks/>
                  </p:cNvSpPr>
                  <p:nvPr/>
                </p:nvSpPr>
                <p:spPr bwMode="auto">
                  <a:xfrm>
                    <a:off x="4509" y="2025"/>
                    <a:ext cx="143" cy="50"/>
                  </a:xfrm>
                  <a:custGeom>
                    <a:avLst/>
                    <a:gdLst>
                      <a:gd name="T0" fmla="*/ 143 w 143"/>
                      <a:gd name="T1" fmla="*/ 10 h 50"/>
                      <a:gd name="T2" fmla="*/ 111 w 143"/>
                      <a:gd name="T3" fmla="*/ 0 h 50"/>
                      <a:gd name="T4" fmla="*/ 37 w 143"/>
                      <a:gd name="T5" fmla="*/ 32 h 50"/>
                      <a:gd name="T6" fmla="*/ 0 w 143"/>
                      <a:gd name="T7" fmla="*/ 21 h 50"/>
                      <a:gd name="T8" fmla="*/ 19 w 143"/>
                      <a:gd name="T9" fmla="*/ 50 h 50"/>
                      <a:gd name="T10" fmla="*/ 111 w 143"/>
                      <a:gd name="T11" fmla="*/ 50 h 50"/>
                      <a:gd name="T12" fmla="*/ 72 w 143"/>
                      <a:gd name="T13" fmla="*/ 40 h 50"/>
                      <a:gd name="T14" fmla="*/ 143 w 143"/>
                      <a:gd name="T15" fmla="*/ 1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0"/>
                      <a:gd name="T26" fmla="*/ 143 w 143"/>
                      <a:gd name="T27" fmla="*/ 50 h 5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0">
                        <a:moveTo>
                          <a:pt x="143" y="10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1"/>
                        </a:lnTo>
                        <a:lnTo>
                          <a:pt x="19" y="50"/>
                        </a:lnTo>
                        <a:lnTo>
                          <a:pt x="111" y="50"/>
                        </a:lnTo>
                        <a:lnTo>
                          <a:pt x="72" y="40"/>
                        </a:lnTo>
                        <a:lnTo>
                          <a:pt x="14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63" name="Freeform 68"/>
                  <p:cNvSpPr>
                    <a:spLocks/>
                  </p:cNvSpPr>
                  <p:nvPr/>
                </p:nvSpPr>
                <p:spPr bwMode="auto">
                  <a:xfrm>
                    <a:off x="4509" y="2025"/>
                    <a:ext cx="143" cy="50"/>
                  </a:xfrm>
                  <a:custGeom>
                    <a:avLst/>
                    <a:gdLst>
                      <a:gd name="T0" fmla="*/ 143 w 143"/>
                      <a:gd name="T1" fmla="*/ 10 h 50"/>
                      <a:gd name="T2" fmla="*/ 111 w 143"/>
                      <a:gd name="T3" fmla="*/ 0 h 50"/>
                      <a:gd name="T4" fmla="*/ 37 w 143"/>
                      <a:gd name="T5" fmla="*/ 32 h 50"/>
                      <a:gd name="T6" fmla="*/ 0 w 143"/>
                      <a:gd name="T7" fmla="*/ 21 h 50"/>
                      <a:gd name="T8" fmla="*/ 19 w 143"/>
                      <a:gd name="T9" fmla="*/ 50 h 50"/>
                      <a:gd name="T10" fmla="*/ 111 w 143"/>
                      <a:gd name="T11" fmla="*/ 50 h 50"/>
                      <a:gd name="T12" fmla="*/ 72 w 143"/>
                      <a:gd name="T13" fmla="*/ 40 h 50"/>
                      <a:gd name="T14" fmla="*/ 143 w 143"/>
                      <a:gd name="T15" fmla="*/ 1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0"/>
                      <a:gd name="T26" fmla="*/ 143 w 143"/>
                      <a:gd name="T27" fmla="*/ 50 h 5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0">
                        <a:moveTo>
                          <a:pt x="143" y="10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1"/>
                        </a:lnTo>
                        <a:lnTo>
                          <a:pt x="19" y="50"/>
                        </a:lnTo>
                        <a:lnTo>
                          <a:pt x="111" y="50"/>
                        </a:lnTo>
                        <a:lnTo>
                          <a:pt x="72" y="40"/>
                        </a:lnTo>
                        <a:lnTo>
                          <a:pt x="14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64" name="Freeform 69"/>
                  <p:cNvSpPr>
                    <a:spLocks/>
                  </p:cNvSpPr>
                  <p:nvPr/>
                </p:nvSpPr>
                <p:spPr bwMode="auto">
                  <a:xfrm>
                    <a:off x="4517" y="1967"/>
                    <a:ext cx="143" cy="47"/>
                  </a:xfrm>
                  <a:custGeom>
                    <a:avLst/>
                    <a:gdLst>
                      <a:gd name="T0" fmla="*/ 0 w 143"/>
                      <a:gd name="T1" fmla="*/ 10 h 47"/>
                      <a:gd name="T2" fmla="*/ 32 w 143"/>
                      <a:gd name="T3" fmla="*/ 0 h 47"/>
                      <a:gd name="T4" fmla="*/ 109 w 143"/>
                      <a:gd name="T5" fmla="*/ 29 h 47"/>
                      <a:gd name="T6" fmla="*/ 143 w 143"/>
                      <a:gd name="T7" fmla="*/ 21 h 47"/>
                      <a:gd name="T8" fmla="*/ 125 w 143"/>
                      <a:gd name="T9" fmla="*/ 47 h 47"/>
                      <a:gd name="T10" fmla="*/ 35 w 143"/>
                      <a:gd name="T11" fmla="*/ 47 h 47"/>
                      <a:gd name="T12" fmla="*/ 72 w 143"/>
                      <a:gd name="T13" fmla="*/ 39 h 47"/>
                      <a:gd name="T14" fmla="*/ 0 w 143"/>
                      <a:gd name="T15" fmla="*/ 10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0" y="10"/>
                        </a:moveTo>
                        <a:lnTo>
                          <a:pt x="32" y="0"/>
                        </a:lnTo>
                        <a:lnTo>
                          <a:pt x="109" y="29"/>
                        </a:lnTo>
                        <a:lnTo>
                          <a:pt x="143" y="21"/>
                        </a:lnTo>
                        <a:lnTo>
                          <a:pt x="125" y="47"/>
                        </a:lnTo>
                        <a:lnTo>
                          <a:pt x="35" y="47"/>
                        </a:lnTo>
                        <a:lnTo>
                          <a:pt x="72" y="39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65" name="Freeform 70"/>
                  <p:cNvSpPr>
                    <a:spLocks/>
                  </p:cNvSpPr>
                  <p:nvPr/>
                </p:nvSpPr>
                <p:spPr bwMode="auto">
                  <a:xfrm>
                    <a:off x="4517" y="1967"/>
                    <a:ext cx="143" cy="47"/>
                  </a:xfrm>
                  <a:custGeom>
                    <a:avLst/>
                    <a:gdLst>
                      <a:gd name="T0" fmla="*/ 0 w 143"/>
                      <a:gd name="T1" fmla="*/ 10 h 47"/>
                      <a:gd name="T2" fmla="*/ 32 w 143"/>
                      <a:gd name="T3" fmla="*/ 0 h 47"/>
                      <a:gd name="T4" fmla="*/ 109 w 143"/>
                      <a:gd name="T5" fmla="*/ 29 h 47"/>
                      <a:gd name="T6" fmla="*/ 143 w 143"/>
                      <a:gd name="T7" fmla="*/ 21 h 47"/>
                      <a:gd name="T8" fmla="*/ 125 w 143"/>
                      <a:gd name="T9" fmla="*/ 47 h 47"/>
                      <a:gd name="T10" fmla="*/ 35 w 143"/>
                      <a:gd name="T11" fmla="*/ 47 h 47"/>
                      <a:gd name="T12" fmla="*/ 72 w 143"/>
                      <a:gd name="T13" fmla="*/ 39 h 47"/>
                      <a:gd name="T14" fmla="*/ 0 w 143"/>
                      <a:gd name="T15" fmla="*/ 10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0" y="10"/>
                        </a:moveTo>
                        <a:lnTo>
                          <a:pt x="32" y="0"/>
                        </a:lnTo>
                        <a:lnTo>
                          <a:pt x="109" y="29"/>
                        </a:lnTo>
                        <a:lnTo>
                          <a:pt x="143" y="21"/>
                        </a:lnTo>
                        <a:lnTo>
                          <a:pt x="125" y="47"/>
                        </a:lnTo>
                        <a:lnTo>
                          <a:pt x="35" y="47"/>
                        </a:lnTo>
                        <a:lnTo>
                          <a:pt x="72" y="39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66" name="Freeform 71"/>
                  <p:cNvSpPr>
                    <a:spLocks/>
                  </p:cNvSpPr>
                  <p:nvPr/>
                </p:nvSpPr>
                <p:spPr bwMode="auto">
                  <a:xfrm>
                    <a:off x="4660" y="2030"/>
                    <a:ext cx="143" cy="48"/>
                  </a:xfrm>
                  <a:custGeom>
                    <a:avLst/>
                    <a:gdLst>
                      <a:gd name="T0" fmla="*/ 143 w 143"/>
                      <a:gd name="T1" fmla="*/ 37 h 48"/>
                      <a:gd name="T2" fmla="*/ 111 w 143"/>
                      <a:gd name="T3" fmla="*/ 48 h 48"/>
                      <a:gd name="T4" fmla="*/ 37 w 143"/>
                      <a:gd name="T5" fmla="*/ 16 h 48"/>
                      <a:gd name="T6" fmla="*/ 0 w 143"/>
                      <a:gd name="T7" fmla="*/ 27 h 48"/>
                      <a:gd name="T8" fmla="*/ 19 w 143"/>
                      <a:gd name="T9" fmla="*/ 0 h 48"/>
                      <a:gd name="T10" fmla="*/ 111 w 143"/>
                      <a:gd name="T11" fmla="*/ 0 h 48"/>
                      <a:gd name="T12" fmla="*/ 72 w 143"/>
                      <a:gd name="T13" fmla="*/ 8 h 48"/>
                      <a:gd name="T14" fmla="*/ 143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143" y="37"/>
                        </a:moveTo>
                        <a:lnTo>
                          <a:pt x="111" y="48"/>
                        </a:lnTo>
                        <a:lnTo>
                          <a:pt x="37" y="16"/>
                        </a:lnTo>
                        <a:lnTo>
                          <a:pt x="0" y="27"/>
                        </a:lnTo>
                        <a:lnTo>
                          <a:pt x="19" y="0"/>
                        </a:lnTo>
                        <a:lnTo>
                          <a:pt x="111" y="0"/>
                        </a:lnTo>
                        <a:lnTo>
                          <a:pt x="72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67" name="Freeform 72"/>
                  <p:cNvSpPr>
                    <a:spLocks/>
                  </p:cNvSpPr>
                  <p:nvPr/>
                </p:nvSpPr>
                <p:spPr bwMode="auto">
                  <a:xfrm>
                    <a:off x="4660" y="2030"/>
                    <a:ext cx="143" cy="48"/>
                  </a:xfrm>
                  <a:custGeom>
                    <a:avLst/>
                    <a:gdLst>
                      <a:gd name="T0" fmla="*/ 143 w 143"/>
                      <a:gd name="T1" fmla="*/ 37 h 48"/>
                      <a:gd name="T2" fmla="*/ 111 w 143"/>
                      <a:gd name="T3" fmla="*/ 48 h 48"/>
                      <a:gd name="T4" fmla="*/ 37 w 143"/>
                      <a:gd name="T5" fmla="*/ 16 h 48"/>
                      <a:gd name="T6" fmla="*/ 0 w 143"/>
                      <a:gd name="T7" fmla="*/ 27 h 48"/>
                      <a:gd name="T8" fmla="*/ 19 w 143"/>
                      <a:gd name="T9" fmla="*/ 0 h 48"/>
                      <a:gd name="T10" fmla="*/ 111 w 143"/>
                      <a:gd name="T11" fmla="*/ 0 h 48"/>
                      <a:gd name="T12" fmla="*/ 72 w 143"/>
                      <a:gd name="T13" fmla="*/ 8 h 48"/>
                      <a:gd name="T14" fmla="*/ 143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143" y="37"/>
                        </a:moveTo>
                        <a:lnTo>
                          <a:pt x="111" y="48"/>
                        </a:lnTo>
                        <a:lnTo>
                          <a:pt x="37" y="16"/>
                        </a:lnTo>
                        <a:lnTo>
                          <a:pt x="0" y="27"/>
                        </a:lnTo>
                        <a:lnTo>
                          <a:pt x="19" y="0"/>
                        </a:lnTo>
                        <a:lnTo>
                          <a:pt x="111" y="0"/>
                        </a:lnTo>
                        <a:lnTo>
                          <a:pt x="72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73"/>
                <p:cNvGrpSpPr>
                  <a:grpSpLocks/>
                </p:cNvGrpSpPr>
                <p:nvPr/>
              </p:nvGrpSpPr>
              <p:grpSpPr bwMode="auto">
                <a:xfrm>
                  <a:off x="4512" y="1969"/>
                  <a:ext cx="299" cy="111"/>
                  <a:chOff x="4512" y="1969"/>
                  <a:chExt cx="299" cy="111"/>
                </a:xfrm>
              </p:grpSpPr>
              <p:sp>
                <p:nvSpPr>
                  <p:cNvPr id="61652" name="Freeform 74"/>
                  <p:cNvSpPr>
                    <a:spLocks/>
                  </p:cNvSpPr>
                  <p:nvPr/>
                </p:nvSpPr>
                <p:spPr bwMode="auto">
                  <a:xfrm>
                    <a:off x="4668" y="1972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6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6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53" name="Freeform 75"/>
                  <p:cNvSpPr>
                    <a:spLocks/>
                  </p:cNvSpPr>
                  <p:nvPr/>
                </p:nvSpPr>
                <p:spPr bwMode="auto">
                  <a:xfrm>
                    <a:off x="4668" y="1972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6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6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54" name="Freeform 76"/>
                  <p:cNvSpPr>
                    <a:spLocks/>
                  </p:cNvSpPr>
                  <p:nvPr/>
                </p:nvSpPr>
                <p:spPr bwMode="auto">
                  <a:xfrm>
                    <a:off x="4512" y="2027"/>
                    <a:ext cx="143" cy="51"/>
                  </a:xfrm>
                  <a:custGeom>
                    <a:avLst/>
                    <a:gdLst>
                      <a:gd name="T0" fmla="*/ 143 w 143"/>
                      <a:gd name="T1" fmla="*/ 11 h 51"/>
                      <a:gd name="T2" fmla="*/ 111 w 143"/>
                      <a:gd name="T3" fmla="*/ 0 h 51"/>
                      <a:gd name="T4" fmla="*/ 37 w 143"/>
                      <a:gd name="T5" fmla="*/ 32 h 51"/>
                      <a:gd name="T6" fmla="*/ 0 w 143"/>
                      <a:gd name="T7" fmla="*/ 22 h 51"/>
                      <a:gd name="T8" fmla="*/ 18 w 143"/>
                      <a:gd name="T9" fmla="*/ 51 h 51"/>
                      <a:gd name="T10" fmla="*/ 111 w 143"/>
                      <a:gd name="T11" fmla="*/ 51 h 51"/>
                      <a:gd name="T12" fmla="*/ 71 w 143"/>
                      <a:gd name="T13" fmla="*/ 40 h 51"/>
                      <a:gd name="T14" fmla="*/ 143 w 143"/>
                      <a:gd name="T15" fmla="*/ 11 h 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1"/>
                      <a:gd name="T26" fmla="*/ 143 w 143"/>
                      <a:gd name="T27" fmla="*/ 51 h 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1">
                        <a:moveTo>
                          <a:pt x="143" y="11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2"/>
                        </a:lnTo>
                        <a:lnTo>
                          <a:pt x="18" y="51"/>
                        </a:lnTo>
                        <a:lnTo>
                          <a:pt x="111" y="51"/>
                        </a:lnTo>
                        <a:lnTo>
                          <a:pt x="71" y="40"/>
                        </a:lnTo>
                        <a:lnTo>
                          <a:pt x="143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55" name="Freeform 77"/>
                  <p:cNvSpPr>
                    <a:spLocks/>
                  </p:cNvSpPr>
                  <p:nvPr/>
                </p:nvSpPr>
                <p:spPr bwMode="auto">
                  <a:xfrm>
                    <a:off x="4512" y="2027"/>
                    <a:ext cx="143" cy="51"/>
                  </a:xfrm>
                  <a:custGeom>
                    <a:avLst/>
                    <a:gdLst>
                      <a:gd name="T0" fmla="*/ 143 w 143"/>
                      <a:gd name="T1" fmla="*/ 11 h 51"/>
                      <a:gd name="T2" fmla="*/ 111 w 143"/>
                      <a:gd name="T3" fmla="*/ 0 h 51"/>
                      <a:gd name="T4" fmla="*/ 37 w 143"/>
                      <a:gd name="T5" fmla="*/ 32 h 51"/>
                      <a:gd name="T6" fmla="*/ 0 w 143"/>
                      <a:gd name="T7" fmla="*/ 22 h 51"/>
                      <a:gd name="T8" fmla="*/ 18 w 143"/>
                      <a:gd name="T9" fmla="*/ 51 h 51"/>
                      <a:gd name="T10" fmla="*/ 111 w 143"/>
                      <a:gd name="T11" fmla="*/ 51 h 51"/>
                      <a:gd name="T12" fmla="*/ 71 w 143"/>
                      <a:gd name="T13" fmla="*/ 40 h 51"/>
                      <a:gd name="T14" fmla="*/ 143 w 143"/>
                      <a:gd name="T15" fmla="*/ 11 h 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1"/>
                      <a:gd name="T26" fmla="*/ 143 w 143"/>
                      <a:gd name="T27" fmla="*/ 51 h 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1">
                        <a:moveTo>
                          <a:pt x="143" y="11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2"/>
                        </a:lnTo>
                        <a:lnTo>
                          <a:pt x="18" y="51"/>
                        </a:lnTo>
                        <a:lnTo>
                          <a:pt x="111" y="51"/>
                        </a:lnTo>
                        <a:lnTo>
                          <a:pt x="71" y="40"/>
                        </a:lnTo>
                        <a:lnTo>
                          <a:pt x="143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56" name="Freeform 78"/>
                  <p:cNvSpPr>
                    <a:spLocks/>
                  </p:cNvSpPr>
                  <p:nvPr/>
                </p:nvSpPr>
                <p:spPr bwMode="auto">
                  <a:xfrm>
                    <a:off x="4520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11 h 48"/>
                      <a:gd name="T2" fmla="*/ 32 w 143"/>
                      <a:gd name="T3" fmla="*/ 0 h 48"/>
                      <a:gd name="T4" fmla="*/ 108 w 143"/>
                      <a:gd name="T5" fmla="*/ 29 h 48"/>
                      <a:gd name="T6" fmla="*/ 143 w 143"/>
                      <a:gd name="T7" fmla="*/ 21 h 48"/>
                      <a:gd name="T8" fmla="*/ 124 w 143"/>
                      <a:gd name="T9" fmla="*/ 48 h 48"/>
                      <a:gd name="T10" fmla="*/ 34 w 143"/>
                      <a:gd name="T11" fmla="*/ 48 h 48"/>
                      <a:gd name="T12" fmla="*/ 71 w 143"/>
                      <a:gd name="T13" fmla="*/ 40 h 48"/>
                      <a:gd name="T14" fmla="*/ 0 w 143"/>
                      <a:gd name="T15" fmla="*/ 11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11"/>
                        </a:moveTo>
                        <a:lnTo>
                          <a:pt x="32" y="0"/>
                        </a:lnTo>
                        <a:lnTo>
                          <a:pt x="108" y="29"/>
                        </a:lnTo>
                        <a:lnTo>
                          <a:pt x="143" y="21"/>
                        </a:lnTo>
                        <a:lnTo>
                          <a:pt x="124" y="48"/>
                        </a:lnTo>
                        <a:lnTo>
                          <a:pt x="34" y="48"/>
                        </a:lnTo>
                        <a:lnTo>
                          <a:pt x="71" y="4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57" name="Freeform 79"/>
                  <p:cNvSpPr>
                    <a:spLocks/>
                  </p:cNvSpPr>
                  <p:nvPr/>
                </p:nvSpPr>
                <p:spPr bwMode="auto">
                  <a:xfrm>
                    <a:off x="4520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11 h 48"/>
                      <a:gd name="T2" fmla="*/ 32 w 143"/>
                      <a:gd name="T3" fmla="*/ 0 h 48"/>
                      <a:gd name="T4" fmla="*/ 108 w 143"/>
                      <a:gd name="T5" fmla="*/ 29 h 48"/>
                      <a:gd name="T6" fmla="*/ 143 w 143"/>
                      <a:gd name="T7" fmla="*/ 21 h 48"/>
                      <a:gd name="T8" fmla="*/ 124 w 143"/>
                      <a:gd name="T9" fmla="*/ 48 h 48"/>
                      <a:gd name="T10" fmla="*/ 34 w 143"/>
                      <a:gd name="T11" fmla="*/ 48 h 48"/>
                      <a:gd name="T12" fmla="*/ 71 w 143"/>
                      <a:gd name="T13" fmla="*/ 40 h 48"/>
                      <a:gd name="T14" fmla="*/ 0 w 143"/>
                      <a:gd name="T15" fmla="*/ 11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11"/>
                        </a:moveTo>
                        <a:lnTo>
                          <a:pt x="32" y="0"/>
                        </a:lnTo>
                        <a:lnTo>
                          <a:pt x="108" y="29"/>
                        </a:lnTo>
                        <a:lnTo>
                          <a:pt x="143" y="21"/>
                        </a:lnTo>
                        <a:lnTo>
                          <a:pt x="124" y="48"/>
                        </a:lnTo>
                        <a:lnTo>
                          <a:pt x="34" y="48"/>
                        </a:lnTo>
                        <a:lnTo>
                          <a:pt x="71" y="4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58" name="Freeform 80"/>
                  <p:cNvSpPr>
                    <a:spLocks/>
                  </p:cNvSpPr>
                  <p:nvPr/>
                </p:nvSpPr>
                <p:spPr bwMode="auto">
                  <a:xfrm>
                    <a:off x="4663" y="2033"/>
                    <a:ext cx="143" cy="47"/>
                  </a:xfrm>
                  <a:custGeom>
                    <a:avLst/>
                    <a:gdLst>
                      <a:gd name="T0" fmla="*/ 143 w 143"/>
                      <a:gd name="T1" fmla="*/ 37 h 47"/>
                      <a:gd name="T2" fmla="*/ 111 w 143"/>
                      <a:gd name="T3" fmla="*/ 47 h 47"/>
                      <a:gd name="T4" fmla="*/ 37 w 143"/>
                      <a:gd name="T5" fmla="*/ 16 h 47"/>
                      <a:gd name="T6" fmla="*/ 0 w 143"/>
                      <a:gd name="T7" fmla="*/ 26 h 47"/>
                      <a:gd name="T8" fmla="*/ 18 w 143"/>
                      <a:gd name="T9" fmla="*/ 0 h 47"/>
                      <a:gd name="T10" fmla="*/ 111 w 143"/>
                      <a:gd name="T11" fmla="*/ 0 h 47"/>
                      <a:gd name="T12" fmla="*/ 71 w 143"/>
                      <a:gd name="T13" fmla="*/ 8 h 47"/>
                      <a:gd name="T14" fmla="*/ 143 w 143"/>
                      <a:gd name="T15" fmla="*/ 37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143" y="37"/>
                        </a:moveTo>
                        <a:lnTo>
                          <a:pt x="111" y="47"/>
                        </a:lnTo>
                        <a:lnTo>
                          <a:pt x="37" y="16"/>
                        </a:lnTo>
                        <a:lnTo>
                          <a:pt x="0" y="26"/>
                        </a:lnTo>
                        <a:lnTo>
                          <a:pt x="18" y="0"/>
                        </a:lnTo>
                        <a:lnTo>
                          <a:pt x="111" y="0"/>
                        </a:lnTo>
                        <a:lnTo>
                          <a:pt x="71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59" name="Freeform 81"/>
                  <p:cNvSpPr>
                    <a:spLocks/>
                  </p:cNvSpPr>
                  <p:nvPr/>
                </p:nvSpPr>
                <p:spPr bwMode="auto">
                  <a:xfrm>
                    <a:off x="4663" y="2033"/>
                    <a:ext cx="143" cy="47"/>
                  </a:xfrm>
                  <a:custGeom>
                    <a:avLst/>
                    <a:gdLst>
                      <a:gd name="T0" fmla="*/ 143 w 143"/>
                      <a:gd name="T1" fmla="*/ 37 h 47"/>
                      <a:gd name="T2" fmla="*/ 111 w 143"/>
                      <a:gd name="T3" fmla="*/ 47 h 47"/>
                      <a:gd name="T4" fmla="*/ 37 w 143"/>
                      <a:gd name="T5" fmla="*/ 16 h 47"/>
                      <a:gd name="T6" fmla="*/ 0 w 143"/>
                      <a:gd name="T7" fmla="*/ 26 h 47"/>
                      <a:gd name="T8" fmla="*/ 18 w 143"/>
                      <a:gd name="T9" fmla="*/ 0 h 47"/>
                      <a:gd name="T10" fmla="*/ 111 w 143"/>
                      <a:gd name="T11" fmla="*/ 0 h 47"/>
                      <a:gd name="T12" fmla="*/ 71 w 143"/>
                      <a:gd name="T13" fmla="*/ 8 h 47"/>
                      <a:gd name="T14" fmla="*/ 143 w 143"/>
                      <a:gd name="T15" fmla="*/ 37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143" y="37"/>
                        </a:moveTo>
                        <a:lnTo>
                          <a:pt x="111" y="47"/>
                        </a:lnTo>
                        <a:lnTo>
                          <a:pt x="37" y="16"/>
                        </a:lnTo>
                        <a:lnTo>
                          <a:pt x="0" y="26"/>
                        </a:lnTo>
                        <a:lnTo>
                          <a:pt x="18" y="0"/>
                        </a:lnTo>
                        <a:lnTo>
                          <a:pt x="111" y="0"/>
                        </a:lnTo>
                        <a:lnTo>
                          <a:pt x="71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648" name="Line 82"/>
              <p:cNvSpPr>
                <a:spLocks noChangeShapeType="1"/>
              </p:cNvSpPr>
              <p:nvPr/>
            </p:nvSpPr>
            <p:spPr bwMode="auto">
              <a:xfrm>
                <a:off x="2458" y="1792"/>
                <a:ext cx="1" cy="318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9" name="Line 83"/>
              <p:cNvSpPr>
                <a:spLocks noChangeShapeType="1"/>
              </p:cNvSpPr>
              <p:nvPr/>
            </p:nvSpPr>
            <p:spPr bwMode="auto">
              <a:xfrm>
                <a:off x="2892" y="1792"/>
                <a:ext cx="1" cy="318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630" name="Freeform 84"/>
            <p:cNvSpPr>
              <a:spLocks/>
            </p:cNvSpPr>
            <p:nvPr/>
          </p:nvSpPr>
          <p:spPr bwMode="auto">
            <a:xfrm>
              <a:off x="3025" y="2201"/>
              <a:ext cx="54" cy="49"/>
            </a:xfrm>
            <a:custGeom>
              <a:avLst/>
              <a:gdLst>
                <a:gd name="T0" fmla="*/ 0 w 136"/>
                <a:gd name="T1" fmla="*/ 0 h 138"/>
                <a:gd name="T2" fmla="*/ 0 w 136"/>
                <a:gd name="T3" fmla="*/ 0 h 138"/>
                <a:gd name="T4" fmla="*/ 0 w 136"/>
                <a:gd name="T5" fmla="*/ 0 h 138"/>
                <a:gd name="T6" fmla="*/ 0 w 136"/>
                <a:gd name="T7" fmla="*/ 0 h 138"/>
                <a:gd name="T8" fmla="*/ 0 w 136"/>
                <a:gd name="T9" fmla="*/ 0 h 138"/>
                <a:gd name="T10" fmla="*/ 0 w 136"/>
                <a:gd name="T11" fmla="*/ 0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138"/>
                <a:gd name="T20" fmla="*/ 136 w 136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138">
                  <a:moveTo>
                    <a:pt x="136" y="138"/>
                  </a:moveTo>
                  <a:lnTo>
                    <a:pt x="0" y="138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36" y="13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1" name="Freeform 85"/>
            <p:cNvSpPr>
              <a:spLocks/>
            </p:cNvSpPr>
            <p:nvPr/>
          </p:nvSpPr>
          <p:spPr bwMode="auto">
            <a:xfrm>
              <a:off x="2946" y="2167"/>
              <a:ext cx="41" cy="20"/>
            </a:xfrm>
            <a:custGeom>
              <a:avLst/>
              <a:gdLst>
                <a:gd name="T0" fmla="*/ 0 w 102"/>
                <a:gd name="T1" fmla="*/ 0 h 56"/>
                <a:gd name="T2" fmla="*/ 0 w 102"/>
                <a:gd name="T3" fmla="*/ 0 h 56"/>
                <a:gd name="T4" fmla="*/ 0 w 102"/>
                <a:gd name="T5" fmla="*/ 0 h 56"/>
                <a:gd name="T6" fmla="*/ 0 w 102"/>
                <a:gd name="T7" fmla="*/ 0 h 56"/>
                <a:gd name="T8" fmla="*/ 0 w 102"/>
                <a:gd name="T9" fmla="*/ 0 h 56"/>
                <a:gd name="T10" fmla="*/ 0 w 102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56"/>
                <a:gd name="T20" fmla="*/ 102 w 102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56">
                  <a:moveTo>
                    <a:pt x="102" y="0"/>
                  </a:moveTo>
                  <a:lnTo>
                    <a:pt x="102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2" name="Freeform 86"/>
            <p:cNvSpPr>
              <a:spLocks/>
            </p:cNvSpPr>
            <p:nvPr/>
          </p:nvSpPr>
          <p:spPr bwMode="auto">
            <a:xfrm>
              <a:off x="2946" y="2215"/>
              <a:ext cx="41" cy="21"/>
            </a:xfrm>
            <a:custGeom>
              <a:avLst/>
              <a:gdLst>
                <a:gd name="T0" fmla="*/ 0 w 102"/>
                <a:gd name="T1" fmla="*/ 0 h 58"/>
                <a:gd name="T2" fmla="*/ 0 w 102"/>
                <a:gd name="T3" fmla="*/ 0 h 58"/>
                <a:gd name="T4" fmla="*/ 0 w 102"/>
                <a:gd name="T5" fmla="*/ 0 h 58"/>
                <a:gd name="T6" fmla="*/ 0 w 102"/>
                <a:gd name="T7" fmla="*/ 0 h 58"/>
                <a:gd name="T8" fmla="*/ 0 w 102"/>
                <a:gd name="T9" fmla="*/ 0 h 58"/>
                <a:gd name="T10" fmla="*/ 0 w 102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58"/>
                <a:gd name="T20" fmla="*/ 102 w 102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58">
                  <a:moveTo>
                    <a:pt x="102" y="0"/>
                  </a:moveTo>
                  <a:lnTo>
                    <a:pt x="102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3" name="Freeform 87"/>
            <p:cNvSpPr>
              <a:spLocks/>
            </p:cNvSpPr>
            <p:nvPr/>
          </p:nvSpPr>
          <p:spPr bwMode="auto">
            <a:xfrm>
              <a:off x="2946" y="2265"/>
              <a:ext cx="41" cy="20"/>
            </a:xfrm>
            <a:custGeom>
              <a:avLst/>
              <a:gdLst>
                <a:gd name="T0" fmla="*/ 0 w 102"/>
                <a:gd name="T1" fmla="*/ 0 h 58"/>
                <a:gd name="T2" fmla="*/ 0 w 102"/>
                <a:gd name="T3" fmla="*/ 0 h 58"/>
                <a:gd name="T4" fmla="*/ 0 w 102"/>
                <a:gd name="T5" fmla="*/ 0 h 58"/>
                <a:gd name="T6" fmla="*/ 0 w 102"/>
                <a:gd name="T7" fmla="*/ 0 h 58"/>
                <a:gd name="T8" fmla="*/ 0 w 102"/>
                <a:gd name="T9" fmla="*/ 0 h 58"/>
                <a:gd name="T10" fmla="*/ 0 w 102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58"/>
                <a:gd name="T20" fmla="*/ 102 w 102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58">
                  <a:moveTo>
                    <a:pt x="102" y="0"/>
                  </a:moveTo>
                  <a:lnTo>
                    <a:pt x="102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4" name="Freeform 88"/>
            <p:cNvSpPr>
              <a:spLocks/>
            </p:cNvSpPr>
            <p:nvPr/>
          </p:nvSpPr>
          <p:spPr bwMode="auto">
            <a:xfrm>
              <a:off x="3030" y="2265"/>
              <a:ext cx="42" cy="20"/>
            </a:xfrm>
            <a:custGeom>
              <a:avLst/>
              <a:gdLst>
                <a:gd name="T0" fmla="*/ 0 w 104"/>
                <a:gd name="T1" fmla="*/ 0 h 58"/>
                <a:gd name="T2" fmla="*/ 0 w 104"/>
                <a:gd name="T3" fmla="*/ 0 h 58"/>
                <a:gd name="T4" fmla="*/ 0 w 104"/>
                <a:gd name="T5" fmla="*/ 0 h 58"/>
                <a:gd name="T6" fmla="*/ 0 w 104"/>
                <a:gd name="T7" fmla="*/ 0 h 58"/>
                <a:gd name="T8" fmla="*/ 0 w 104"/>
                <a:gd name="T9" fmla="*/ 0 h 58"/>
                <a:gd name="T10" fmla="*/ 0 w 10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8"/>
                <a:gd name="T20" fmla="*/ 104 w 10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8">
                  <a:moveTo>
                    <a:pt x="104" y="0"/>
                  </a:moveTo>
                  <a:lnTo>
                    <a:pt x="10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5" name="Freeform 89"/>
            <p:cNvSpPr>
              <a:spLocks/>
            </p:cNvSpPr>
            <p:nvPr/>
          </p:nvSpPr>
          <p:spPr bwMode="auto">
            <a:xfrm>
              <a:off x="3118" y="2167"/>
              <a:ext cx="41" cy="20"/>
            </a:xfrm>
            <a:custGeom>
              <a:avLst/>
              <a:gdLst>
                <a:gd name="T0" fmla="*/ 0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0 w 104"/>
                <a:gd name="T9" fmla="*/ 0 h 56"/>
                <a:gd name="T10" fmla="*/ 0 w 10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6"/>
                <a:gd name="T20" fmla="*/ 104 w 104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6">
                  <a:moveTo>
                    <a:pt x="104" y="0"/>
                  </a:moveTo>
                  <a:lnTo>
                    <a:pt x="10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6" name="Freeform 90"/>
            <p:cNvSpPr>
              <a:spLocks/>
            </p:cNvSpPr>
            <p:nvPr/>
          </p:nvSpPr>
          <p:spPr bwMode="auto">
            <a:xfrm>
              <a:off x="3030" y="2167"/>
              <a:ext cx="42" cy="20"/>
            </a:xfrm>
            <a:custGeom>
              <a:avLst/>
              <a:gdLst>
                <a:gd name="T0" fmla="*/ 0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0 w 104"/>
                <a:gd name="T9" fmla="*/ 0 h 56"/>
                <a:gd name="T10" fmla="*/ 0 w 10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6"/>
                <a:gd name="T20" fmla="*/ 104 w 104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6">
                  <a:moveTo>
                    <a:pt x="104" y="0"/>
                  </a:moveTo>
                  <a:lnTo>
                    <a:pt x="10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7" name="Freeform 91"/>
            <p:cNvSpPr>
              <a:spLocks/>
            </p:cNvSpPr>
            <p:nvPr/>
          </p:nvSpPr>
          <p:spPr bwMode="auto">
            <a:xfrm>
              <a:off x="3118" y="2215"/>
              <a:ext cx="41" cy="21"/>
            </a:xfrm>
            <a:custGeom>
              <a:avLst/>
              <a:gdLst>
                <a:gd name="T0" fmla="*/ 0 w 104"/>
                <a:gd name="T1" fmla="*/ 0 h 58"/>
                <a:gd name="T2" fmla="*/ 0 w 104"/>
                <a:gd name="T3" fmla="*/ 0 h 58"/>
                <a:gd name="T4" fmla="*/ 0 w 104"/>
                <a:gd name="T5" fmla="*/ 0 h 58"/>
                <a:gd name="T6" fmla="*/ 0 w 104"/>
                <a:gd name="T7" fmla="*/ 0 h 58"/>
                <a:gd name="T8" fmla="*/ 0 w 104"/>
                <a:gd name="T9" fmla="*/ 0 h 58"/>
                <a:gd name="T10" fmla="*/ 0 w 10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8"/>
                <a:gd name="T20" fmla="*/ 104 w 10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8">
                  <a:moveTo>
                    <a:pt x="104" y="0"/>
                  </a:moveTo>
                  <a:lnTo>
                    <a:pt x="10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8" name="Freeform 92"/>
            <p:cNvSpPr>
              <a:spLocks/>
            </p:cNvSpPr>
            <p:nvPr/>
          </p:nvSpPr>
          <p:spPr bwMode="auto">
            <a:xfrm>
              <a:off x="3118" y="2265"/>
              <a:ext cx="41" cy="20"/>
            </a:xfrm>
            <a:custGeom>
              <a:avLst/>
              <a:gdLst>
                <a:gd name="T0" fmla="*/ 0 w 104"/>
                <a:gd name="T1" fmla="*/ 0 h 58"/>
                <a:gd name="T2" fmla="*/ 0 w 104"/>
                <a:gd name="T3" fmla="*/ 0 h 58"/>
                <a:gd name="T4" fmla="*/ 0 w 104"/>
                <a:gd name="T5" fmla="*/ 0 h 58"/>
                <a:gd name="T6" fmla="*/ 0 w 104"/>
                <a:gd name="T7" fmla="*/ 0 h 58"/>
                <a:gd name="T8" fmla="*/ 0 w 104"/>
                <a:gd name="T9" fmla="*/ 0 h 58"/>
                <a:gd name="T10" fmla="*/ 0 w 10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8"/>
                <a:gd name="T20" fmla="*/ 104 w 10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8">
                  <a:moveTo>
                    <a:pt x="104" y="0"/>
                  </a:moveTo>
                  <a:lnTo>
                    <a:pt x="10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9" name="Line 93"/>
            <p:cNvSpPr>
              <a:spLocks noChangeShapeType="1"/>
            </p:cNvSpPr>
            <p:nvPr/>
          </p:nvSpPr>
          <p:spPr bwMode="auto">
            <a:xfrm>
              <a:off x="2968" y="2226"/>
              <a:ext cx="170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0" name="Line 94"/>
            <p:cNvSpPr>
              <a:spLocks noChangeShapeType="1"/>
            </p:cNvSpPr>
            <p:nvPr/>
          </p:nvSpPr>
          <p:spPr bwMode="auto">
            <a:xfrm>
              <a:off x="3051" y="2180"/>
              <a:ext cx="0" cy="9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1" name="Line 95"/>
            <p:cNvSpPr>
              <a:spLocks noChangeShapeType="1"/>
            </p:cNvSpPr>
            <p:nvPr/>
          </p:nvSpPr>
          <p:spPr bwMode="auto">
            <a:xfrm flipV="1">
              <a:off x="2975" y="2177"/>
              <a:ext cx="157" cy="9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2" name="Line 96"/>
            <p:cNvSpPr>
              <a:spLocks noChangeShapeType="1"/>
            </p:cNvSpPr>
            <p:nvPr/>
          </p:nvSpPr>
          <p:spPr bwMode="auto">
            <a:xfrm flipH="1" flipV="1">
              <a:off x="2972" y="2177"/>
              <a:ext cx="158" cy="9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56"/>
          <p:cNvGrpSpPr>
            <a:grpSpLocks/>
          </p:cNvGrpSpPr>
          <p:nvPr/>
        </p:nvGrpSpPr>
        <p:grpSpPr bwMode="auto">
          <a:xfrm>
            <a:off x="4748213" y="3962400"/>
            <a:ext cx="407987" cy="436563"/>
            <a:chOff x="2903" y="2055"/>
            <a:chExt cx="300" cy="257"/>
          </a:xfrm>
        </p:grpSpPr>
        <p:sp>
          <p:nvSpPr>
            <p:cNvPr id="61588" name="Oval 57"/>
            <p:cNvSpPr>
              <a:spLocks noChangeAspect="1" noChangeArrowheads="1"/>
            </p:cNvSpPr>
            <p:nvPr/>
          </p:nvSpPr>
          <p:spPr bwMode="auto">
            <a:xfrm>
              <a:off x="3070" y="2129"/>
              <a:ext cx="75" cy="111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58"/>
            <p:cNvGrpSpPr>
              <a:grpSpLocks/>
            </p:cNvGrpSpPr>
            <p:nvPr/>
          </p:nvGrpSpPr>
          <p:grpSpPr bwMode="auto">
            <a:xfrm>
              <a:off x="2903" y="2055"/>
              <a:ext cx="300" cy="257"/>
              <a:chOff x="2458" y="1719"/>
              <a:chExt cx="436" cy="467"/>
            </a:xfrm>
          </p:grpSpPr>
          <p:sp>
            <p:nvSpPr>
              <p:cNvPr id="61603" name="Oval 59"/>
              <p:cNvSpPr>
                <a:spLocks noChangeArrowheads="1"/>
              </p:cNvSpPr>
              <p:nvPr/>
            </p:nvSpPr>
            <p:spPr bwMode="auto">
              <a:xfrm>
                <a:off x="2459" y="2037"/>
                <a:ext cx="435" cy="149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4" name="Rectangle 60"/>
              <p:cNvSpPr>
                <a:spLocks noChangeArrowheads="1"/>
              </p:cNvSpPr>
              <p:nvPr/>
            </p:nvSpPr>
            <p:spPr bwMode="auto">
              <a:xfrm>
                <a:off x="2458" y="1795"/>
                <a:ext cx="434" cy="318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5" name="Rectangle 61"/>
              <p:cNvSpPr>
                <a:spLocks noChangeArrowheads="1"/>
              </p:cNvSpPr>
              <p:nvPr/>
            </p:nvSpPr>
            <p:spPr bwMode="auto">
              <a:xfrm>
                <a:off x="2458" y="1795"/>
                <a:ext cx="434" cy="318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6" name="Oval 62"/>
              <p:cNvSpPr>
                <a:spLocks noChangeArrowheads="1"/>
              </p:cNvSpPr>
              <p:nvPr/>
            </p:nvSpPr>
            <p:spPr bwMode="auto">
              <a:xfrm>
                <a:off x="2459" y="1719"/>
                <a:ext cx="435" cy="149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" name="Group 63"/>
              <p:cNvGrpSpPr>
                <a:grpSpLocks/>
              </p:cNvGrpSpPr>
              <p:nvPr/>
            </p:nvGrpSpPr>
            <p:grpSpPr bwMode="auto">
              <a:xfrm>
                <a:off x="2524" y="1737"/>
                <a:ext cx="302" cy="113"/>
                <a:chOff x="4509" y="1967"/>
                <a:chExt cx="302" cy="113"/>
              </a:xfrm>
            </p:grpSpPr>
            <p:grpSp>
              <p:nvGrpSpPr>
                <p:cNvPr id="30" name="Group 64"/>
                <p:cNvGrpSpPr>
                  <a:grpSpLocks/>
                </p:cNvGrpSpPr>
                <p:nvPr/>
              </p:nvGrpSpPr>
              <p:grpSpPr bwMode="auto">
                <a:xfrm>
                  <a:off x="4509" y="1967"/>
                  <a:ext cx="299" cy="111"/>
                  <a:chOff x="4509" y="1967"/>
                  <a:chExt cx="299" cy="111"/>
                </a:xfrm>
              </p:grpSpPr>
              <p:sp>
                <p:nvSpPr>
                  <p:cNvPr id="61620" name="Freeform 65"/>
                  <p:cNvSpPr>
                    <a:spLocks/>
                  </p:cNvSpPr>
                  <p:nvPr/>
                </p:nvSpPr>
                <p:spPr bwMode="auto">
                  <a:xfrm>
                    <a:off x="4665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7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7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21" name="Freeform 66"/>
                  <p:cNvSpPr>
                    <a:spLocks/>
                  </p:cNvSpPr>
                  <p:nvPr/>
                </p:nvSpPr>
                <p:spPr bwMode="auto">
                  <a:xfrm>
                    <a:off x="4665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7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7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22" name="Freeform 67"/>
                  <p:cNvSpPr>
                    <a:spLocks/>
                  </p:cNvSpPr>
                  <p:nvPr/>
                </p:nvSpPr>
                <p:spPr bwMode="auto">
                  <a:xfrm>
                    <a:off x="4509" y="2025"/>
                    <a:ext cx="143" cy="50"/>
                  </a:xfrm>
                  <a:custGeom>
                    <a:avLst/>
                    <a:gdLst>
                      <a:gd name="T0" fmla="*/ 143 w 143"/>
                      <a:gd name="T1" fmla="*/ 10 h 50"/>
                      <a:gd name="T2" fmla="*/ 111 w 143"/>
                      <a:gd name="T3" fmla="*/ 0 h 50"/>
                      <a:gd name="T4" fmla="*/ 37 w 143"/>
                      <a:gd name="T5" fmla="*/ 32 h 50"/>
                      <a:gd name="T6" fmla="*/ 0 w 143"/>
                      <a:gd name="T7" fmla="*/ 21 h 50"/>
                      <a:gd name="T8" fmla="*/ 19 w 143"/>
                      <a:gd name="T9" fmla="*/ 50 h 50"/>
                      <a:gd name="T10" fmla="*/ 111 w 143"/>
                      <a:gd name="T11" fmla="*/ 50 h 50"/>
                      <a:gd name="T12" fmla="*/ 72 w 143"/>
                      <a:gd name="T13" fmla="*/ 40 h 50"/>
                      <a:gd name="T14" fmla="*/ 143 w 143"/>
                      <a:gd name="T15" fmla="*/ 1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0"/>
                      <a:gd name="T26" fmla="*/ 143 w 143"/>
                      <a:gd name="T27" fmla="*/ 50 h 5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0">
                        <a:moveTo>
                          <a:pt x="143" y="10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1"/>
                        </a:lnTo>
                        <a:lnTo>
                          <a:pt x="19" y="50"/>
                        </a:lnTo>
                        <a:lnTo>
                          <a:pt x="111" y="50"/>
                        </a:lnTo>
                        <a:lnTo>
                          <a:pt x="72" y="40"/>
                        </a:lnTo>
                        <a:lnTo>
                          <a:pt x="14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23" name="Freeform 68"/>
                  <p:cNvSpPr>
                    <a:spLocks/>
                  </p:cNvSpPr>
                  <p:nvPr/>
                </p:nvSpPr>
                <p:spPr bwMode="auto">
                  <a:xfrm>
                    <a:off x="4509" y="2025"/>
                    <a:ext cx="143" cy="50"/>
                  </a:xfrm>
                  <a:custGeom>
                    <a:avLst/>
                    <a:gdLst>
                      <a:gd name="T0" fmla="*/ 143 w 143"/>
                      <a:gd name="T1" fmla="*/ 10 h 50"/>
                      <a:gd name="T2" fmla="*/ 111 w 143"/>
                      <a:gd name="T3" fmla="*/ 0 h 50"/>
                      <a:gd name="T4" fmla="*/ 37 w 143"/>
                      <a:gd name="T5" fmla="*/ 32 h 50"/>
                      <a:gd name="T6" fmla="*/ 0 w 143"/>
                      <a:gd name="T7" fmla="*/ 21 h 50"/>
                      <a:gd name="T8" fmla="*/ 19 w 143"/>
                      <a:gd name="T9" fmla="*/ 50 h 50"/>
                      <a:gd name="T10" fmla="*/ 111 w 143"/>
                      <a:gd name="T11" fmla="*/ 50 h 50"/>
                      <a:gd name="T12" fmla="*/ 72 w 143"/>
                      <a:gd name="T13" fmla="*/ 40 h 50"/>
                      <a:gd name="T14" fmla="*/ 143 w 143"/>
                      <a:gd name="T15" fmla="*/ 1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0"/>
                      <a:gd name="T26" fmla="*/ 143 w 143"/>
                      <a:gd name="T27" fmla="*/ 50 h 5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0">
                        <a:moveTo>
                          <a:pt x="143" y="10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1"/>
                        </a:lnTo>
                        <a:lnTo>
                          <a:pt x="19" y="50"/>
                        </a:lnTo>
                        <a:lnTo>
                          <a:pt x="111" y="50"/>
                        </a:lnTo>
                        <a:lnTo>
                          <a:pt x="72" y="40"/>
                        </a:lnTo>
                        <a:lnTo>
                          <a:pt x="14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24" name="Freeform 69"/>
                  <p:cNvSpPr>
                    <a:spLocks/>
                  </p:cNvSpPr>
                  <p:nvPr/>
                </p:nvSpPr>
                <p:spPr bwMode="auto">
                  <a:xfrm>
                    <a:off x="4517" y="1967"/>
                    <a:ext cx="143" cy="47"/>
                  </a:xfrm>
                  <a:custGeom>
                    <a:avLst/>
                    <a:gdLst>
                      <a:gd name="T0" fmla="*/ 0 w 143"/>
                      <a:gd name="T1" fmla="*/ 10 h 47"/>
                      <a:gd name="T2" fmla="*/ 32 w 143"/>
                      <a:gd name="T3" fmla="*/ 0 h 47"/>
                      <a:gd name="T4" fmla="*/ 109 w 143"/>
                      <a:gd name="T5" fmla="*/ 29 h 47"/>
                      <a:gd name="T6" fmla="*/ 143 w 143"/>
                      <a:gd name="T7" fmla="*/ 21 h 47"/>
                      <a:gd name="T8" fmla="*/ 125 w 143"/>
                      <a:gd name="T9" fmla="*/ 47 h 47"/>
                      <a:gd name="T10" fmla="*/ 35 w 143"/>
                      <a:gd name="T11" fmla="*/ 47 h 47"/>
                      <a:gd name="T12" fmla="*/ 72 w 143"/>
                      <a:gd name="T13" fmla="*/ 39 h 47"/>
                      <a:gd name="T14" fmla="*/ 0 w 143"/>
                      <a:gd name="T15" fmla="*/ 10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0" y="10"/>
                        </a:moveTo>
                        <a:lnTo>
                          <a:pt x="32" y="0"/>
                        </a:lnTo>
                        <a:lnTo>
                          <a:pt x="109" y="29"/>
                        </a:lnTo>
                        <a:lnTo>
                          <a:pt x="143" y="21"/>
                        </a:lnTo>
                        <a:lnTo>
                          <a:pt x="125" y="47"/>
                        </a:lnTo>
                        <a:lnTo>
                          <a:pt x="35" y="47"/>
                        </a:lnTo>
                        <a:lnTo>
                          <a:pt x="72" y="39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25" name="Freeform 70"/>
                  <p:cNvSpPr>
                    <a:spLocks/>
                  </p:cNvSpPr>
                  <p:nvPr/>
                </p:nvSpPr>
                <p:spPr bwMode="auto">
                  <a:xfrm>
                    <a:off x="4517" y="1967"/>
                    <a:ext cx="143" cy="47"/>
                  </a:xfrm>
                  <a:custGeom>
                    <a:avLst/>
                    <a:gdLst>
                      <a:gd name="T0" fmla="*/ 0 w 143"/>
                      <a:gd name="T1" fmla="*/ 10 h 47"/>
                      <a:gd name="T2" fmla="*/ 32 w 143"/>
                      <a:gd name="T3" fmla="*/ 0 h 47"/>
                      <a:gd name="T4" fmla="*/ 109 w 143"/>
                      <a:gd name="T5" fmla="*/ 29 h 47"/>
                      <a:gd name="T6" fmla="*/ 143 w 143"/>
                      <a:gd name="T7" fmla="*/ 21 h 47"/>
                      <a:gd name="T8" fmla="*/ 125 w 143"/>
                      <a:gd name="T9" fmla="*/ 47 h 47"/>
                      <a:gd name="T10" fmla="*/ 35 w 143"/>
                      <a:gd name="T11" fmla="*/ 47 h 47"/>
                      <a:gd name="T12" fmla="*/ 72 w 143"/>
                      <a:gd name="T13" fmla="*/ 39 h 47"/>
                      <a:gd name="T14" fmla="*/ 0 w 143"/>
                      <a:gd name="T15" fmla="*/ 10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0" y="10"/>
                        </a:moveTo>
                        <a:lnTo>
                          <a:pt x="32" y="0"/>
                        </a:lnTo>
                        <a:lnTo>
                          <a:pt x="109" y="29"/>
                        </a:lnTo>
                        <a:lnTo>
                          <a:pt x="143" y="21"/>
                        </a:lnTo>
                        <a:lnTo>
                          <a:pt x="125" y="47"/>
                        </a:lnTo>
                        <a:lnTo>
                          <a:pt x="35" y="47"/>
                        </a:lnTo>
                        <a:lnTo>
                          <a:pt x="72" y="39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26" name="Freeform 71"/>
                  <p:cNvSpPr>
                    <a:spLocks/>
                  </p:cNvSpPr>
                  <p:nvPr/>
                </p:nvSpPr>
                <p:spPr bwMode="auto">
                  <a:xfrm>
                    <a:off x="4660" y="2030"/>
                    <a:ext cx="143" cy="48"/>
                  </a:xfrm>
                  <a:custGeom>
                    <a:avLst/>
                    <a:gdLst>
                      <a:gd name="T0" fmla="*/ 143 w 143"/>
                      <a:gd name="T1" fmla="*/ 37 h 48"/>
                      <a:gd name="T2" fmla="*/ 111 w 143"/>
                      <a:gd name="T3" fmla="*/ 48 h 48"/>
                      <a:gd name="T4" fmla="*/ 37 w 143"/>
                      <a:gd name="T5" fmla="*/ 16 h 48"/>
                      <a:gd name="T6" fmla="*/ 0 w 143"/>
                      <a:gd name="T7" fmla="*/ 27 h 48"/>
                      <a:gd name="T8" fmla="*/ 19 w 143"/>
                      <a:gd name="T9" fmla="*/ 0 h 48"/>
                      <a:gd name="T10" fmla="*/ 111 w 143"/>
                      <a:gd name="T11" fmla="*/ 0 h 48"/>
                      <a:gd name="T12" fmla="*/ 72 w 143"/>
                      <a:gd name="T13" fmla="*/ 8 h 48"/>
                      <a:gd name="T14" fmla="*/ 143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143" y="37"/>
                        </a:moveTo>
                        <a:lnTo>
                          <a:pt x="111" y="48"/>
                        </a:lnTo>
                        <a:lnTo>
                          <a:pt x="37" y="16"/>
                        </a:lnTo>
                        <a:lnTo>
                          <a:pt x="0" y="27"/>
                        </a:lnTo>
                        <a:lnTo>
                          <a:pt x="19" y="0"/>
                        </a:lnTo>
                        <a:lnTo>
                          <a:pt x="111" y="0"/>
                        </a:lnTo>
                        <a:lnTo>
                          <a:pt x="72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27" name="Freeform 72"/>
                  <p:cNvSpPr>
                    <a:spLocks/>
                  </p:cNvSpPr>
                  <p:nvPr/>
                </p:nvSpPr>
                <p:spPr bwMode="auto">
                  <a:xfrm>
                    <a:off x="4660" y="2030"/>
                    <a:ext cx="143" cy="48"/>
                  </a:xfrm>
                  <a:custGeom>
                    <a:avLst/>
                    <a:gdLst>
                      <a:gd name="T0" fmla="*/ 143 w 143"/>
                      <a:gd name="T1" fmla="*/ 37 h 48"/>
                      <a:gd name="T2" fmla="*/ 111 w 143"/>
                      <a:gd name="T3" fmla="*/ 48 h 48"/>
                      <a:gd name="T4" fmla="*/ 37 w 143"/>
                      <a:gd name="T5" fmla="*/ 16 h 48"/>
                      <a:gd name="T6" fmla="*/ 0 w 143"/>
                      <a:gd name="T7" fmla="*/ 27 h 48"/>
                      <a:gd name="T8" fmla="*/ 19 w 143"/>
                      <a:gd name="T9" fmla="*/ 0 h 48"/>
                      <a:gd name="T10" fmla="*/ 111 w 143"/>
                      <a:gd name="T11" fmla="*/ 0 h 48"/>
                      <a:gd name="T12" fmla="*/ 72 w 143"/>
                      <a:gd name="T13" fmla="*/ 8 h 48"/>
                      <a:gd name="T14" fmla="*/ 143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143" y="37"/>
                        </a:moveTo>
                        <a:lnTo>
                          <a:pt x="111" y="48"/>
                        </a:lnTo>
                        <a:lnTo>
                          <a:pt x="37" y="16"/>
                        </a:lnTo>
                        <a:lnTo>
                          <a:pt x="0" y="27"/>
                        </a:lnTo>
                        <a:lnTo>
                          <a:pt x="19" y="0"/>
                        </a:lnTo>
                        <a:lnTo>
                          <a:pt x="111" y="0"/>
                        </a:lnTo>
                        <a:lnTo>
                          <a:pt x="72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1" name="Group 73"/>
                <p:cNvGrpSpPr>
                  <a:grpSpLocks/>
                </p:cNvGrpSpPr>
                <p:nvPr/>
              </p:nvGrpSpPr>
              <p:grpSpPr bwMode="auto">
                <a:xfrm>
                  <a:off x="4512" y="1969"/>
                  <a:ext cx="299" cy="111"/>
                  <a:chOff x="4512" y="1969"/>
                  <a:chExt cx="299" cy="111"/>
                </a:xfrm>
              </p:grpSpPr>
              <p:sp>
                <p:nvSpPr>
                  <p:cNvPr id="61612" name="Freeform 74"/>
                  <p:cNvSpPr>
                    <a:spLocks/>
                  </p:cNvSpPr>
                  <p:nvPr/>
                </p:nvSpPr>
                <p:spPr bwMode="auto">
                  <a:xfrm>
                    <a:off x="4668" y="1972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6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6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3" name="Freeform 75"/>
                  <p:cNvSpPr>
                    <a:spLocks/>
                  </p:cNvSpPr>
                  <p:nvPr/>
                </p:nvSpPr>
                <p:spPr bwMode="auto">
                  <a:xfrm>
                    <a:off x="4668" y="1972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6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6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4" name="Freeform 76"/>
                  <p:cNvSpPr>
                    <a:spLocks/>
                  </p:cNvSpPr>
                  <p:nvPr/>
                </p:nvSpPr>
                <p:spPr bwMode="auto">
                  <a:xfrm>
                    <a:off x="4512" y="2027"/>
                    <a:ext cx="143" cy="51"/>
                  </a:xfrm>
                  <a:custGeom>
                    <a:avLst/>
                    <a:gdLst>
                      <a:gd name="T0" fmla="*/ 143 w 143"/>
                      <a:gd name="T1" fmla="*/ 11 h 51"/>
                      <a:gd name="T2" fmla="*/ 111 w 143"/>
                      <a:gd name="T3" fmla="*/ 0 h 51"/>
                      <a:gd name="T4" fmla="*/ 37 w 143"/>
                      <a:gd name="T5" fmla="*/ 32 h 51"/>
                      <a:gd name="T6" fmla="*/ 0 w 143"/>
                      <a:gd name="T7" fmla="*/ 22 h 51"/>
                      <a:gd name="T8" fmla="*/ 18 w 143"/>
                      <a:gd name="T9" fmla="*/ 51 h 51"/>
                      <a:gd name="T10" fmla="*/ 111 w 143"/>
                      <a:gd name="T11" fmla="*/ 51 h 51"/>
                      <a:gd name="T12" fmla="*/ 71 w 143"/>
                      <a:gd name="T13" fmla="*/ 40 h 51"/>
                      <a:gd name="T14" fmla="*/ 143 w 143"/>
                      <a:gd name="T15" fmla="*/ 11 h 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1"/>
                      <a:gd name="T26" fmla="*/ 143 w 143"/>
                      <a:gd name="T27" fmla="*/ 51 h 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1">
                        <a:moveTo>
                          <a:pt x="143" y="11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2"/>
                        </a:lnTo>
                        <a:lnTo>
                          <a:pt x="18" y="51"/>
                        </a:lnTo>
                        <a:lnTo>
                          <a:pt x="111" y="51"/>
                        </a:lnTo>
                        <a:lnTo>
                          <a:pt x="71" y="40"/>
                        </a:lnTo>
                        <a:lnTo>
                          <a:pt x="143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5" name="Freeform 77"/>
                  <p:cNvSpPr>
                    <a:spLocks/>
                  </p:cNvSpPr>
                  <p:nvPr/>
                </p:nvSpPr>
                <p:spPr bwMode="auto">
                  <a:xfrm>
                    <a:off x="4512" y="2027"/>
                    <a:ext cx="143" cy="51"/>
                  </a:xfrm>
                  <a:custGeom>
                    <a:avLst/>
                    <a:gdLst>
                      <a:gd name="T0" fmla="*/ 143 w 143"/>
                      <a:gd name="T1" fmla="*/ 11 h 51"/>
                      <a:gd name="T2" fmla="*/ 111 w 143"/>
                      <a:gd name="T3" fmla="*/ 0 h 51"/>
                      <a:gd name="T4" fmla="*/ 37 w 143"/>
                      <a:gd name="T5" fmla="*/ 32 h 51"/>
                      <a:gd name="T6" fmla="*/ 0 w 143"/>
                      <a:gd name="T7" fmla="*/ 22 h 51"/>
                      <a:gd name="T8" fmla="*/ 18 w 143"/>
                      <a:gd name="T9" fmla="*/ 51 h 51"/>
                      <a:gd name="T10" fmla="*/ 111 w 143"/>
                      <a:gd name="T11" fmla="*/ 51 h 51"/>
                      <a:gd name="T12" fmla="*/ 71 w 143"/>
                      <a:gd name="T13" fmla="*/ 40 h 51"/>
                      <a:gd name="T14" fmla="*/ 143 w 143"/>
                      <a:gd name="T15" fmla="*/ 11 h 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1"/>
                      <a:gd name="T26" fmla="*/ 143 w 143"/>
                      <a:gd name="T27" fmla="*/ 51 h 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1">
                        <a:moveTo>
                          <a:pt x="143" y="11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2"/>
                        </a:lnTo>
                        <a:lnTo>
                          <a:pt x="18" y="51"/>
                        </a:lnTo>
                        <a:lnTo>
                          <a:pt x="111" y="51"/>
                        </a:lnTo>
                        <a:lnTo>
                          <a:pt x="71" y="40"/>
                        </a:lnTo>
                        <a:lnTo>
                          <a:pt x="143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6" name="Freeform 78"/>
                  <p:cNvSpPr>
                    <a:spLocks/>
                  </p:cNvSpPr>
                  <p:nvPr/>
                </p:nvSpPr>
                <p:spPr bwMode="auto">
                  <a:xfrm>
                    <a:off x="4520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11 h 48"/>
                      <a:gd name="T2" fmla="*/ 32 w 143"/>
                      <a:gd name="T3" fmla="*/ 0 h 48"/>
                      <a:gd name="T4" fmla="*/ 108 w 143"/>
                      <a:gd name="T5" fmla="*/ 29 h 48"/>
                      <a:gd name="T6" fmla="*/ 143 w 143"/>
                      <a:gd name="T7" fmla="*/ 21 h 48"/>
                      <a:gd name="T8" fmla="*/ 124 w 143"/>
                      <a:gd name="T9" fmla="*/ 48 h 48"/>
                      <a:gd name="T10" fmla="*/ 34 w 143"/>
                      <a:gd name="T11" fmla="*/ 48 h 48"/>
                      <a:gd name="T12" fmla="*/ 71 w 143"/>
                      <a:gd name="T13" fmla="*/ 40 h 48"/>
                      <a:gd name="T14" fmla="*/ 0 w 143"/>
                      <a:gd name="T15" fmla="*/ 11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11"/>
                        </a:moveTo>
                        <a:lnTo>
                          <a:pt x="32" y="0"/>
                        </a:lnTo>
                        <a:lnTo>
                          <a:pt x="108" y="29"/>
                        </a:lnTo>
                        <a:lnTo>
                          <a:pt x="143" y="21"/>
                        </a:lnTo>
                        <a:lnTo>
                          <a:pt x="124" y="48"/>
                        </a:lnTo>
                        <a:lnTo>
                          <a:pt x="34" y="48"/>
                        </a:lnTo>
                        <a:lnTo>
                          <a:pt x="71" y="4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7" name="Freeform 79"/>
                  <p:cNvSpPr>
                    <a:spLocks/>
                  </p:cNvSpPr>
                  <p:nvPr/>
                </p:nvSpPr>
                <p:spPr bwMode="auto">
                  <a:xfrm>
                    <a:off x="4520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11 h 48"/>
                      <a:gd name="T2" fmla="*/ 32 w 143"/>
                      <a:gd name="T3" fmla="*/ 0 h 48"/>
                      <a:gd name="T4" fmla="*/ 108 w 143"/>
                      <a:gd name="T5" fmla="*/ 29 h 48"/>
                      <a:gd name="T6" fmla="*/ 143 w 143"/>
                      <a:gd name="T7" fmla="*/ 21 h 48"/>
                      <a:gd name="T8" fmla="*/ 124 w 143"/>
                      <a:gd name="T9" fmla="*/ 48 h 48"/>
                      <a:gd name="T10" fmla="*/ 34 w 143"/>
                      <a:gd name="T11" fmla="*/ 48 h 48"/>
                      <a:gd name="T12" fmla="*/ 71 w 143"/>
                      <a:gd name="T13" fmla="*/ 40 h 48"/>
                      <a:gd name="T14" fmla="*/ 0 w 143"/>
                      <a:gd name="T15" fmla="*/ 11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11"/>
                        </a:moveTo>
                        <a:lnTo>
                          <a:pt x="32" y="0"/>
                        </a:lnTo>
                        <a:lnTo>
                          <a:pt x="108" y="29"/>
                        </a:lnTo>
                        <a:lnTo>
                          <a:pt x="143" y="21"/>
                        </a:lnTo>
                        <a:lnTo>
                          <a:pt x="124" y="48"/>
                        </a:lnTo>
                        <a:lnTo>
                          <a:pt x="34" y="48"/>
                        </a:lnTo>
                        <a:lnTo>
                          <a:pt x="71" y="4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8" name="Freeform 80"/>
                  <p:cNvSpPr>
                    <a:spLocks/>
                  </p:cNvSpPr>
                  <p:nvPr/>
                </p:nvSpPr>
                <p:spPr bwMode="auto">
                  <a:xfrm>
                    <a:off x="4663" y="2033"/>
                    <a:ext cx="143" cy="47"/>
                  </a:xfrm>
                  <a:custGeom>
                    <a:avLst/>
                    <a:gdLst>
                      <a:gd name="T0" fmla="*/ 143 w 143"/>
                      <a:gd name="T1" fmla="*/ 37 h 47"/>
                      <a:gd name="T2" fmla="*/ 111 w 143"/>
                      <a:gd name="T3" fmla="*/ 47 h 47"/>
                      <a:gd name="T4" fmla="*/ 37 w 143"/>
                      <a:gd name="T5" fmla="*/ 16 h 47"/>
                      <a:gd name="T6" fmla="*/ 0 w 143"/>
                      <a:gd name="T7" fmla="*/ 26 h 47"/>
                      <a:gd name="T8" fmla="*/ 18 w 143"/>
                      <a:gd name="T9" fmla="*/ 0 h 47"/>
                      <a:gd name="T10" fmla="*/ 111 w 143"/>
                      <a:gd name="T11" fmla="*/ 0 h 47"/>
                      <a:gd name="T12" fmla="*/ 71 w 143"/>
                      <a:gd name="T13" fmla="*/ 8 h 47"/>
                      <a:gd name="T14" fmla="*/ 143 w 143"/>
                      <a:gd name="T15" fmla="*/ 37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143" y="37"/>
                        </a:moveTo>
                        <a:lnTo>
                          <a:pt x="111" y="47"/>
                        </a:lnTo>
                        <a:lnTo>
                          <a:pt x="37" y="16"/>
                        </a:lnTo>
                        <a:lnTo>
                          <a:pt x="0" y="26"/>
                        </a:lnTo>
                        <a:lnTo>
                          <a:pt x="18" y="0"/>
                        </a:lnTo>
                        <a:lnTo>
                          <a:pt x="111" y="0"/>
                        </a:lnTo>
                        <a:lnTo>
                          <a:pt x="71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19" name="Freeform 81"/>
                  <p:cNvSpPr>
                    <a:spLocks/>
                  </p:cNvSpPr>
                  <p:nvPr/>
                </p:nvSpPr>
                <p:spPr bwMode="auto">
                  <a:xfrm>
                    <a:off x="4663" y="2033"/>
                    <a:ext cx="143" cy="47"/>
                  </a:xfrm>
                  <a:custGeom>
                    <a:avLst/>
                    <a:gdLst>
                      <a:gd name="T0" fmla="*/ 143 w 143"/>
                      <a:gd name="T1" fmla="*/ 37 h 47"/>
                      <a:gd name="T2" fmla="*/ 111 w 143"/>
                      <a:gd name="T3" fmla="*/ 47 h 47"/>
                      <a:gd name="T4" fmla="*/ 37 w 143"/>
                      <a:gd name="T5" fmla="*/ 16 h 47"/>
                      <a:gd name="T6" fmla="*/ 0 w 143"/>
                      <a:gd name="T7" fmla="*/ 26 h 47"/>
                      <a:gd name="T8" fmla="*/ 18 w 143"/>
                      <a:gd name="T9" fmla="*/ 0 h 47"/>
                      <a:gd name="T10" fmla="*/ 111 w 143"/>
                      <a:gd name="T11" fmla="*/ 0 h 47"/>
                      <a:gd name="T12" fmla="*/ 71 w 143"/>
                      <a:gd name="T13" fmla="*/ 8 h 47"/>
                      <a:gd name="T14" fmla="*/ 143 w 143"/>
                      <a:gd name="T15" fmla="*/ 37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143" y="37"/>
                        </a:moveTo>
                        <a:lnTo>
                          <a:pt x="111" y="47"/>
                        </a:lnTo>
                        <a:lnTo>
                          <a:pt x="37" y="16"/>
                        </a:lnTo>
                        <a:lnTo>
                          <a:pt x="0" y="26"/>
                        </a:lnTo>
                        <a:lnTo>
                          <a:pt x="18" y="0"/>
                        </a:lnTo>
                        <a:lnTo>
                          <a:pt x="111" y="0"/>
                        </a:lnTo>
                        <a:lnTo>
                          <a:pt x="71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608" name="Line 82"/>
              <p:cNvSpPr>
                <a:spLocks noChangeShapeType="1"/>
              </p:cNvSpPr>
              <p:nvPr/>
            </p:nvSpPr>
            <p:spPr bwMode="auto">
              <a:xfrm>
                <a:off x="2458" y="1792"/>
                <a:ext cx="1" cy="318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9" name="Line 83"/>
              <p:cNvSpPr>
                <a:spLocks noChangeShapeType="1"/>
              </p:cNvSpPr>
              <p:nvPr/>
            </p:nvSpPr>
            <p:spPr bwMode="auto">
              <a:xfrm>
                <a:off x="2892" y="1792"/>
                <a:ext cx="1" cy="318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90" name="Freeform 84"/>
            <p:cNvSpPr>
              <a:spLocks/>
            </p:cNvSpPr>
            <p:nvPr/>
          </p:nvSpPr>
          <p:spPr bwMode="auto">
            <a:xfrm>
              <a:off x="3025" y="2201"/>
              <a:ext cx="54" cy="49"/>
            </a:xfrm>
            <a:custGeom>
              <a:avLst/>
              <a:gdLst>
                <a:gd name="T0" fmla="*/ 0 w 136"/>
                <a:gd name="T1" fmla="*/ 0 h 138"/>
                <a:gd name="T2" fmla="*/ 0 w 136"/>
                <a:gd name="T3" fmla="*/ 0 h 138"/>
                <a:gd name="T4" fmla="*/ 0 w 136"/>
                <a:gd name="T5" fmla="*/ 0 h 138"/>
                <a:gd name="T6" fmla="*/ 0 w 136"/>
                <a:gd name="T7" fmla="*/ 0 h 138"/>
                <a:gd name="T8" fmla="*/ 0 w 136"/>
                <a:gd name="T9" fmla="*/ 0 h 138"/>
                <a:gd name="T10" fmla="*/ 0 w 136"/>
                <a:gd name="T11" fmla="*/ 0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138"/>
                <a:gd name="T20" fmla="*/ 136 w 136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138">
                  <a:moveTo>
                    <a:pt x="136" y="138"/>
                  </a:moveTo>
                  <a:lnTo>
                    <a:pt x="0" y="138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36" y="13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1" name="Freeform 85"/>
            <p:cNvSpPr>
              <a:spLocks/>
            </p:cNvSpPr>
            <p:nvPr/>
          </p:nvSpPr>
          <p:spPr bwMode="auto">
            <a:xfrm>
              <a:off x="2946" y="2167"/>
              <a:ext cx="41" cy="20"/>
            </a:xfrm>
            <a:custGeom>
              <a:avLst/>
              <a:gdLst>
                <a:gd name="T0" fmla="*/ 0 w 102"/>
                <a:gd name="T1" fmla="*/ 0 h 56"/>
                <a:gd name="T2" fmla="*/ 0 w 102"/>
                <a:gd name="T3" fmla="*/ 0 h 56"/>
                <a:gd name="T4" fmla="*/ 0 w 102"/>
                <a:gd name="T5" fmla="*/ 0 h 56"/>
                <a:gd name="T6" fmla="*/ 0 w 102"/>
                <a:gd name="T7" fmla="*/ 0 h 56"/>
                <a:gd name="T8" fmla="*/ 0 w 102"/>
                <a:gd name="T9" fmla="*/ 0 h 56"/>
                <a:gd name="T10" fmla="*/ 0 w 102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56"/>
                <a:gd name="T20" fmla="*/ 102 w 102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56">
                  <a:moveTo>
                    <a:pt x="102" y="0"/>
                  </a:moveTo>
                  <a:lnTo>
                    <a:pt x="102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2" name="Freeform 86"/>
            <p:cNvSpPr>
              <a:spLocks/>
            </p:cNvSpPr>
            <p:nvPr/>
          </p:nvSpPr>
          <p:spPr bwMode="auto">
            <a:xfrm>
              <a:off x="2946" y="2215"/>
              <a:ext cx="41" cy="21"/>
            </a:xfrm>
            <a:custGeom>
              <a:avLst/>
              <a:gdLst>
                <a:gd name="T0" fmla="*/ 0 w 102"/>
                <a:gd name="T1" fmla="*/ 0 h 58"/>
                <a:gd name="T2" fmla="*/ 0 w 102"/>
                <a:gd name="T3" fmla="*/ 0 h 58"/>
                <a:gd name="T4" fmla="*/ 0 w 102"/>
                <a:gd name="T5" fmla="*/ 0 h 58"/>
                <a:gd name="T6" fmla="*/ 0 w 102"/>
                <a:gd name="T7" fmla="*/ 0 h 58"/>
                <a:gd name="T8" fmla="*/ 0 w 102"/>
                <a:gd name="T9" fmla="*/ 0 h 58"/>
                <a:gd name="T10" fmla="*/ 0 w 102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58"/>
                <a:gd name="T20" fmla="*/ 102 w 102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58">
                  <a:moveTo>
                    <a:pt x="102" y="0"/>
                  </a:moveTo>
                  <a:lnTo>
                    <a:pt x="102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3" name="Freeform 87"/>
            <p:cNvSpPr>
              <a:spLocks/>
            </p:cNvSpPr>
            <p:nvPr/>
          </p:nvSpPr>
          <p:spPr bwMode="auto">
            <a:xfrm>
              <a:off x="2946" y="2265"/>
              <a:ext cx="41" cy="20"/>
            </a:xfrm>
            <a:custGeom>
              <a:avLst/>
              <a:gdLst>
                <a:gd name="T0" fmla="*/ 0 w 102"/>
                <a:gd name="T1" fmla="*/ 0 h 58"/>
                <a:gd name="T2" fmla="*/ 0 w 102"/>
                <a:gd name="T3" fmla="*/ 0 h 58"/>
                <a:gd name="T4" fmla="*/ 0 w 102"/>
                <a:gd name="T5" fmla="*/ 0 h 58"/>
                <a:gd name="T6" fmla="*/ 0 w 102"/>
                <a:gd name="T7" fmla="*/ 0 h 58"/>
                <a:gd name="T8" fmla="*/ 0 w 102"/>
                <a:gd name="T9" fmla="*/ 0 h 58"/>
                <a:gd name="T10" fmla="*/ 0 w 102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58"/>
                <a:gd name="T20" fmla="*/ 102 w 102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58">
                  <a:moveTo>
                    <a:pt x="102" y="0"/>
                  </a:moveTo>
                  <a:lnTo>
                    <a:pt x="102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4" name="Freeform 88"/>
            <p:cNvSpPr>
              <a:spLocks/>
            </p:cNvSpPr>
            <p:nvPr/>
          </p:nvSpPr>
          <p:spPr bwMode="auto">
            <a:xfrm>
              <a:off x="3030" y="2265"/>
              <a:ext cx="42" cy="20"/>
            </a:xfrm>
            <a:custGeom>
              <a:avLst/>
              <a:gdLst>
                <a:gd name="T0" fmla="*/ 0 w 104"/>
                <a:gd name="T1" fmla="*/ 0 h 58"/>
                <a:gd name="T2" fmla="*/ 0 w 104"/>
                <a:gd name="T3" fmla="*/ 0 h 58"/>
                <a:gd name="T4" fmla="*/ 0 w 104"/>
                <a:gd name="T5" fmla="*/ 0 h 58"/>
                <a:gd name="T6" fmla="*/ 0 w 104"/>
                <a:gd name="T7" fmla="*/ 0 h 58"/>
                <a:gd name="T8" fmla="*/ 0 w 104"/>
                <a:gd name="T9" fmla="*/ 0 h 58"/>
                <a:gd name="T10" fmla="*/ 0 w 10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8"/>
                <a:gd name="T20" fmla="*/ 104 w 10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8">
                  <a:moveTo>
                    <a:pt x="104" y="0"/>
                  </a:moveTo>
                  <a:lnTo>
                    <a:pt x="10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5" name="Freeform 89"/>
            <p:cNvSpPr>
              <a:spLocks/>
            </p:cNvSpPr>
            <p:nvPr/>
          </p:nvSpPr>
          <p:spPr bwMode="auto">
            <a:xfrm>
              <a:off x="3118" y="2167"/>
              <a:ext cx="41" cy="20"/>
            </a:xfrm>
            <a:custGeom>
              <a:avLst/>
              <a:gdLst>
                <a:gd name="T0" fmla="*/ 0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0 w 104"/>
                <a:gd name="T9" fmla="*/ 0 h 56"/>
                <a:gd name="T10" fmla="*/ 0 w 10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6"/>
                <a:gd name="T20" fmla="*/ 104 w 104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6">
                  <a:moveTo>
                    <a:pt x="104" y="0"/>
                  </a:moveTo>
                  <a:lnTo>
                    <a:pt x="10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6" name="Freeform 90"/>
            <p:cNvSpPr>
              <a:spLocks/>
            </p:cNvSpPr>
            <p:nvPr/>
          </p:nvSpPr>
          <p:spPr bwMode="auto">
            <a:xfrm>
              <a:off x="3030" y="2167"/>
              <a:ext cx="42" cy="20"/>
            </a:xfrm>
            <a:custGeom>
              <a:avLst/>
              <a:gdLst>
                <a:gd name="T0" fmla="*/ 0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0 w 104"/>
                <a:gd name="T9" fmla="*/ 0 h 56"/>
                <a:gd name="T10" fmla="*/ 0 w 10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6"/>
                <a:gd name="T20" fmla="*/ 104 w 104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6">
                  <a:moveTo>
                    <a:pt x="104" y="0"/>
                  </a:moveTo>
                  <a:lnTo>
                    <a:pt x="10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7" name="Freeform 91"/>
            <p:cNvSpPr>
              <a:spLocks/>
            </p:cNvSpPr>
            <p:nvPr/>
          </p:nvSpPr>
          <p:spPr bwMode="auto">
            <a:xfrm>
              <a:off x="3118" y="2215"/>
              <a:ext cx="41" cy="21"/>
            </a:xfrm>
            <a:custGeom>
              <a:avLst/>
              <a:gdLst>
                <a:gd name="T0" fmla="*/ 0 w 104"/>
                <a:gd name="T1" fmla="*/ 0 h 58"/>
                <a:gd name="T2" fmla="*/ 0 w 104"/>
                <a:gd name="T3" fmla="*/ 0 h 58"/>
                <a:gd name="T4" fmla="*/ 0 w 104"/>
                <a:gd name="T5" fmla="*/ 0 h 58"/>
                <a:gd name="T6" fmla="*/ 0 w 104"/>
                <a:gd name="T7" fmla="*/ 0 h 58"/>
                <a:gd name="T8" fmla="*/ 0 w 104"/>
                <a:gd name="T9" fmla="*/ 0 h 58"/>
                <a:gd name="T10" fmla="*/ 0 w 10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8"/>
                <a:gd name="T20" fmla="*/ 104 w 10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8">
                  <a:moveTo>
                    <a:pt x="104" y="0"/>
                  </a:moveTo>
                  <a:lnTo>
                    <a:pt x="10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8" name="Freeform 92"/>
            <p:cNvSpPr>
              <a:spLocks/>
            </p:cNvSpPr>
            <p:nvPr/>
          </p:nvSpPr>
          <p:spPr bwMode="auto">
            <a:xfrm>
              <a:off x="3118" y="2265"/>
              <a:ext cx="41" cy="20"/>
            </a:xfrm>
            <a:custGeom>
              <a:avLst/>
              <a:gdLst>
                <a:gd name="T0" fmla="*/ 0 w 104"/>
                <a:gd name="T1" fmla="*/ 0 h 58"/>
                <a:gd name="T2" fmla="*/ 0 w 104"/>
                <a:gd name="T3" fmla="*/ 0 h 58"/>
                <a:gd name="T4" fmla="*/ 0 w 104"/>
                <a:gd name="T5" fmla="*/ 0 h 58"/>
                <a:gd name="T6" fmla="*/ 0 w 104"/>
                <a:gd name="T7" fmla="*/ 0 h 58"/>
                <a:gd name="T8" fmla="*/ 0 w 104"/>
                <a:gd name="T9" fmla="*/ 0 h 58"/>
                <a:gd name="T10" fmla="*/ 0 w 10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8"/>
                <a:gd name="T20" fmla="*/ 104 w 10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8">
                  <a:moveTo>
                    <a:pt x="104" y="0"/>
                  </a:moveTo>
                  <a:lnTo>
                    <a:pt x="10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9" name="Line 93"/>
            <p:cNvSpPr>
              <a:spLocks noChangeShapeType="1"/>
            </p:cNvSpPr>
            <p:nvPr/>
          </p:nvSpPr>
          <p:spPr bwMode="auto">
            <a:xfrm>
              <a:off x="2968" y="2226"/>
              <a:ext cx="170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0" name="Line 94"/>
            <p:cNvSpPr>
              <a:spLocks noChangeShapeType="1"/>
            </p:cNvSpPr>
            <p:nvPr/>
          </p:nvSpPr>
          <p:spPr bwMode="auto">
            <a:xfrm>
              <a:off x="3051" y="2180"/>
              <a:ext cx="0" cy="9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1" name="Line 95"/>
            <p:cNvSpPr>
              <a:spLocks noChangeShapeType="1"/>
            </p:cNvSpPr>
            <p:nvPr/>
          </p:nvSpPr>
          <p:spPr bwMode="auto">
            <a:xfrm flipV="1">
              <a:off x="2975" y="2177"/>
              <a:ext cx="157" cy="9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2" name="Line 96"/>
            <p:cNvSpPr>
              <a:spLocks noChangeShapeType="1"/>
            </p:cNvSpPr>
            <p:nvPr/>
          </p:nvSpPr>
          <p:spPr bwMode="auto">
            <a:xfrm flipH="1" flipV="1">
              <a:off x="2972" y="2177"/>
              <a:ext cx="158" cy="9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56"/>
          <p:cNvGrpSpPr>
            <a:grpSpLocks/>
          </p:cNvGrpSpPr>
          <p:nvPr/>
        </p:nvGrpSpPr>
        <p:grpSpPr bwMode="auto">
          <a:xfrm>
            <a:off x="3163888" y="3941763"/>
            <a:ext cx="409575" cy="438150"/>
            <a:chOff x="2903" y="2055"/>
            <a:chExt cx="300" cy="257"/>
          </a:xfrm>
        </p:grpSpPr>
        <p:sp>
          <p:nvSpPr>
            <p:cNvPr id="61548" name="Oval 57"/>
            <p:cNvSpPr>
              <a:spLocks noChangeAspect="1" noChangeArrowheads="1"/>
            </p:cNvSpPr>
            <p:nvPr/>
          </p:nvSpPr>
          <p:spPr bwMode="auto">
            <a:xfrm>
              <a:off x="3070" y="2129"/>
              <a:ext cx="75" cy="111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" name="Group 58"/>
            <p:cNvGrpSpPr>
              <a:grpSpLocks/>
            </p:cNvGrpSpPr>
            <p:nvPr/>
          </p:nvGrpSpPr>
          <p:grpSpPr bwMode="auto">
            <a:xfrm>
              <a:off x="2903" y="2055"/>
              <a:ext cx="300" cy="257"/>
              <a:chOff x="2458" y="1719"/>
              <a:chExt cx="436" cy="467"/>
            </a:xfrm>
          </p:grpSpPr>
          <p:sp>
            <p:nvSpPr>
              <p:cNvPr id="61563" name="Oval 59"/>
              <p:cNvSpPr>
                <a:spLocks noChangeArrowheads="1"/>
              </p:cNvSpPr>
              <p:nvPr/>
            </p:nvSpPr>
            <p:spPr bwMode="auto">
              <a:xfrm>
                <a:off x="2459" y="2037"/>
                <a:ext cx="435" cy="149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4" name="Rectangle 60"/>
              <p:cNvSpPr>
                <a:spLocks noChangeArrowheads="1"/>
              </p:cNvSpPr>
              <p:nvPr/>
            </p:nvSpPr>
            <p:spPr bwMode="auto">
              <a:xfrm>
                <a:off x="2458" y="1795"/>
                <a:ext cx="434" cy="318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5" name="Rectangle 61"/>
              <p:cNvSpPr>
                <a:spLocks noChangeArrowheads="1"/>
              </p:cNvSpPr>
              <p:nvPr/>
            </p:nvSpPr>
            <p:spPr bwMode="auto">
              <a:xfrm>
                <a:off x="2458" y="1795"/>
                <a:ext cx="434" cy="318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6" name="Oval 62"/>
              <p:cNvSpPr>
                <a:spLocks noChangeArrowheads="1"/>
              </p:cNvSpPr>
              <p:nvPr/>
            </p:nvSpPr>
            <p:spPr bwMode="auto">
              <a:xfrm>
                <a:off x="2459" y="1719"/>
                <a:ext cx="435" cy="149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" name="Group 63"/>
              <p:cNvGrpSpPr>
                <a:grpSpLocks/>
              </p:cNvGrpSpPr>
              <p:nvPr/>
            </p:nvGrpSpPr>
            <p:grpSpPr bwMode="auto">
              <a:xfrm>
                <a:off x="2524" y="1737"/>
                <a:ext cx="302" cy="113"/>
                <a:chOff x="4509" y="1967"/>
                <a:chExt cx="302" cy="113"/>
              </a:xfrm>
            </p:grpSpPr>
            <p:grpSp>
              <p:nvGrpSpPr>
                <p:cNvPr id="35" name="Group 64"/>
                <p:cNvGrpSpPr>
                  <a:grpSpLocks/>
                </p:cNvGrpSpPr>
                <p:nvPr/>
              </p:nvGrpSpPr>
              <p:grpSpPr bwMode="auto">
                <a:xfrm>
                  <a:off x="4509" y="1967"/>
                  <a:ext cx="299" cy="111"/>
                  <a:chOff x="4509" y="1967"/>
                  <a:chExt cx="299" cy="111"/>
                </a:xfrm>
              </p:grpSpPr>
              <p:sp>
                <p:nvSpPr>
                  <p:cNvPr id="61580" name="Freeform 65"/>
                  <p:cNvSpPr>
                    <a:spLocks/>
                  </p:cNvSpPr>
                  <p:nvPr/>
                </p:nvSpPr>
                <p:spPr bwMode="auto">
                  <a:xfrm>
                    <a:off x="4665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7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7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81" name="Freeform 66"/>
                  <p:cNvSpPr>
                    <a:spLocks/>
                  </p:cNvSpPr>
                  <p:nvPr/>
                </p:nvSpPr>
                <p:spPr bwMode="auto">
                  <a:xfrm>
                    <a:off x="4665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7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7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82" name="Freeform 67"/>
                  <p:cNvSpPr>
                    <a:spLocks/>
                  </p:cNvSpPr>
                  <p:nvPr/>
                </p:nvSpPr>
                <p:spPr bwMode="auto">
                  <a:xfrm>
                    <a:off x="4509" y="2025"/>
                    <a:ext cx="143" cy="50"/>
                  </a:xfrm>
                  <a:custGeom>
                    <a:avLst/>
                    <a:gdLst>
                      <a:gd name="T0" fmla="*/ 143 w 143"/>
                      <a:gd name="T1" fmla="*/ 10 h 50"/>
                      <a:gd name="T2" fmla="*/ 111 w 143"/>
                      <a:gd name="T3" fmla="*/ 0 h 50"/>
                      <a:gd name="T4" fmla="*/ 37 w 143"/>
                      <a:gd name="T5" fmla="*/ 32 h 50"/>
                      <a:gd name="T6" fmla="*/ 0 w 143"/>
                      <a:gd name="T7" fmla="*/ 21 h 50"/>
                      <a:gd name="T8" fmla="*/ 19 w 143"/>
                      <a:gd name="T9" fmla="*/ 50 h 50"/>
                      <a:gd name="T10" fmla="*/ 111 w 143"/>
                      <a:gd name="T11" fmla="*/ 50 h 50"/>
                      <a:gd name="T12" fmla="*/ 72 w 143"/>
                      <a:gd name="T13" fmla="*/ 40 h 50"/>
                      <a:gd name="T14" fmla="*/ 143 w 143"/>
                      <a:gd name="T15" fmla="*/ 1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0"/>
                      <a:gd name="T26" fmla="*/ 143 w 143"/>
                      <a:gd name="T27" fmla="*/ 50 h 5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0">
                        <a:moveTo>
                          <a:pt x="143" y="10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1"/>
                        </a:lnTo>
                        <a:lnTo>
                          <a:pt x="19" y="50"/>
                        </a:lnTo>
                        <a:lnTo>
                          <a:pt x="111" y="50"/>
                        </a:lnTo>
                        <a:lnTo>
                          <a:pt x="72" y="40"/>
                        </a:lnTo>
                        <a:lnTo>
                          <a:pt x="14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83" name="Freeform 68"/>
                  <p:cNvSpPr>
                    <a:spLocks/>
                  </p:cNvSpPr>
                  <p:nvPr/>
                </p:nvSpPr>
                <p:spPr bwMode="auto">
                  <a:xfrm>
                    <a:off x="4509" y="2025"/>
                    <a:ext cx="143" cy="50"/>
                  </a:xfrm>
                  <a:custGeom>
                    <a:avLst/>
                    <a:gdLst>
                      <a:gd name="T0" fmla="*/ 143 w 143"/>
                      <a:gd name="T1" fmla="*/ 10 h 50"/>
                      <a:gd name="T2" fmla="*/ 111 w 143"/>
                      <a:gd name="T3" fmla="*/ 0 h 50"/>
                      <a:gd name="T4" fmla="*/ 37 w 143"/>
                      <a:gd name="T5" fmla="*/ 32 h 50"/>
                      <a:gd name="T6" fmla="*/ 0 w 143"/>
                      <a:gd name="T7" fmla="*/ 21 h 50"/>
                      <a:gd name="T8" fmla="*/ 19 w 143"/>
                      <a:gd name="T9" fmla="*/ 50 h 50"/>
                      <a:gd name="T10" fmla="*/ 111 w 143"/>
                      <a:gd name="T11" fmla="*/ 50 h 50"/>
                      <a:gd name="T12" fmla="*/ 72 w 143"/>
                      <a:gd name="T13" fmla="*/ 40 h 50"/>
                      <a:gd name="T14" fmla="*/ 143 w 143"/>
                      <a:gd name="T15" fmla="*/ 1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0"/>
                      <a:gd name="T26" fmla="*/ 143 w 143"/>
                      <a:gd name="T27" fmla="*/ 50 h 5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0">
                        <a:moveTo>
                          <a:pt x="143" y="10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1"/>
                        </a:lnTo>
                        <a:lnTo>
                          <a:pt x="19" y="50"/>
                        </a:lnTo>
                        <a:lnTo>
                          <a:pt x="111" y="50"/>
                        </a:lnTo>
                        <a:lnTo>
                          <a:pt x="72" y="40"/>
                        </a:lnTo>
                        <a:lnTo>
                          <a:pt x="14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84" name="Freeform 69"/>
                  <p:cNvSpPr>
                    <a:spLocks/>
                  </p:cNvSpPr>
                  <p:nvPr/>
                </p:nvSpPr>
                <p:spPr bwMode="auto">
                  <a:xfrm>
                    <a:off x="4517" y="1967"/>
                    <a:ext cx="143" cy="47"/>
                  </a:xfrm>
                  <a:custGeom>
                    <a:avLst/>
                    <a:gdLst>
                      <a:gd name="T0" fmla="*/ 0 w 143"/>
                      <a:gd name="T1" fmla="*/ 10 h 47"/>
                      <a:gd name="T2" fmla="*/ 32 w 143"/>
                      <a:gd name="T3" fmla="*/ 0 h 47"/>
                      <a:gd name="T4" fmla="*/ 109 w 143"/>
                      <a:gd name="T5" fmla="*/ 29 h 47"/>
                      <a:gd name="T6" fmla="*/ 143 w 143"/>
                      <a:gd name="T7" fmla="*/ 21 h 47"/>
                      <a:gd name="T8" fmla="*/ 125 w 143"/>
                      <a:gd name="T9" fmla="*/ 47 h 47"/>
                      <a:gd name="T10" fmla="*/ 35 w 143"/>
                      <a:gd name="T11" fmla="*/ 47 h 47"/>
                      <a:gd name="T12" fmla="*/ 72 w 143"/>
                      <a:gd name="T13" fmla="*/ 39 h 47"/>
                      <a:gd name="T14" fmla="*/ 0 w 143"/>
                      <a:gd name="T15" fmla="*/ 10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0" y="10"/>
                        </a:moveTo>
                        <a:lnTo>
                          <a:pt x="32" y="0"/>
                        </a:lnTo>
                        <a:lnTo>
                          <a:pt x="109" y="29"/>
                        </a:lnTo>
                        <a:lnTo>
                          <a:pt x="143" y="21"/>
                        </a:lnTo>
                        <a:lnTo>
                          <a:pt x="125" y="47"/>
                        </a:lnTo>
                        <a:lnTo>
                          <a:pt x="35" y="47"/>
                        </a:lnTo>
                        <a:lnTo>
                          <a:pt x="72" y="39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85" name="Freeform 70"/>
                  <p:cNvSpPr>
                    <a:spLocks/>
                  </p:cNvSpPr>
                  <p:nvPr/>
                </p:nvSpPr>
                <p:spPr bwMode="auto">
                  <a:xfrm>
                    <a:off x="4517" y="1967"/>
                    <a:ext cx="143" cy="47"/>
                  </a:xfrm>
                  <a:custGeom>
                    <a:avLst/>
                    <a:gdLst>
                      <a:gd name="T0" fmla="*/ 0 w 143"/>
                      <a:gd name="T1" fmla="*/ 10 h 47"/>
                      <a:gd name="T2" fmla="*/ 32 w 143"/>
                      <a:gd name="T3" fmla="*/ 0 h 47"/>
                      <a:gd name="T4" fmla="*/ 109 w 143"/>
                      <a:gd name="T5" fmla="*/ 29 h 47"/>
                      <a:gd name="T6" fmla="*/ 143 w 143"/>
                      <a:gd name="T7" fmla="*/ 21 h 47"/>
                      <a:gd name="T8" fmla="*/ 125 w 143"/>
                      <a:gd name="T9" fmla="*/ 47 h 47"/>
                      <a:gd name="T10" fmla="*/ 35 w 143"/>
                      <a:gd name="T11" fmla="*/ 47 h 47"/>
                      <a:gd name="T12" fmla="*/ 72 w 143"/>
                      <a:gd name="T13" fmla="*/ 39 h 47"/>
                      <a:gd name="T14" fmla="*/ 0 w 143"/>
                      <a:gd name="T15" fmla="*/ 10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0" y="10"/>
                        </a:moveTo>
                        <a:lnTo>
                          <a:pt x="32" y="0"/>
                        </a:lnTo>
                        <a:lnTo>
                          <a:pt x="109" y="29"/>
                        </a:lnTo>
                        <a:lnTo>
                          <a:pt x="143" y="21"/>
                        </a:lnTo>
                        <a:lnTo>
                          <a:pt x="125" y="47"/>
                        </a:lnTo>
                        <a:lnTo>
                          <a:pt x="35" y="47"/>
                        </a:lnTo>
                        <a:lnTo>
                          <a:pt x="72" y="39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86" name="Freeform 71"/>
                  <p:cNvSpPr>
                    <a:spLocks/>
                  </p:cNvSpPr>
                  <p:nvPr/>
                </p:nvSpPr>
                <p:spPr bwMode="auto">
                  <a:xfrm>
                    <a:off x="4660" y="2030"/>
                    <a:ext cx="143" cy="48"/>
                  </a:xfrm>
                  <a:custGeom>
                    <a:avLst/>
                    <a:gdLst>
                      <a:gd name="T0" fmla="*/ 143 w 143"/>
                      <a:gd name="T1" fmla="*/ 37 h 48"/>
                      <a:gd name="T2" fmla="*/ 111 w 143"/>
                      <a:gd name="T3" fmla="*/ 48 h 48"/>
                      <a:gd name="T4" fmla="*/ 37 w 143"/>
                      <a:gd name="T5" fmla="*/ 16 h 48"/>
                      <a:gd name="T6" fmla="*/ 0 w 143"/>
                      <a:gd name="T7" fmla="*/ 27 h 48"/>
                      <a:gd name="T8" fmla="*/ 19 w 143"/>
                      <a:gd name="T9" fmla="*/ 0 h 48"/>
                      <a:gd name="T10" fmla="*/ 111 w 143"/>
                      <a:gd name="T11" fmla="*/ 0 h 48"/>
                      <a:gd name="T12" fmla="*/ 72 w 143"/>
                      <a:gd name="T13" fmla="*/ 8 h 48"/>
                      <a:gd name="T14" fmla="*/ 143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143" y="37"/>
                        </a:moveTo>
                        <a:lnTo>
                          <a:pt x="111" y="48"/>
                        </a:lnTo>
                        <a:lnTo>
                          <a:pt x="37" y="16"/>
                        </a:lnTo>
                        <a:lnTo>
                          <a:pt x="0" y="27"/>
                        </a:lnTo>
                        <a:lnTo>
                          <a:pt x="19" y="0"/>
                        </a:lnTo>
                        <a:lnTo>
                          <a:pt x="111" y="0"/>
                        </a:lnTo>
                        <a:lnTo>
                          <a:pt x="72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87" name="Freeform 72"/>
                  <p:cNvSpPr>
                    <a:spLocks/>
                  </p:cNvSpPr>
                  <p:nvPr/>
                </p:nvSpPr>
                <p:spPr bwMode="auto">
                  <a:xfrm>
                    <a:off x="4660" y="2030"/>
                    <a:ext cx="143" cy="48"/>
                  </a:xfrm>
                  <a:custGeom>
                    <a:avLst/>
                    <a:gdLst>
                      <a:gd name="T0" fmla="*/ 143 w 143"/>
                      <a:gd name="T1" fmla="*/ 37 h 48"/>
                      <a:gd name="T2" fmla="*/ 111 w 143"/>
                      <a:gd name="T3" fmla="*/ 48 h 48"/>
                      <a:gd name="T4" fmla="*/ 37 w 143"/>
                      <a:gd name="T5" fmla="*/ 16 h 48"/>
                      <a:gd name="T6" fmla="*/ 0 w 143"/>
                      <a:gd name="T7" fmla="*/ 27 h 48"/>
                      <a:gd name="T8" fmla="*/ 19 w 143"/>
                      <a:gd name="T9" fmla="*/ 0 h 48"/>
                      <a:gd name="T10" fmla="*/ 111 w 143"/>
                      <a:gd name="T11" fmla="*/ 0 h 48"/>
                      <a:gd name="T12" fmla="*/ 72 w 143"/>
                      <a:gd name="T13" fmla="*/ 8 h 48"/>
                      <a:gd name="T14" fmla="*/ 143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143" y="37"/>
                        </a:moveTo>
                        <a:lnTo>
                          <a:pt x="111" y="48"/>
                        </a:lnTo>
                        <a:lnTo>
                          <a:pt x="37" y="16"/>
                        </a:lnTo>
                        <a:lnTo>
                          <a:pt x="0" y="27"/>
                        </a:lnTo>
                        <a:lnTo>
                          <a:pt x="19" y="0"/>
                        </a:lnTo>
                        <a:lnTo>
                          <a:pt x="111" y="0"/>
                        </a:lnTo>
                        <a:lnTo>
                          <a:pt x="72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" name="Group 73"/>
                <p:cNvGrpSpPr>
                  <a:grpSpLocks/>
                </p:cNvGrpSpPr>
                <p:nvPr/>
              </p:nvGrpSpPr>
              <p:grpSpPr bwMode="auto">
                <a:xfrm>
                  <a:off x="4512" y="1969"/>
                  <a:ext cx="299" cy="111"/>
                  <a:chOff x="4512" y="1969"/>
                  <a:chExt cx="299" cy="111"/>
                </a:xfrm>
              </p:grpSpPr>
              <p:sp>
                <p:nvSpPr>
                  <p:cNvPr id="61572" name="Freeform 74"/>
                  <p:cNvSpPr>
                    <a:spLocks/>
                  </p:cNvSpPr>
                  <p:nvPr/>
                </p:nvSpPr>
                <p:spPr bwMode="auto">
                  <a:xfrm>
                    <a:off x="4668" y="1972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6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6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73" name="Freeform 75"/>
                  <p:cNvSpPr>
                    <a:spLocks/>
                  </p:cNvSpPr>
                  <p:nvPr/>
                </p:nvSpPr>
                <p:spPr bwMode="auto">
                  <a:xfrm>
                    <a:off x="4668" y="1972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6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6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74" name="Freeform 76"/>
                  <p:cNvSpPr>
                    <a:spLocks/>
                  </p:cNvSpPr>
                  <p:nvPr/>
                </p:nvSpPr>
                <p:spPr bwMode="auto">
                  <a:xfrm>
                    <a:off x="4512" y="2027"/>
                    <a:ext cx="143" cy="51"/>
                  </a:xfrm>
                  <a:custGeom>
                    <a:avLst/>
                    <a:gdLst>
                      <a:gd name="T0" fmla="*/ 143 w 143"/>
                      <a:gd name="T1" fmla="*/ 11 h 51"/>
                      <a:gd name="T2" fmla="*/ 111 w 143"/>
                      <a:gd name="T3" fmla="*/ 0 h 51"/>
                      <a:gd name="T4" fmla="*/ 37 w 143"/>
                      <a:gd name="T5" fmla="*/ 32 h 51"/>
                      <a:gd name="T6" fmla="*/ 0 w 143"/>
                      <a:gd name="T7" fmla="*/ 22 h 51"/>
                      <a:gd name="T8" fmla="*/ 18 w 143"/>
                      <a:gd name="T9" fmla="*/ 51 h 51"/>
                      <a:gd name="T10" fmla="*/ 111 w 143"/>
                      <a:gd name="T11" fmla="*/ 51 h 51"/>
                      <a:gd name="T12" fmla="*/ 71 w 143"/>
                      <a:gd name="T13" fmla="*/ 40 h 51"/>
                      <a:gd name="T14" fmla="*/ 143 w 143"/>
                      <a:gd name="T15" fmla="*/ 11 h 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1"/>
                      <a:gd name="T26" fmla="*/ 143 w 143"/>
                      <a:gd name="T27" fmla="*/ 51 h 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1">
                        <a:moveTo>
                          <a:pt x="143" y="11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2"/>
                        </a:lnTo>
                        <a:lnTo>
                          <a:pt x="18" y="51"/>
                        </a:lnTo>
                        <a:lnTo>
                          <a:pt x="111" y="51"/>
                        </a:lnTo>
                        <a:lnTo>
                          <a:pt x="71" y="40"/>
                        </a:lnTo>
                        <a:lnTo>
                          <a:pt x="143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75" name="Freeform 77"/>
                  <p:cNvSpPr>
                    <a:spLocks/>
                  </p:cNvSpPr>
                  <p:nvPr/>
                </p:nvSpPr>
                <p:spPr bwMode="auto">
                  <a:xfrm>
                    <a:off x="4512" y="2027"/>
                    <a:ext cx="143" cy="51"/>
                  </a:xfrm>
                  <a:custGeom>
                    <a:avLst/>
                    <a:gdLst>
                      <a:gd name="T0" fmla="*/ 143 w 143"/>
                      <a:gd name="T1" fmla="*/ 11 h 51"/>
                      <a:gd name="T2" fmla="*/ 111 w 143"/>
                      <a:gd name="T3" fmla="*/ 0 h 51"/>
                      <a:gd name="T4" fmla="*/ 37 w 143"/>
                      <a:gd name="T5" fmla="*/ 32 h 51"/>
                      <a:gd name="T6" fmla="*/ 0 w 143"/>
                      <a:gd name="T7" fmla="*/ 22 h 51"/>
                      <a:gd name="T8" fmla="*/ 18 w 143"/>
                      <a:gd name="T9" fmla="*/ 51 h 51"/>
                      <a:gd name="T10" fmla="*/ 111 w 143"/>
                      <a:gd name="T11" fmla="*/ 51 h 51"/>
                      <a:gd name="T12" fmla="*/ 71 w 143"/>
                      <a:gd name="T13" fmla="*/ 40 h 51"/>
                      <a:gd name="T14" fmla="*/ 143 w 143"/>
                      <a:gd name="T15" fmla="*/ 11 h 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1"/>
                      <a:gd name="T26" fmla="*/ 143 w 143"/>
                      <a:gd name="T27" fmla="*/ 51 h 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1">
                        <a:moveTo>
                          <a:pt x="143" y="11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2"/>
                        </a:lnTo>
                        <a:lnTo>
                          <a:pt x="18" y="51"/>
                        </a:lnTo>
                        <a:lnTo>
                          <a:pt x="111" y="51"/>
                        </a:lnTo>
                        <a:lnTo>
                          <a:pt x="71" y="40"/>
                        </a:lnTo>
                        <a:lnTo>
                          <a:pt x="143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76" name="Freeform 78"/>
                  <p:cNvSpPr>
                    <a:spLocks/>
                  </p:cNvSpPr>
                  <p:nvPr/>
                </p:nvSpPr>
                <p:spPr bwMode="auto">
                  <a:xfrm>
                    <a:off x="4520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11 h 48"/>
                      <a:gd name="T2" fmla="*/ 32 w 143"/>
                      <a:gd name="T3" fmla="*/ 0 h 48"/>
                      <a:gd name="T4" fmla="*/ 108 w 143"/>
                      <a:gd name="T5" fmla="*/ 29 h 48"/>
                      <a:gd name="T6" fmla="*/ 143 w 143"/>
                      <a:gd name="T7" fmla="*/ 21 h 48"/>
                      <a:gd name="T8" fmla="*/ 124 w 143"/>
                      <a:gd name="T9" fmla="*/ 48 h 48"/>
                      <a:gd name="T10" fmla="*/ 34 w 143"/>
                      <a:gd name="T11" fmla="*/ 48 h 48"/>
                      <a:gd name="T12" fmla="*/ 71 w 143"/>
                      <a:gd name="T13" fmla="*/ 40 h 48"/>
                      <a:gd name="T14" fmla="*/ 0 w 143"/>
                      <a:gd name="T15" fmla="*/ 11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11"/>
                        </a:moveTo>
                        <a:lnTo>
                          <a:pt x="32" y="0"/>
                        </a:lnTo>
                        <a:lnTo>
                          <a:pt x="108" y="29"/>
                        </a:lnTo>
                        <a:lnTo>
                          <a:pt x="143" y="21"/>
                        </a:lnTo>
                        <a:lnTo>
                          <a:pt x="124" y="48"/>
                        </a:lnTo>
                        <a:lnTo>
                          <a:pt x="34" y="48"/>
                        </a:lnTo>
                        <a:lnTo>
                          <a:pt x="71" y="4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77" name="Freeform 79"/>
                  <p:cNvSpPr>
                    <a:spLocks/>
                  </p:cNvSpPr>
                  <p:nvPr/>
                </p:nvSpPr>
                <p:spPr bwMode="auto">
                  <a:xfrm>
                    <a:off x="4520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11 h 48"/>
                      <a:gd name="T2" fmla="*/ 32 w 143"/>
                      <a:gd name="T3" fmla="*/ 0 h 48"/>
                      <a:gd name="T4" fmla="*/ 108 w 143"/>
                      <a:gd name="T5" fmla="*/ 29 h 48"/>
                      <a:gd name="T6" fmla="*/ 143 w 143"/>
                      <a:gd name="T7" fmla="*/ 21 h 48"/>
                      <a:gd name="T8" fmla="*/ 124 w 143"/>
                      <a:gd name="T9" fmla="*/ 48 h 48"/>
                      <a:gd name="T10" fmla="*/ 34 w 143"/>
                      <a:gd name="T11" fmla="*/ 48 h 48"/>
                      <a:gd name="T12" fmla="*/ 71 w 143"/>
                      <a:gd name="T13" fmla="*/ 40 h 48"/>
                      <a:gd name="T14" fmla="*/ 0 w 143"/>
                      <a:gd name="T15" fmla="*/ 11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11"/>
                        </a:moveTo>
                        <a:lnTo>
                          <a:pt x="32" y="0"/>
                        </a:lnTo>
                        <a:lnTo>
                          <a:pt x="108" y="29"/>
                        </a:lnTo>
                        <a:lnTo>
                          <a:pt x="143" y="21"/>
                        </a:lnTo>
                        <a:lnTo>
                          <a:pt x="124" y="48"/>
                        </a:lnTo>
                        <a:lnTo>
                          <a:pt x="34" y="48"/>
                        </a:lnTo>
                        <a:lnTo>
                          <a:pt x="71" y="4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78" name="Freeform 80"/>
                  <p:cNvSpPr>
                    <a:spLocks/>
                  </p:cNvSpPr>
                  <p:nvPr/>
                </p:nvSpPr>
                <p:spPr bwMode="auto">
                  <a:xfrm>
                    <a:off x="4663" y="2033"/>
                    <a:ext cx="143" cy="47"/>
                  </a:xfrm>
                  <a:custGeom>
                    <a:avLst/>
                    <a:gdLst>
                      <a:gd name="T0" fmla="*/ 143 w 143"/>
                      <a:gd name="T1" fmla="*/ 37 h 47"/>
                      <a:gd name="T2" fmla="*/ 111 w 143"/>
                      <a:gd name="T3" fmla="*/ 47 h 47"/>
                      <a:gd name="T4" fmla="*/ 37 w 143"/>
                      <a:gd name="T5" fmla="*/ 16 h 47"/>
                      <a:gd name="T6" fmla="*/ 0 w 143"/>
                      <a:gd name="T7" fmla="*/ 26 h 47"/>
                      <a:gd name="T8" fmla="*/ 18 w 143"/>
                      <a:gd name="T9" fmla="*/ 0 h 47"/>
                      <a:gd name="T10" fmla="*/ 111 w 143"/>
                      <a:gd name="T11" fmla="*/ 0 h 47"/>
                      <a:gd name="T12" fmla="*/ 71 w 143"/>
                      <a:gd name="T13" fmla="*/ 8 h 47"/>
                      <a:gd name="T14" fmla="*/ 143 w 143"/>
                      <a:gd name="T15" fmla="*/ 37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143" y="37"/>
                        </a:moveTo>
                        <a:lnTo>
                          <a:pt x="111" y="47"/>
                        </a:lnTo>
                        <a:lnTo>
                          <a:pt x="37" y="16"/>
                        </a:lnTo>
                        <a:lnTo>
                          <a:pt x="0" y="26"/>
                        </a:lnTo>
                        <a:lnTo>
                          <a:pt x="18" y="0"/>
                        </a:lnTo>
                        <a:lnTo>
                          <a:pt x="111" y="0"/>
                        </a:lnTo>
                        <a:lnTo>
                          <a:pt x="71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79" name="Freeform 81"/>
                  <p:cNvSpPr>
                    <a:spLocks/>
                  </p:cNvSpPr>
                  <p:nvPr/>
                </p:nvSpPr>
                <p:spPr bwMode="auto">
                  <a:xfrm>
                    <a:off x="4663" y="2033"/>
                    <a:ext cx="143" cy="47"/>
                  </a:xfrm>
                  <a:custGeom>
                    <a:avLst/>
                    <a:gdLst>
                      <a:gd name="T0" fmla="*/ 143 w 143"/>
                      <a:gd name="T1" fmla="*/ 37 h 47"/>
                      <a:gd name="T2" fmla="*/ 111 w 143"/>
                      <a:gd name="T3" fmla="*/ 47 h 47"/>
                      <a:gd name="T4" fmla="*/ 37 w 143"/>
                      <a:gd name="T5" fmla="*/ 16 h 47"/>
                      <a:gd name="T6" fmla="*/ 0 w 143"/>
                      <a:gd name="T7" fmla="*/ 26 h 47"/>
                      <a:gd name="T8" fmla="*/ 18 w 143"/>
                      <a:gd name="T9" fmla="*/ 0 h 47"/>
                      <a:gd name="T10" fmla="*/ 111 w 143"/>
                      <a:gd name="T11" fmla="*/ 0 h 47"/>
                      <a:gd name="T12" fmla="*/ 71 w 143"/>
                      <a:gd name="T13" fmla="*/ 8 h 47"/>
                      <a:gd name="T14" fmla="*/ 143 w 143"/>
                      <a:gd name="T15" fmla="*/ 37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143" y="37"/>
                        </a:moveTo>
                        <a:lnTo>
                          <a:pt x="111" y="47"/>
                        </a:lnTo>
                        <a:lnTo>
                          <a:pt x="37" y="16"/>
                        </a:lnTo>
                        <a:lnTo>
                          <a:pt x="0" y="26"/>
                        </a:lnTo>
                        <a:lnTo>
                          <a:pt x="18" y="0"/>
                        </a:lnTo>
                        <a:lnTo>
                          <a:pt x="111" y="0"/>
                        </a:lnTo>
                        <a:lnTo>
                          <a:pt x="71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568" name="Line 82"/>
              <p:cNvSpPr>
                <a:spLocks noChangeShapeType="1"/>
              </p:cNvSpPr>
              <p:nvPr/>
            </p:nvSpPr>
            <p:spPr bwMode="auto">
              <a:xfrm>
                <a:off x="2458" y="1792"/>
                <a:ext cx="1" cy="318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9" name="Line 83"/>
              <p:cNvSpPr>
                <a:spLocks noChangeShapeType="1"/>
              </p:cNvSpPr>
              <p:nvPr/>
            </p:nvSpPr>
            <p:spPr bwMode="auto">
              <a:xfrm>
                <a:off x="2892" y="1792"/>
                <a:ext cx="1" cy="318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50" name="Freeform 84"/>
            <p:cNvSpPr>
              <a:spLocks/>
            </p:cNvSpPr>
            <p:nvPr/>
          </p:nvSpPr>
          <p:spPr bwMode="auto">
            <a:xfrm>
              <a:off x="3025" y="2201"/>
              <a:ext cx="54" cy="49"/>
            </a:xfrm>
            <a:custGeom>
              <a:avLst/>
              <a:gdLst>
                <a:gd name="T0" fmla="*/ 0 w 136"/>
                <a:gd name="T1" fmla="*/ 0 h 138"/>
                <a:gd name="T2" fmla="*/ 0 w 136"/>
                <a:gd name="T3" fmla="*/ 0 h 138"/>
                <a:gd name="T4" fmla="*/ 0 w 136"/>
                <a:gd name="T5" fmla="*/ 0 h 138"/>
                <a:gd name="T6" fmla="*/ 0 w 136"/>
                <a:gd name="T7" fmla="*/ 0 h 138"/>
                <a:gd name="T8" fmla="*/ 0 w 136"/>
                <a:gd name="T9" fmla="*/ 0 h 138"/>
                <a:gd name="T10" fmla="*/ 0 w 136"/>
                <a:gd name="T11" fmla="*/ 0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138"/>
                <a:gd name="T20" fmla="*/ 136 w 136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138">
                  <a:moveTo>
                    <a:pt x="136" y="138"/>
                  </a:moveTo>
                  <a:lnTo>
                    <a:pt x="0" y="138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36" y="13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1" name="Freeform 85"/>
            <p:cNvSpPr>
              <a:spLocks/>
            </p:cNvSpPr>
            <p:nvPr/>
          </p:nvSpPr>
          <p:spPr bwMode="auto">
            <a:xfrm>
              <a:off x="2946" y="2167"/>
              <a:ext cx="41" cy="20"/>
            </a:xfrm>
            <a:custGeom>
              <a:avLst/>
              <a:gdLst>
                <a:gd name="T0" fmla="*/ 0 w 102"/>
                <a:gd name="T1" fmla="*/ 0 h 56"/>
                <a:gd name="T2" fmla="*/ 0 w 102"/>
                <a:gd name="T3" fmla="*/ 0 h 56"/>
                <a:gd name="T4" fmla="*/ 0 w 102"/>
                <a:gd name="T5" fmla="*/ 0 h 56"/>
                <a:gd name="T6" fmla="*/ 0 w 102"/>
                <a:gd name="T7" fmla="*/ 0 h 56"/>
                <a:gd name="T8" fmla="*/ 0 w 102"/>
                <a:gd name="T9" fmla="*/ 0 h 56"/>
                <a:gd name="T10" fmla="*/ 0 w 102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56"/>
                <a:gd name="T20" fmla="*/ 102 w 102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56">
                  <a:moveTo>
                    <a:pt x="102" y="0"/>
                  </a:moveTo>
                  <a:lnTo>
                    <a:pt x="102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2" name="Freeform 86"/>
            <p:cNvSpPr>
              <a:spLocks/>
            </p:cNvSpPr>
            <p:nvPr/>
          </p:nvSpPr>
          <p:spPr bwMode="auto">
            <a:xfrm>
              <a:off x="2946" y="2215"/>
              <a:ext cx="41" cy="21"/>
            </a:xfrm>
            <a:custGeom>
              <a:avLst/>
              <a:gdLst>
                <a:gd name="T0" fmla="*/ 0 w 102"/>
                <a:gd name="T1" fmla="*/ 0 h 58"/>
                <a:gd name="T2" fmla="*/ 0 w 102"/>
                <a:gd name="T3" fmla="*/ 0 h 58"/>
                <a:gd name="T4" fmla="*/ 0 w 102"/>
                <a:gd name="T5" fmla="*/ 0 h 58"/>
                <a:gd name="T6" fmla="*/ 0 w 102"/>
                <a:gd name="T7" fmla="*/ 0 h 58"/>
                <a:gd name="T8" fmla="*/ 0 w 102"/>
                <a:gd name="T9" fmla="*/ 0 h 58"/>
                <a:gd name="T10" fmla="*/ 0 w 102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58"/>
                <a:gd name="T20" fmla="*/ 102 w 102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58">
                  <a:moveTo>
                    <a:pt x="102" y="0"/>
                  </a:moveTo>
                  <a:lnTo>
                    <a:pt x="102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3" name="Freeform 87"/>
            <p:cNvSpPr>
              <a:spLocks/>
            </p:cNvSpPr>
            <p:nvPr/>
          </p:nvSpPr>
          <p:spPr bwMode="auto">
            <a:xfrm>
              <a:off x="2946" y="2265"/>
              <a:ext cx="41" cy="20"/>
            </a:xfrm>
            <a:custGeom>
              <a:avLst/>
              <a:gdLst>
                <a:gd name="T0" fmla="*/ 0 w 102"/>
                <a:gd name="T1" fmla="*/ 0 h 58"/>
                <a:gd name="T2" fmla="*/ 0 w 102"/>
                <a:gd name="T3" fmla="*/ 0 h 58"/>
                <a:gd name="T4" fmla="*/ 0 w 102"/>
                <a:gd name="T5" fmla="*/ 0 h 58"/>
                <a:gd name="T6" fmla="*/ 0 w 102"/>
                <a:gd name="T7" fmla="*/ 0 h 58"/>
                <a:gd name="T8" fmla="*/ 0 w 102"/>
                <a:gd name="T9" fmla="*/ 0 h 58"/>
                <a:gd name="T10" fmla="*/ 0 w 102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58"/>
                <a:gd name="T20" fmla="*/ 102 w 102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58">
                  <a:moveTo>
                    <a:pt x="102" y="0"/>
                  </a:moveTo>
                  <a:lnTo>
                    <a:pt x="102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4" name="Freeform 88"/>
            <p:cNvSpPr>
              <a:spLocks/>
            </p:cNvSpPr>
            <p:nvPr/>
          </p:nvSpPr>
          <p:spPr bwMode="auto">
            <a:xfrm>
              <a:off x="3030" y="2265"/>
              <a:ext cx="42" cy="20"/>
            </a:xfrm>
            <a:custGeom>
              <a:avLst/>
              <a:gdLst>
                <a:gd name="T0" fmla="*/ 0 w 104"/>
                <a:gd name="T1" fmla="*/ 0 h 58"/>
                <a:gd name="T2" fmla="*/ 0 w 104"/>
                <a:gd name="T3" fmla="*/ 0 h 58"/>
                <a:gd name="T4" fmla="*/ 0 w 104"/>
                <a:gd name="T5" fmla="*/ 0 h 58"/>
                <a:gd name="T6" fmla="*/ 0 w 104"/>
                <a:gd name="T7" fmla="*/ 0 h 58"/>
                <a:gd name="T8" fmla="*/ 0 w 104"/>
                <a:gd name="T9" fmla="*/ 0 h 58"/>
                <a:gd name="T10" fmla="*/ 0 w 10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8"/>
                <a:gd name="T20" fmla="*/ 104 w 10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8">
                  <a:moveTo>
                    <a:pt x="104" y="0"/>
                  </a:moveTo>
                  <a:lnTo>
                    <a:pt x="10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5" name="Freeform 89"/>
            <p:cNvSpPr>
              <a:spLocks/>
            </p:cNvSpPr>
            <p:nvPr/>
          </p:nvSpPr>
          <p:spPr bwMode="auto">
            <a:xfrm>
              <a:off x="3118" y="2167"/>
              <a:ext cx="41" cy="20"/>
            </a:xfrm>
            <a:custGeom>
              <a:avLst/>
              <a:gdLst>
                <a:gd name="T0" fmla="*/ 0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0 w 104"/>
                <a:gd name="T9" fmla="*/ 0 h 56"/>
                <a:gd name="T10" fmla="*/ 0 w 10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6"/>
                <a:gd name="T20" fmla="*/ 104 w 104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6">
                  <a:moveTo>
                    <a:pt x="104" y="0"/>
                  </a:moveTo>
                  <a:lnTo>
                    <a:pt x="10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6" name="Freeform 90"/>
            <p:cNvSpPr>
              <a:spLocks/>
            </p:cNvSpPr>
            <p:nvPr/>
          </p:nvSpPr>
          <p:spPr bwMode="auto">
            <a:xfrm>
              <a:off x="3030" y="2167"/>
              <a:ext cx="42" cy="20"/>
            </a:xfrm>
            <a:custGeom>
              <a:avLst/>
              <a:gdLst>
                <a:gd name="T0" fmla="*/ 0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0 w 104"/>
                <a:gd name="T9" fmla="*/ 0 h 56"/>
                <a:gd name="T10" fmla="*/ 0 w 10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6"/>
                <a:gd name="T20" fmla="*/ 104 w 104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6">
                  <a:moveTo>
                    <a:pt x="104" y="0"/>
                  </a:moveTo>
                  <a:lnTo>
                    <a:pt x="10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7" name="Freeform 91"/>
            <p:cNvSpPr>
              <a:spLocks/>
            </p:cNvSpPr>
            <p:nvPr/>
          </p:nvSpPr>
          <p:spPr bwMode="auto">
            <a:xfrm>
              <a:off x="3118" y="2215"/>
              <a:ext cx="41" cy="21"/>
            </a:xfrm>
            <a:custGeom>
              <a:avLst/>
              <a:gdLst>
                <a:gd name="T0" fmla="*/ 0 w 104"/>
                <a:gd name="T1" fmla="*/ 0 h 58"/>
                <a:gd name="T2" fmla="*/ 0 w 104"/>
                <a:gd name="T3" fmla="*/ 0 h 58"/>
                <a:gd name="T4" fmla="*/ 0 w 104"/>
                <a:gd name="T5" fmla="*/ 0 h 58"/>
                <a:gd name="T6" fmla="*/ 0 w 104"/>
                <a:gd name="T7" fmla="*/ 0 h 58"/>
                <a:gd name="T8" fmla="*/ 0 w 104"/>
                <a:gd name="T9" fmla="*/ 0 h 58"/>
                <a:gd name="T10" fmla="*/ 0 w 10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8"/>
                <a:gd name="T20" fmla="*/ 104 w 10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8">
                  <a:moveTo>
                    <a:pt x="104" y="0"/>
                  </a:moveTo>
                  <a:lnTo>
                    <a:pt x="10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8" name="Freeform 92"/>
            <p:cNvSpPr>
              <a:spLocks/>
            </p:cNvSpPr>
            <p:nvPr/>
          </p:nvSpPr>
          <p:spPr bwMode="auto">
            <a:xfrm>
              <a:off x="3118" y="2265"/>
              <a:ext cx="41" cy="20"/>
            </a:xfrm>
            <a:custGeom>
              <a:avLst/>
              <a:gdLst>
                <a:gd name="T0" fmla="*/ 0 w 104"/>
                <a:gd name="T1" fmla="*/ 0 h 58"/>
                <a:gd name="T2" fmla="*/ 0 w 104"/>
                <a:gd name="T3" fmla="*/ 0 h 58"/>
                <a:gd name="T4" fmla="*/ 0 w 104"/>
                <a:gd name="T5" fmla="*/ 0 h 58"/>
                <a:gd name="T6" fmla="*/ 0 w 104"/>
                <a:gd name="T7" fmla="*/ 0 h 58"/>
                <a:gd name="T8" fmla="*/ 0 w 104"/>
                <a:gd name="T9" fmla="*/ 0 h 58"/>
                <a:gd name="T10" fmla="*/ 0 w 10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8"/>
                <a:gd name="T20" fmla="*/ 104 w 10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8">
                  <a:moveTo>
                    <a:pt x="104" y="0"/>
                  </a:moveTo>
                  <a:lnTo>
                    <a:pt x="10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9" name="Line 93"/>
            <p:cNvSpPr>
              <a:spLocks noChangeShapeType="1"/>
            </p:cNvSpPr>
            <p:nvPr/>
          </p:nvSpPr>
          <p:spPr bwMode="auto">
            <a:xfrm>
              <a:off x="2968" y="2226"/>
              <a:ext cx="170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0" name="Line 94"/>
            <p:cNvSpPr>
              <a:spLocks noChangeShapeType="1"/>
            </p:cNvSpPr>
            <p:nvPr/>
          </p:nvSpPr>
          <p:spPr bwMode="auto">
            <a:xfrm>
              <a:off x="3051" y="2180"/>
              <a:ext cx="0" cy="9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1" name="Line 95"/>
            <p:cNvSpPr>
              <a:spLocks noChangeShapeType="1"/>
            </p:cNvSpPr>
            <p:nvPr/>
          </p:nvSpPr>
          <p:spPr bwMode="auto">
            <a:xfrm flipV="1">
              <a:off x="2975" y="2177"/>
              <a:ext cx="157" cy="9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2" name="Line 96"/>
            <p:cNvSpPr>
              <a:spLocks noChangeShapeType="1"/>
            </p:cNvSpPr>
            <p:nvPr/>
          </p:nvSpPr>
          <p:spPr bwMode="auto">
            <a:xfrm flipH="1" flipV="1">
              <a:off x="2972" y="2177"/>
              <a:ext cx="158" cy="9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2" name="Picture 2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9050" y="2498725"/>
            <a:ext cx="261938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3" name="Picture 2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8863" y="4903788"/>
            <a:ext cx="263525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14" name="Picture 2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70138" y="4102100"/>
            <a:ext cx="263525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7" name="Group 317"/>
          <p:cNvGrpSpPr>
            <a:grpSpLocks/>
          </p:cNvGrpSpPr>
          <p:nvPr/>
        </p:nvGrpSpPr>
        <p:grpSpPr bwMode="auto">
          <a:xfrm>
            <a:off x="4173538" y="2444750"/>
            <a:ext cx="422275" cy="344488"/>
            <a:chOff x="-1627121" y="3313043"/>
            <a:chExt cx="519499" cy="436839"/>
          </a:xfrm>
        </p:grpSpPr>
        <p:pic>
          <p:nvPicPr>
            <p:cNvPr id="61546" name="Picture 24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432132" y="3313043"/>
              <a:ext cx="324510" cy="346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1547" name="Picture 23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627121" y="3375447"/>
              <a:ext cx="349473" cy="3744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38" name="Group 320"/>
          <p:cNvGrpSpPr>
            <a:grpSpLocks/>
          </p:cNvGrpSpPr>
          <p:nvPr/>
        </p:nvGrpSpPr>
        <p:grpSpPr bwMode="auto">
          <a:xfrm>
            <a:off x="5175250" y="4943475"/>
            <a:ext cx="420688" cy="342900"/>
            <a:chOff x="-1627121" y="3313043"/>
            <a:chExt cx="519499" cy="436839"/>
          </a:xfrm>
        </p:grpSpPr>
        <p:pic>
          <p:nvPicPr>
            <p:cNvPr id="61544" name="Picture 24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432132" y="3313043"/>
              <a:ext cx="324510" cy="346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1545" name="Picture 23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627121" y="3375447"/>
              <a:ext cx="349473" cy="3744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39" name="Group 323"/>
          <p:cNvGrpSpPr>
            <a:grpSpLocks/>
          </p:cNvGrpSpPr>
          <p:nvPr/>
        </p:nvGrpSpPr>
        <p:grpSpPr bwMode="auto">
          <a:xfrm>
            <a:off x="1920875" y="4087813"/>
            <a:ext cx="422275" cy="344487"/>
            <a:chOff x="-1627121" y="3313043"/>
            <a:chExt cx="519499" cy="436839"/>
          </a:xfrm>
        </p:grpSpPr>
        <p:pic>
          <p:nvPicPr>
            <p:cNvPr id="61542" name="Picture 24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432132" y="3313043"/>
              <a:ext cx="324510" cy="346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1543" name="Picture 23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627121" y="3375447"/>
              <a:ext cx="349473" cy="3744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40" name="Group 329"/>
          <p:cNvGrpSpPr>
            <a:grpSpLocks/>
          </p:cNvGrpSpPr>
          <p:nvPr/>
        </p:nvGrpSpPr>
        <p:grpSpPr bwMode="auto">
          <a:xfrm>
            <a:off x="674688" y="2319338"/>
            <a:ext cx="1231900" cy="1192212"/>
            <a:chOff x="-1595577" y="2186690"/>
            <a:chExt cx="1233307" cy="1191641"/>
          </a:xfrm>
        </p:grpSpPr>
        <p:pic>
          <p:nvPicPr>
            <p:cNvPr id="328" name="Picture 327" descr="blue-cloud-dark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>
              <a:off x="-1595577" y="2186690"/>
              <a:ext cx="1233307" cy="1191641"/>
            </a:xfrm>
            <a:prstGeom prst="rect">
              <a:avLst/>
            </a:prstGeom>
          </p:spPr>
        </p:pic>
        <p:sp>
          <p:nvSpPr>
            <p:cNvPr id="61541" name="TextBox 117"/>
            <p:cNvSpPr txBox="1">
              <a:spLocks noChangeArrowheads="1"/>
            </p:cNvSpPr>
            <p:nvPr/>
          </p:nvSpPr>
          <p:spPr bwMode="auto">
            <a:xfrm>
              <a:off x="-1478467" y="2247384"/>
              <a:ext cx="1015021" cy="397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Internal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11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Data Center</a:t>
              </a:r>
            </a:p>
          </p:txBody>
        </p:sp>
      </p:grpSp>
      <p:pic>
        <p:nvPicPr>
          <p:cNvPr id="311" name="Picture 2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44600" y="3000375"/>
            <a:ext cx="263525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1" name="Group 316"/>
          <p:cNvGrpSpPr>
            <a:grpSpLocks/>
          </p:cNvGrpSpPr>
          <p:nvPr/>
        </p:nvGrpSpPr>
        <p:grpSpPr bwMode="auto">
          <a:xfrm>
            <a:off x="973138" y="2755900"/>
            <a:ext cx="422275" cy="344488"/>
            <a:chOff x="-1627121" y="3313043"/>
            <a:chExt cx="519499" cy="436839"/>
          </a:xfrm>
        </p:grpSpPr>
        <p:pic>
          <p:nvPicPr>
            <p:cNvPr id="61538" name="Picture 24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432132" y="3313043"/>
              <a:ext cx="324510" cy="346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61539" name="Picture 23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627121" y="3375447"/>
              <a:ext cx="349473" cy="37443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cxnSp>
        <p:nvCxnSpPr>
          <p:cNvPr id="125" name="Straight Connector 124"/>
          <p:cNvCxnSpPr/>
          <p:nvPr/>
        </p:nvCxnSpPr>
        <p:spPr>
          <a:xfrm rot="10800000">
            <a:off x="1685925" y="3098800"/>
            <a:ext cx="1933575" cy="455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1554163" y="3114675"/>
            <a:ext cx="1854200" cy="433388"/>
          </a:xfrm>
          <a:prstGeom prst="straightConnector1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56"/>
          <p:cNvGrpSpPr>
            <a:grpSpLocks/>
          </p:cNvGrpSpPr>
          <p:nvPr/>
        </p:nvGrpSpPr>
        <p:grpSpPr bwMode="auto">
          <a:xfrm>
            <a:off x="1444625" y="2792413"/>
            <a:ext cx="373063" cy="330200"/>
            <a:chOff x="2903" y="2055"/>
            <a:chExt cx="300" cy="257"/>
          </a:xfrm>
        </p:grpSpPr>
        <p:sp>
          <p:nvSpPr>
            <p:cNvPr id="61498" name="Oval 57"/>
            <p:cNvSpPr>
              <a:spLocks noChangeAspect="1" noChangeArrowheads="1"/>
            </p:cNvSpPr>
            <p:nvPr/>
          </p:nvSpPr>
          <p:spPr bwMode="auto">
            <a:xfrm>
              <a:off x="3070" y="2129"/>
              <a:ext cx="75" cy="111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58"/>
            <p:cNvGrpSpPr>
              <a:grpSpLocks/>
            </p:cNvGrpSpPr>
            <p:nvPr/>
          </p:nvGrpSpPr>
          <p:grpSpPr bwMode="auto">
            <a:xfrm>
              <a:off x="2903" y="2055"/>
              <a:ext cx="300" cy="257"/>
              <a:chOff x="2458" y="1719"/>
              <a:chExt cx="436" cy="467"/>
            </a:xfrm>
          </p:grpSpPr>
          <p:sp>
            <p:nvSpPr>
              <p:cNvPr id="61513" name="Oval 59"/>
              <p:cNvSpPr>
                <a:spLocks noChangeArrowheads="1"/>
              </p:cNvSpPr>
              <p:nvPr/>
            </p:nvSpPr>
            <p:spPr bwMode="auto">
              <a:xfrm>
                <a:off x="2459" y="2037"/>
                <a:ext cx="435" cy="149"/>
              </a:xfrm>
              <a:prstGeom prst="ellipse">
                <a:avLst/>
              </a:prstGeom>
              <a:solidFill>
                <a:srgbClr val="0078AA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4" name="Rectangle 60"/>
              <p:cNvSpPr>
                <a:spLocks noChangeArrowheads="1"/>
              </p:cNvSpPr>
              <p:nvPr/>
            </p:nvSpPr>
            <p:spPr bwMode="auto">
              <a:xfrm>
                <a:off x="2458" y="1795"/>
                <a:ext cx="434" cy="318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5" name="Rectangle 61"/>
              <p:cNvSpPr>
                <a:spLocks noChangeArrowheads="1"/>
              </p:cNvSpPr>
              <p:nvPr/>
            </p:nvSpPr>
            <p:spPr bwMode="auto">
              <a:xfrm>
                <a:off x="2458" y="1795"/>
                <a:ext cx="434" cy="318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6" name="Oval 62"/>
              <p:cNvSpPr>
                <a:spLocks noChangeArrowheads="1"/>
              </p:cNvSpPr>
              <p:nvPr/>
            </p:nvSpPr>
            <p:spPr bwMode="auto">
              <a:xfrm>
                <a:off x="2459" y="1719"/>
                <a:ext cx="435" cy="149"/>
              </a:xfrm>
              <a:prstGeom prst="ellipse">
                <a:avLst/>
              </a:prstGeom>
              <a:solidFill>
                <a:srgbClr val="00B4FF"/>
              </a:solidFill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" name="Group 63"/>
              <p:cNvGrpSpPr>
                <a:grpSpLocks/>
              </p:cNvGrpSpPr>
              <p:nvPr/>
            </p:nvGrpSpPr>
            <p:grpSpPr bwMode="auto">
              <a:xfrm>
                <a:off x="2524" y="1737"/>
                <a:ext cx="302" cy="113"/>
                <a:chOff x="4509" y="1967"/>
                <a:chExt cx="302" cy="113"/>
              </a:xfrm>
            </p:grpSpPr>
            <p:grpSp>
              <p:nvGrpSpPr>
                <p:cNvPr id="45" name="Group 64"/>
                <p:cNvGrpSpPr>
                  <a:grpSpLocks/>
                </p:cNvGrpSpPr>
                <p:nvPr/>
              </p:nvGrpSpPr>
              <p:grpSpPr bwMode="auto">
                <a:xfrm>
                  <a:off x="4509" y="1967"/>
                  <a:ext cx="299" cy="111"/>
                  <a:chOff x="4509" y="1967"/>
                  <a:chExt cx="299" cy="111"/>
                </a:xfrm>
              </p:grpSpPr>
              <p:sp>
                <p:nvSpPr>
                  <p:cNvPr id="61530" name="Freeform 65"/>
                  <p:cNvSpPr>
                    <a:spLocks/>
                  </p:cNvSpPr>
                  <p:nvPr/>
                </p:nvSpPr>
                <p:spPr bwMode="auto">
                  <a:xfrm>
                    <a:off x="4665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7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7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31" name="Freeform 66"/>
                  <p:cNvSpPr>
                    <a:spLocks/>
                  </p:cNvSpPr>
                  <p:nvPr/>
                </p:nvSpPr>
                <p:spPr bwMode="auto">
                  <a:xfrm>
                    <a:off x="4665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7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7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32" name="Freeform 67"/>
                  <p:cNvSpPr>
                    <a:spLocks/>
                  </p:cNvSpPr>
                  <p:nvPr/>
                </p:nvSpPr>
                <p:spPr bwMode="auto">
                  <a:xfrm>
                    <a:off x="4509" y="2025"/>
                    <a:ext cx="143" cy="50"/>
                  </a:xfrm>
                  <a:custGeom>
                    <a:avLst/>
                    <a:gdLst>
                      <a:gd name="T0" fmla="*/ 143 w 143"/>
                      <a:gd name="T1" fmla="*/ 10 h 50"/>
                      <a:gd name="T2" fmla="*/ 111 w 143"/>
                      <a:gd name="T3" fmla="*/ 0 h 50"/>
                      <a:gd name="T4" fmla="*/ 37 w 143"/>
                      <a:gd name="T5" fmla="*/ 32 h 50"/>
                      <a:gd name="T6" fmla="*/ 0 w 143"/>
                      <a:gd name="T7" fmla="*/ 21 h 50"/>
                      <a:gd name="T8" fmla="*/ 19 w 143"/>
                      <a:gd name="T9" fmla="*/ 50 h 50"/>
                      <a:gd name="T10" fmla="*/ 111 w 143"/>
                      <a:gd name="T11" fmla="*/ 50 h 50"/>
                      <a:gd name="T12" fmla="*/ 72 w 143"/>
                      <a:gd name="T13" fmla="*/ 40 h 50"/>
                      <a:gd name="T14" fmla="*/ 143 w 143"/>
                      <a:gd name="T15" fmla="*/ 1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0"/>
                      <a:gd name="T26" fmla="*/ 143 w 143"/>
                      <a:gd name="T27" fmla="*/ 50 h 5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0">
                        <a:moveTo>
                          <a:pt x="143" y="10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1"/>
                        </a:lnTo>
                        <a:lnTo>
                          <a:pt x="19" y="50"/>
                        </a:lnTo>
                        <a:lnTo>
                          <a:pt x="111" y="50"/>
                        </a:lnTo>
                        <a:lnTo>
                          <a:pt x="72" y="40"/>
                        </a:lnTo>
                        <a:lnTo>
                          <a:pt x="14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33" name="Freeform 68"/>
                  <p:cNvSpPr>
                    <a:spLocks/>
                  </p:cNvSpPr>
                  <p:nvPr/>
                </p:nvSpPr>
                <p:spPr bwMode="auto">
                  <a:xfrm>
                    <a:off x="4509" y="2025"/>
                    <a:ext cx="143" cy="50"/>
                  </a:xfrm>
                  <a:custGeom>
                    <a:avLst/>
                    <a:gdLst>
                      <a:gd name="T0" fmla="*/ 143 w 143"/>
                      <a:gd name="T1" fmla="*/ 10 h 50"/>
                      <a:gd name="T2" fmla="*/ 111 w 143"/>
                      <a:gd name="T3" fmla="*/ 0 h 50"/>
                      <a:gd name="T4" fmla="*/ 37 w 143"/>
                      <a:gd name="T5" fmla="*/ 32 h 50"/>
                      <a:gd name="T6" fmla="*/ 0 w 143"/>
                      <a:gd name="T7" fmla="*/ 21 h 50"/>
                      <a:gd name="T8" fmla="*/ 19 w 143"/>
                      <a:gd name="T9" fmla="*/ 50 h 50"/>
                      <a:gd name="T10" fmla="*/ 111 w 143"/>
                      <a:gd name="T11" fmla="*/ 50 h 50"/>
                      <a:gd name="T12" fmla="*/ 72 w 143"/>
                      <a:gd name="T13" fmla="*/ 40 h 50"/>
                      <a:gd name="T14" fmla="*/ 143 w 143"/>
                      <a:gd name="T15" fmla="*/ 1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0"/>
                      <a:gd name="T26" fmla="*/ 143 w 143"/>
                      <a:gd name="T27" fmla="*/ 50 h 5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0">
                        <a:moveTo>
                          <a:pt x="143" y="10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1"/>
                        </a:lnTo>
                        <a:lnTo>
                          <a:pt x="19" y="50"/>
                        </a:lnTo>
                        <a:lnTo>
                          <a:pt x="111" y="50"/>
                        </a:lnTo>
                        <a:lnTo>
                          <a:pt x="72" y="40"/>
                        </a:lnTo>
                        <a:lnTo>
                          <a:pt x="14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34" name="Freeform 69"/>
                  <p:cNvSpPr>
                    <a:spLocks/>
                  </p:cNvSpPr>
                  <p:nvPr/>
                </p:nvSpPr>
                <p:spPr bwMode="auto">
                  <a:xfrm>
                    <a:off x="4517" y="1967"/>
                    <a:ext cx="143" cy="47"/>
                  </a:xfrm>
                  <a:custGeom>
                    <a:avLst/>
                    <a:gdLst>
                      <a:gd name="T0" fmla="*/ 0 w 143"/>
                      <a:gd name="T1" fmla="*/ 10 h 47"/>
                      <a:gd name="T2" fmla="*/ 32 w 143"/>
                      <a:gd name="T3" fmla="*/ 0 h 47"/>
                      <a:gd name="T4" fmla="*/ 109 w 143"/>
                      <a:gd name="T5" fmla="*/ 29 h 47"/>
                      <a:gd name="T6" fmla="*/ 143 w 143"/>
                      <a:gd name="T7" fmla="*/ 21 h 47"/>
                      <a:gd name="T8" fmla="*/ 125 w 143"/>
                      <a:gd name="T9" fmla="*/ 47 h 47"/>
                      <a:gd name="T10" fmla="*/ 35 w 143"/>
                      <a:gd name="T11" fmla="*/ 47 h 47"/>
                      <a:gd name="T12" fmla="*/ 72 w 143"/>
                      <a:gd name="T13" fmla="*/ 39 h 47"/>
                      <a:gd name="T14" fmla="*/ 0 w 143"/>
                      <a:gd name="T15" fmla="*/ 10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0" y="10"/>
                        </a:moveTo>
                        <a:lnTo>
                          <a:pt x="32" y="0"/>
                        </a:lnTo>
                        <a:lnTo>
                          <a:pt x="109" y="29"/>
                        </a:lnTo>
                        <a:lnTo>
                          <a:pt x="143" y="21"/>
                        </a:lnTo>
                        <a:lnTo>
                          <a:pt x="125" y="47"/>
                        </a:lnTo>
                        <a:lnTo>
                          <a:pt x="35" y="47"/>
                        </a:lnTo>
                        <a:lnTo>
                          <a:pt x="72" y="39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35" name="Freeform 70"/>
                  <p:cNvSpPr>
                    <a:spLocks/>
                  </p:cNvSpPr>
                  <p:nvPr/>
                </p:nvSpPr>
                <p:spPr bwMode="auto">
                  <a:xfrm>
                    <a:off x="4517" y="1967"/>
                    <a:ext cx="143" cy="47"/>
                  </a:xfrm>
                  <a:custGeom>
                    <a:avLst/>
                    <a:gdLst>
                      <a:gd name="T0" fmla="*/ 0 w 143"/>
                      <a:gd name="T1" fmla="*/ 10 h 47"/>
                      <a:gd name="T2" fmla="*/ 32 w 143"/>
                      <a:gd name="T3" fmla="*/ 0 h 47"/>
                      <a:gd name="T4" fmla="*/ 109 w 143"/>
                      <a:gd name="T5" fmla="*/ 29 h 47"/>
                      <a:gd name="T6" fmla="*/ 143 w 143"/>
                      <a:gd name="T7" fmla="*/ 21 h 47"/>
                      <a:gd name="T8" fmla="*/ 125 w 143"/>
                      <a:gd name="T9" fmla="*/ 47 h 47"/>
                      <a:gd name="T10" fmla="*/ 35 w 143"/>
                      <a:gd name="T11" fmla="*/ 47 h 47"/>
                      <a:gd name="T12" fmla="*/ 72 w 143"/>
                      <a:gd name="T13" fmla="*/ 39 h 47"/>
                      <a:gd name="T14" fmla="*/ 0 w 143"/>
                      <a:gd name="T15" fmla="*/ 10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0" y="10"/>
                        </a:moveTo>
                        <a:lnTo>
                          <a:pt x="32" y="0"/>
                        </a:lnTo>
                        <a:lnTo>
                          <a:pt x="109" y="29"/>
                        </a:lnTo>
                        <a:lnTo>
                          <a:pt x="143" y="21"/>
                        </a:lnTo>
                        <a:lnTo>
                          <a:pt x="125" y="47"/>
                        </a:lnTo>
                        <a:lnTo>
                          <a:pt x="35" y="47"/>
                        </a:lnTo>
                        <a:lnTo>
                          <a:pt x="72" y="39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36" name="Freeform 71"/>
                  <p:cNvSpPr>
                    <a:spLocks/>
                  </p:cNvSpPr>
                  <p:nvPr/>
                </p:nvSpPr>
                <p:spPr bwMode="auto">
                  <a:xfrm>
                    <a:off x="4660" y="2030"/>
                    <a:ext cx="143" cy="48"/>
                  </a:xfrm>
                  <a:custGeom>
                    <a:avLst/>
                    <a:gdLst>
                      <a:gd name="T0" fmla="*/ 143 w 143"/>
                      <a:gd name="T1" fmla="*/ 37 h 48"/>
                      <a:gd name="T2" fmla="*/ 111 w 143"/>
                      <a:gd name="T3" fmla="*/ 48 h 48"/>
                      <a:gd name="T4" fmla="*/ 37 w 143"/>
                      <a:gd name="T5" fmla="*/ 16 h 48"/>
                      <a:gd name="T6" fmla="*/ 0 w 143"/>
                      <a:gd name="T7" fmla="*/ 27 h 48"/>
                      <a:gd name="T8" fmla="*/ 19 w 143"/>
                      <a:gd name="T9" fmla="*/ 0 h 48"/>
                      <a:gd name="T10" fmla="*/ 111 w 143"/>
                      <a:gd name="T11" fmla="*/ 0 h 48"/>
                      <a:gd name="T12" fmla="*/ 72 w 143"/>
                      <a:gd name="T13" fmla="*/ 8 h 48"/>
                      <a:gd name="T14" fmla="*/ 143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143" y="37"/>
                        </a:moveTo>
                        <a:lnTo>
                          <a:pt x="111" y="48"/>
                        </a:lnTo>
                        <a:lnTo>
                          <a:pt x="37" y="16"/>
                        </a:lnTo>
                        <a:lnTo>
                          <a:pt x="0" y="27"/>
                        </a:lnTo>
                        <a:lnTo>
                          <a:pt x="19" y="0"/>
                        </a:lnTo>
                        <a:lnTo>
                          <a:pt x="111" y="0"/>
                        </a:lnTo>
                        <a:lnTo>
                          <a:pt x="72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37" name="Freeform 72"/>
                  <p:cNvSpPr>
                    <a:spLocks/>
                  </p:cNvSpPr>
                  <p:nvPr/>
                </p:nvSpPr>
                <p:spPr bwMode="auto">
                  <a:xfrm>
                    <a:off x="4660" y="2030"/>
                    <a:ext cx="143" cy="48"/>
                  </a:xfrm>
                  <a:custGeom>
                    <a:avLst/>
                    <a:gdLst>
                      <a:gd name="T0" fmla="*/ 143 w 143"/>
                      <a:gd name="T1" fmla="*/ 37 h 48"/>
                      <a:gd name="T2" fmla="*/ 111 w 143"/>
                      <a:gd name="T3" fmla="*/ 48 h 48"/>
                      <a:gd name="T4" fmla="*/ 37 w 143"/>
                      <a:gd name="T5" fmla="*/ 16 h 48"/>
                      <a:gd name="T6" fmla="*/ 0 w 143"/>
                      <a:gd name="T7" fmla="*/ 27 h 48"/>
                      <a:gd name="T8" fmla="*/ 19 w 143"/>
                      <a:gd name="T9" fmla="*/ 0 h 48"/>
                      <a:gd name="T10" fmla="*/ 111 w 143"/>
                      <a:gd name="T11" fmla="*/ 0 h 48"/>
                      <a:gd name="T12" fmla="*/ 72 w 143"/>
                      <a:gd name="T13" fmla="*/ 8 h 48"/>
                      <a:gd name="T14" fmla="*/ 143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143" y="37"/>
                        </a:moveTo>
                        <a:lnTo>
                          <a:pt x="111" y="48"/>
                        </a:lnTo>
                        <a:lnTo>
                          <a:pt x="37" y="16"/>
                        </a:lnTo>
                        <a:lnTo>
                          <a:pt x="0" y="27"/>
                        </a:lnTo>
                        <a:lnTo>
                          <a:pt x="19" y="0"/>
                        </a:lnTo>
                        <a:lnTo>
                          <a:pt x="111" y="0"/>
                        </a:lnTo>
                        <a:lnTo>
                          <a:pt x="72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" name="Group 73"/>
                <p:cNvGrpSpPr>
                  <a:grpSpLocks/>
                </p:cNvGrpSpPr>
                <p:nvPr/>
              </p:nvGrpSpPr>
              <p:grpSpPr bwMode="auto">
                <a:xfrm>
                  <a:off x="4512" y="1969"/>
                  <a:ext cx="299" cy="111"/>
                  <a:chOff x="4512" y="1969"/>
                  <a:chExt cx="299" cy="111"/>
                </a:xfrm>
              </p:grpSpPr>
              <p:sp>
                <p:nvSpPr>
                  <p:cNvPr id="61522" name="Freeform 74"/>
                  <p:cNvSpPr>
                    <a:spLocks/>
                  </p:cNvSpPr>
                  <p:nvPr/>
                </p:nvSpPr>
                <p:spPr bwMode="auto">
                  <a:xfrm>
                    <a:off x="4668" y="1972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6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6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23" name="Freeform 75"/>
                  <p:cNvSpPr>
                    <a:spLocks/>
                  </p:cNvSpPr>
                  <p:nvPr/>
                </p:nvSpPr>
                <p:spPr bwMode="auto">
                  <a:xfrm>
                    <a:off x="4668" y="1972"/>
                    <a:ext cx="143" cy="48"/>
                  </a:xfrm>
                  <a:custGeom>
                    <a:avLst/>
                    <a:gdLst>
                      <a:gd name="T0" fmla="*/ 0 w 143"/>
                      <a:gd name="T1" fmla="*/ 37 h 48"/>
                      <a:gd name="T2" fmla="*/ 32 w 143"/>
                      <a:gd name="T3" fmla="*/ 48 h 48"/>
                      <a:gd name="T4" fmla="*/ 109 w 143"/>
                      <a:gd name="T5" fmla="*/ 16 h 48"/>
                      <a:gd name="T6" fmla="*/ 143 w 143"/>
                      <a:gd name="T7" fmla="*/ 26 h 48"/>
                      <a:gd name="T8" fmla="*/ 125 w 143"/>
                      <a:gd name="T9" fmla="*/ 0 h 48"/>
                      <a:gd name="T10" fmla="*/ 35 w 143"/>
                      <a:gd name="T11" fmla="*/ 0 h 48"/>
                      <a:gd name="T12" fmla="*/ 72 w 143"/>
                      <a:gd name="T13" fmla="*/ 8 h 48"/>
                      <a:gd name="T14" fmla="*/ 0 w 143"/>
                      <a:gd name="T15" fmla="*/ 37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37"/>
                        </a:moveTo>
                        <a:lnTo>
                          <a:pt x="32" y="48"/>
                        </a:lnTo>
                        <a:lnTo>
                          <a:pt x="109" y="16"/>
                        </a:lnTo>
                        <a:lnTo>
                          <a:pt x="143" y="26"/>
                        </a:lnTo>
                        <a:lnTo>
                          <a:pt x="125" y="0"/>
                        </a:lnTo>
                        <a:lnTo>
                          <a:pt x="35" y="0"/>
                        </a:lnTo>
                        <a:lnTo>
                          <a:pt x="72" y="8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24" name="Freeform 76"/>
                  <p:cNvSpPr>
                    <a:spLocks/>
                  </p:cNvSpPr>
                  <p:nvPr/>
                </p:nvSpPr>
                <p:spPr bwMode="auto">
                  <a:xfrm>
                    <a:off x="4512" y="2027"/>
                    <a:ext cx="143" cy="51"/>
                  </a:xfrm>
                  <a:custGeom>
                    <a:avLst/>
                    <a:gdLst>
                      <a:gd name="T0" fmla="*/ 143 w 143"/>
                      <a:gd name="T1" fmla="*/ 11 h 51"/>
                      <a:gd name="T2" fmla="*/ 111 w 143"/>
                      <a:gd name="T3" fmla="*/ 0 h 51"/>
                      <a:gd name="T4" fmla="*/ 37 w 143"/>
                      <a:gd name="T5" fmla="*/ 32 h 51"/>
                      <a:gd name="T6" fmla="*/ 0 w 143"/>
                      <a:gd name="T7" fmla="*/ 22 h 51"/>
                      <a:gd name="T8" fmla="*/ 18 w 143"/>
                      <a:gd name="T9" fmla="*/ 51 h 51"/>
                      <a:gd name="T10" fmla="*/ 111 w 143"/>
                      <a:gd name="T11" fmla="*/ 51 h 51"/>
                      <a:gd name="T12" fmla="*/ 71 w 143"/>
                      <a:gd name="T13" fmla="*/ 40 h 51"/>
                      <a:gd name="T14" fmla="*/ 143 w 143"/>
                      <a:gd name="T15" fmla="*/ 11 h 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1"/>
                      <a:gd name="T26" fmla="*/ 143 w 143"/>
                      <a:gd name="T27" fmla="*/ 51 h 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1">
                        <a:moveTo>
                          <a:pt x="143" y="11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2"/>
                        </a:lnTo>
                        <a:lnTo>
                          <a:pt x="18" y="51"/>
                        </a:lnTo>
                        <a:lnTo>
                          <a:pt x="111" y="51"/>
                        </a:lnTo>
                        <a:lnTo>
                          <a:pt x="71" y="40"/>
                        </a:lnTo>
                        <a:lnTo>
                          <a:pt x="143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25" name="Freeform 77"/>
                  <p:cNvSpPr>
                    <a:spLocks/>
                  </p:cNvSpPr>
                  <p:nvPr/>
                </p:nvSpPr>
                <p:spPr bwMode="auto">
                  <a:xfrm>
                    <a:off x="4512" y="2027"/>
                    <a:ext cx="143" cy="51"/>
                  </a:xfrm>
                  <a:custGeom>
                    <a:avLst/>
                    <a:gdLst>
                      <a:gd name="T0" fmla="*/ 143 w 143"/>
                      <a:gd name="T1" fmla="*/ 11 h 51"/>
                      <a:gd name="T2" fmla="*/ 111 w 143"/>
                      <a:gd name="T3" fmla="*/ 0 h 51"/>
                      <a:gd name="T4" fmla="*/ 37 w 143"/>
                      <a:gd name="T5" fmla="*/ 32 h 51"/>
                      <a:gd name="T6" fmla="*/ 0 w 143"/>
                      <a:gd name="T7" fmla="*/ 22 h 51"/>
                      <a:gd name="T8" fmla="*/ 18 w 143"/>
                      <a:gd name="T9" fmla="*/ 51 h 51"/>
                      <a:gd name="T10" fmla="*/ 111 w 143"/>
                      <a:gd name="T11" fmla="*/ 51 h 51"/>
                      <a:gd name="T12" fmla="*/ 71 w 143"/>
                      <a:gd name="T13" fmla="*/ 40 h 51"/>
                      <a:gd name="T14" fmla="*/ 143 w 143"/>
                      <a:gd name="T15" fmla="*/ 11 h 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51"/>
                      <a:gd name="T26" fmla="*/ 143 w 143"/>
                      <a:gd name="T27" fmla="*/ 51 h 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51">
                        <a:moveTo>
                          <a:pt x="143" y="11"/>
                        </a:moveTo>
                        <a:lnTo>
                          <a:pt x="111" y="0"/>
                        </a:lnTo>
                        <a:lnTo>
                          <a:pt x="37" y="32"/>
                        </a:lnTo>
                        <a:lnTo>
                          <a:pt x="0" y="22"/>
                        </a:lnTo>
                        <a:lnTo>
                          <a:pt x="18" y="51"/>
                        </a:lnTo>
                        <a:lnTo>
                          <a:pt x="111" y="51"/>
                        </a:lnTo>
                        <a:lnTo>
                          <a:pt x="71" y="40"/>
                        </a:lnTo>
                        <a:lnTo>
                          <a:pt x="143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26" name="Freeform 78"/>
                  <p:cNvSpPr>
                    <a:spLocks/>
                  </p:cNvSpPr>
                  <p:nvPr/>
                </p:nvSpPr>
                <p:spPr bwMode="auto">
                  <a:xfrm>
                    <a:off x="4520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11 h 48"/>
                      <a:gd name="T2" fmla="*/ 32 w 143"/>
                      <a:gd name="T3" fmla="*/ 0 h 48"/>
                      <a:gd name="T4" fmla="*/ 108 w 143"/>
                      <a:gd name="T5" fmla="*/ 29 h 48"/>
                      <a:gd name="T6" fmla="*/ 143 w 143"/>
                      <a:gd name="T7" fmla="*/ 21 h 48"/>
                      <a:gd name="T8" fmla="*/ 124 w 143"/>
                      <a:gd name="T9" fmla="*/ 48 h 48"/>
                      <a:gd name="T10" fmla="*/ 34 w 143"/>
                      <a:gd name="T11" fmla="*/ 48 h 48"/>
                      <a:gd name="T12" fmla="*/ 71 w 143"/>
                      <a:gd name="T13" fmla="*/ 40 h 48"/>
                      <a:gd name="T14" fmla="*/ 0 w 143"/>
                      <a:gd name="T15" fmla="*/ 11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11"/>
                        </a:moveTo>
                        <a:lnTo>
                          <a:pt x="32" y="0"/>
                        </a:lnTo>
                        <a:lnTo>
                          <a:pt x="108" y="29"/>
                        </a:lnTo>
                        <a:lnTo>
                          <a:pt x="143" y="21"/>
                        </a:lnTo>
                        <a:lnTo>
                          <a:pt x="124" y="48"/>
                        </a:lnTo>
                        <a:lnTo>
                          <a:pt x="34" y="48"/>
                        </a:lnTo>
                        <a:lnTo>
                          <a:pt x="71" y="4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27" name="Freeform 79"/>
                  <p:cNvSpPr>
                    <a:spLocks/>
                  </p:cNvSpPr>
                  <p:nvPr/>
                </p:nvSpPr>
                <p:spPr bwMode="auto">
                  <a:xfrm>
                    <a:off x="4520" y="1969"/>
                    <a:ext cx="143" cy="48"/>
                  </a:xfrm>
                  <a:custGeom>
                    <a:avLst/>
                    <a:gdLst>
                      <a:gd name="T0" fmla="*/ 0 w 143"/>
                      <a:gd name="T1" fmla="*/ 11 h 48"/>
                      <a:gd name="T2" fmla="*/ 32 w 143"/>
                      <a:gd name="T3" fmla="*/ 0 h 48"/>
                      <a:gd name="T4" fmla="*/ 108 w 143"/>
                      <a:gd name="T5" fmla="*/ 29 h 48"/>
                      <a:gd name="T6" fmla="*/ 143 w 143"/>
                      <a:gd name="T7" fmla="*/ 21 h 48"/>
                      <a:gd name="T8" fmla="*/ 124 w 143"/>
                      <a:gd name="T9" fmla="*/ 48 h 48"/>
                      <a:gd name="T10" fmla="*/ 34 w 143"/>
                      <a:gd name="T11" fmla="*/ 48 h 48"/>
                      <a:gd name="T12" fmla="*/ 71 w 143"/>
                      <a:gd name="T13" fmla="*/ 40 h 48"/>
                      <a:gd name="T14" fmla="*/ 0 w 143"/>
                      <a:gd name="T15" fmla="*/ 11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8"/>
                      <a:gd name="T26" fmla="*/ 143 w 143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8">
                        <a:moveTo>
                          <a:pt x="0" y="11"/>
                        </a:moveTo>
                        <a:lnTo>
                          <a:pt x="32" y="0"/>
                        </a:lnTo>
                        <a:lnTo>
                          <a:pt x="108" y="29"/>
                        </a:lnTo>
                        <a:lnTo>
                          <a:pt x="143" y="21"/>
                        </a:lnTo>
                        <a:lnTo>
                          <a:pt x="124" y="48"/>
                        </a:lnTo>
                        <a:lnTo>
                          <a:pt x="34" y="48"/>
                        </a:lnTo>
                        <a:lnTo>
                          <a:pt x="71" y="4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28" name="Freeform 80"/>
                  <p:cNvSpPr>
                    <a:spLocks/>
                  </p:cNvSpPr>
                  <p:nvPr/>
                </p:nvSpPr>
                <p:spPr bwMode="auto">
                  <a:xfrm>
                    <a:off x="4663" y="2033"/>
                    <a:ext cx="143" cy="47"/>
                  </a:xfrm>
                  <a:custGeom>
                    <a:avLst/>
                    <a:gdLst>
                      <a:gd name="T0" fmla="*/ 143 w 143"/>
                      <a:gd name="T1" fmla="*/ 37 h 47"/>
                      <a:gd name="T2" fmla="*/ 111 w 143"/>
                      <a:gd name="T3" fmla="*/ 47 h 47"/>
                      <a:gd name="T4" fmla="*/ 37 w 143"/>
                      <a:gd name="T5" fmla="*/ 16 h 47"/>
                      <a:gd name="T6" fmla="*/ 0 w 143"/>
                      <a:gd name="T7" fmla="*/ 26 h 47"/>
                      <a:gd name="T8" fmla="*/ 18 w 143"/>
                      <a:gd name="T9" fmla="*/ 0 h 47"/>
                      <a:gd name="T10" fmla="*/ 111 w 143"/>
                      <a:gd name="T11" fmla="*/ 0 h 47"/>
                      <a:gd name="T12" fmla="*/ 71 w 143"/>
                      <a:gd name="T13" fmla="*/ 8 h 47"/>
                      <a:gd name="T14" fmla="*/ 143 w 143"/>
                      <a:gd name="T15" fmla="*/ 37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143" y="37"/>
                        </a:moveTo>
                        <a:lnTo>
                          <a:pt x="111" y="47"/>
                        </a:lnTo>
                        <a:lnTo>
                          <a:pt x="37" y="16"/>
                        </a:lnTo>
                        <a:lnTo>
                          <a:pt x="0" y="26"/>
                        </a:lnTo>
                        <a:lnTo>
                          <a:pt x="18" y="0"/>
                        </a:lnTo>
                        <a:lnTo>
                          <a:pt x="111" y="0"/>
                        </a:lnTo>
                        <a:lnTo>
                          <a:pt x="71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29" name="Freeform 81"/>
                  <p:cNvSpPr>
                    <a:spLocks/>
                  </p:cNvSpPr>
                  <p:nvPr/>
                </p:nvSpPr>
                <p:spPr bwMode="auto">
                  <a:xfrm>
                    <a:off x="4663" y="2033"/>
                    <a:ext cx="143" cy="47"/>
                  </a:xfrm>
                  <a:custGeom>
                    <a:avLst/>
                    <a:gdLst>
                      <a:gd name="T0" fmla="*/ 143 w 143"/>
                      <a:gd name="T1" fmla="*/ 37 h 47"/>
                      <a:gd name="T2" fmla="*/ 111 w 143"/>
                      <a:gd name="T3" fmla="*/ 47 h 47"/>
                      <a:gd name="T4" fmla="*/ 37 w 143"/>
                      <a:gd name="T5" fmla="*/ 16 h 47"/>
                      <a:gd name="T6" fmla="*/ 0 w 143"/>
                      <a:gd name="T7" fmla="*/ 26 h 47"/>
                      <a:gd name="T8" fmla="*/ 18 w 143"/>
                      <a:gd name="T9" fmla="*/ 0 h 47"/>
                      <a:gd name="T10" fmla="*/ 111 w 143"/>
                      <a:gd name="T11" fmla="*/ 0 h 47"/>
                      <a:gd name="T12" fmla="*/ 71 w 143"/>
                      <a:gd name="T13" fmla="*/ 8 h 47"/>
                      <a:gd name="T14" fmla="*/ 143 w 143"/>
                      <a:gd name="T15" fmla="*/ 37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43"/>
                      <a:gd name="T25" fmla="*/ 0 h 47"/>
                      <a:gd name="T26" fmla="*/ 143 w 143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43" h="47">
                        <a:moveTo>
                          <a:pt x="143" y="37"/>
                        </a:moveTo>
                        <a:lnTo>
                          <a:pt x="111" y="47"/>
                        </a:lnTo>
                        <a:lnTo>
                          <a:pt x="37" y="16"/>
                        </a:lnTo>
                        <a:lnTo>
                          <a:pt x="0" y="26"/>
                        </a:lnTo>
                        <a:lnTo>
                          <a:pt x="18" y="0"/>
                        </a:lnTo>
                        <a:lnTo>
                          <a:pt x="111" y="0"/>
                        </a:lnTo>
                        <a:lnTo>
                          <a:pt x="71" y="8"/>
                        </a:lnTo>
                        <a:lnTo>
                          <a:pt x="143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518" name="Line 82"/>
              <p:cNvSpPr>
                <a:spLocks noChangeShapeType="1"/>
              </p:cNvSpPr>
              <p:nvPr/>
            </p:nvSpPr>
            <p:spPr bwMode="auto">
              <a:xfrm>
                <a:off x="2458" y="1792"/>
                <a:ext cx="1" cy="318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9" name="Line 83"/>
              <p:cNvSpPr>
                <a:spLocks noChangeShapeType="1"/>
              </p:cNvSpPr>
              <p:nvPr/>
            </p:nvSpPr>
            <p:spPr bwMode="auto">
              <a:xfrm>
                <a:off x="2892" y="1792"/>
                <a:ext cx="1" cy="318"/>
              </a:xfrm>
              <a:prstGeom prst="line">
                <a:avLst/>
              </a:prstGeom>
              <a:noFill/>
              <a:ln w="4763">
                <a:solidFill>
                  <a:srgbClr val="AAE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00" name="Freeform 84"/>
            <p:cNvSpPr>
              <a:spLocks/>
            </p:cNvSpPr>
            <p:nvPr/>
          </p:nvSpPr>
          <p:spPr bwMode="auto">
            <a:xfrm>
              <a:off x="3025" y="2201"/>
              <a:ext cx="54" cy="49"/>
            </a:xfrm>
            <a:custGeom>
              <a:avLst/>
              <a:gdLst>
                <a:gd name="T0" fmla="*/ 0 w 136"/>
                <a:gd name="T1" fmla="*/ 0 h 138"/>
                <a:gd name="T2" fmla="*/ 0 w 136"/>
                <a:gd name="T3" fmla="*/ 0 h 138"/>
                <a:gd name="T4" fmla="*/ 0 w 136"/>
                <a:gd name="T5" fmla="*/ 0 h 138"/>
                <a:gd name="T6" fmla="*/ 0 w 136"/>
                <a:gd name="T7" fmla="*/ 0 h 138"/>
                <a:gd name="T8" fmla="*/ 0 w 136"/>
                <a:gd name="T9" fmla="*/ 0 h 138"/>
                <a:gd name="T10" fmla="*/ 0 w 136"/>
                <a:gd name="T11" fmla="*/ 0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138"/>
                <a:gd name="T20" fmla="*/ 136 w 136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138">
                  <a:moveTo>
                    <a:pt x="136" y="138"/>
                  </a:moveTo>
                  <a:lnTo>
                    <a:pt x="0" y="138"/>
                  </a:lnTo>
                  <a:lnTo>
                    <a:pt x="0" y="0"/>
                  </a:lnTo>
                  <a:lnTo>
                    <a:pt x="136" y="0"/>
                  </a:lnTo>
                  <a:lnTo>
                    <a:pt x="136" y="138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1" name="Freeform 85"/>
            <p:cNvSpPr>
              <a:spLocks/>
            </p:cNvSpPr>
            <p:nvPr/>
          </p:nvSpPr>
          <p:spPr bwMode="auto">
            <a:xfrm>
              <a:off x="2946" y="2167"/>
              <a:ext cx="41" cy="20"/>
            </a:xfrm>
            <a:custGeom>
              <a:avLst/>
              <a:gdLst>
                <a:gd name="T0" fmla="*/ 0 w 102"/>
                <a:gd name="T1" fmla="*/ 0 h 56"/>
                <a:gd name="T2" fmla="*/ 0 w 102"/>
                <a:gd name="T3" fmla="*/ 0 h 56"/>
                <a:gd name="T4" fmla="*/ 0 w 102"/>
                <a:gd name="T5" fmla="*/ 0 h 56"/>
                <a:gd name="T6" fmla="*/ 0 w 102"/>
                <a:gd name="T7" fmla="*/ 0 h 56"/>
                <a:gd name="T8" fmla="*/ 0 w 102"/>
                <a:gd name="T9" fmla="*/ 0 h 56"/>
                <a:gd name="T10" fmla="*/ 0 w 102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56"/>
                <a:gd name="T20" fmla="*/ 102 w 102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56">
                  <a:moveTo>
                    <a:pt x="102" y="0"/>
                  </a:moveTo>
                  <a:lnTo>
                    <a:pt x="102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2" name="Freeform 86"/>
            <p:cNvSpPr>
              <a:spLocks/>
            </p:cNvSpPr>
            <p:nvPr/>
          </p:nvSpPr>
          <p:spPr bwMode="auto">
            <a:xfrm>
              <a:off x="2946" y="2215"/>
              <a:ext cx="41" cy="21"/>
            </a:xfrm>
            <a:custGeom>
              <a:avLst/>
              <a:gdLst>
                <a:gd name="T0" fmla="*/ 0 w 102"/>
                <a:gd name="T1" fmla="*/ 0 h 58"/>
                <a:gd name="T2" fmla="*/ 0 w 102"/>
                <a:gd name="T3" fmla="*/ 0 h 58"/>
                <a:gd name="T4" fmla="*/ 0 w 102"/>
                <a:gd name="T5" fmla="*/ 0 h 58"/>
                <a:gd name="T6" fmla="*/ 0 w 102"/>
                <a:gd name="T7" fmla="*/ 0 h 58"/>
                <a:gd name="T8" fmla="*/ 0 w 102"/>
                <a:gd name="T9" fmla="*/ 0 h 58"/>
                <a:gd name="T10" fmla="*/ 0 w 102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58"/>
                <a:gd name="T20" fmla="*/ 102 w 102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58">
                  <a:moveTo>
                    <a:pt x="102" y="0"/>
                  </a:moveTo>
                  <a:lnTo>
                    <a:pt x="102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3" name="Freeform 87"/>
            <p:cNvSpPr>
              <a:spLocks/>
            </p:cNvSpPr>
            <p:nvPr/>
          </p:nvSpPr>
          <p:spPr bwMode="auto">
            <a:xfrm>
              <a:off x="2946" y="2265"/>
              <a:ext cx="41" cy="20"/>
            </a:xfrm>
            <a:custGeom>
              <a:avLst/>
              <a:gdLst>
                <a:gd name="T0" fmla="*/ 0 w 102"/>
                <a:gd name="T1" fmla="*/ 0 h 58"/>
                <a:gd name="T2" fmla="*/ 0 w 102"/>
                <a:gd name="T3" fmla="*/ 0 h 58"/>
                <a:gd name="T4" fmla="*/ 0 w 102"/>
                <a:gd name="T5" fmla="*/ 0 h 58"/>
                <a:gd name="T6" fmla="*/ 0 w 102"/>
                <a:gd name="T7" fmla="*/ 0 h 58"/>
                <a:gd name="T8" fmla="*/ 0 w 102"/>
                <a:gd name="T9" fmla="*/ 0 h 58"/>
                <a:gd name="T10" fmla="*/ 0 w 102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58"/>
                <a:gd name="T20" fmla="*/ 102 w 102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58">
                  <a:moveTo>
                    <a:pt x="102" y="0"/>
                  </a:moveTo>
                  <a:lnTo>
                    <a:pt x="102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4" name="Freeform 88"/>
            <p:cNvSpPr>
              <a:spLocks/>
            </p:cNvSpPr>
            <p:nvPr/>
          </p:nvSpPr>
          <p:spPr bwMode="auto">
            <a:xfrm>
              <a:off x="3030" y="2265"/>
              <a:ext cx="42" cy="20"/>
            </a:xfrm>
            <a:custGeom>
              <a:avLst/>
              <a:gdLst>
                <a:gd name="T0" fmla="*/ 0 w 104"/>
                <a:gd name="T1" fmla="*/ 0 h 58"/>
                <a:gd name="T2" fmla="*/ 0 w 104"/>
                <a:gd name="T3" fmla="*/ 0 h 58"/>
                <a:gd name="T4" fmla="*/ 0 w 104"/>
                <a:gd name="T5" fmla="*/ 0 h 58"/>
                <a:gd name="T6" fmla="*/ 0 w 104"/>
                <a:gd name="T7" fmla="*/ 0 h 58"/>
                <a:gd name="T8" fmla="*/ 0 w 104"/>
                <a:gd name="T9" fmla="*/ 0 h 58"/>
                <a:gd name="T10" fmla="*/ 0 w 10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8"/>
                <a:gd name="T20" fmla="*/ 104 w 10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8">
                  <a:moveTo>
                    <a:pt x="104" y="0"/>
                  </a:moveTo>
                  <a:lnTo>
                    <a:pt x="10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5" name="Freeform 89"/>
            <p:cNvSpPr>
              <a:spLocks/>
            </p:cNvSpPr>
            <p:nvPr/>
          </p:nvSpPr>
          <p:spPr bwMode="auto">
            <a:xfrm>
              <a:off x="3118" y="2167"/>
              <a:ext cx="41" cy="20"/>
            </a:xfrm>
            <a:custGeom>
              <a:avLst/>
              <a:gdLst>
                <a:gd name="T0" fmla="*/ 0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0 w 104"/>
                <a:gd name="T9" fmla="*/ 0 h 56"/>
                <a:gd name="T10" fmla="*/ 0 w 10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6"/>
                <a:gd name="T20" fmla="*/ 104 w 104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6">
                  <a:moveTo>
                    <a:pt x="104" y="0"/>
                  </a:moveTo>
                  <a:lnTo>
                    <a:pt x="10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6" name="Freeform 90"/>
            <p:cNvSpPr>
              <a:spLocks/>
            </p:cNvSpPr>
            <p:nvPr/>
          </p:nvSpPr>
          <p:spPr bwMode="auto">
            <a:xfrm>
              <a:off x="3030" y="2167"/>
              <a:ext cx="42" cy="20"/>
            </a:xfrm>
            <a:custGeom>
              <a:avLst/>
              <a:gdLst>
                <a:gd name="T0" fmla="*/ 0 w 104"/>
                <a:gd name="T1" fmla="*/ 0 h 56"/>
                <a:gd name="T2" fmla="*/ 0 w 104"/>
                <a:gd name="T3" fmla="*/ 0 h 56"/>
                <a:gd name="T4" fmla="*/ 0 w 104"/>
                <a:gd name="T5" fmla="*/ 0 h 56"/>
                <a:gd name="T6" fmla="*/ 0 w 104"/>
                <a:gd name="T7" fmla="*/ 0 h 56"/>
                <a:gd name="T8" fmla="*/ 0 w 104"/>
                <a:gd name="T9" fmla="*/ 0 h 56"/>
                <a:gd name="T10" fmla="*/ 0 w 104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6"/>
                <a:gd name="T20" fmla="*/ 104 w 104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6">
                  <a:moveTo>
                    <a:pt x="104" y="0"/>
                  </a:moveTo>
                  <a:lnTo>
                    <a:pt x="104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7" name="Freeform 91"/>
            <p:cNvSpPr>
              <a:spLocks/>
            </p:cNvSpPr>
            <p:nvPr/>
          </p:nvSpPr>
          <p:spPr bwMode="auto">
            <a:xfrm>
              <a:off x="3118" y="2215"/>
              <a:ext cx="41" cy="21"/>
            </a:xfrm>
            <a:custGeom>
              <a:avLst/>
              <a:gdLst>
                <a:gd name="T0" fmla="*/ 0 w 104"/>
                <a:gd name="T1" fmla="*/ 0 h 58"/>
                <a:gd name="T2" fmla="*/ 0 w 104"/>
                <a:gd name="T3" fmla="*/ 0 h 58"/>
                <a:gd name="T4" fmla="*/ 0 w 104"/>
                <a:gd name="T5" fmla="*/ 0 h 58"/>
                <a:gd name="T6" fmla="*/ 0 w 104"/>
                <a:gd name="T7" fmla="*/ 0 h 58"/>
                <a:gd name="T8" fmla="*/ 0 w 104"/>
                <a:gd name="T9" fmla="*/ 0 h 58"/>
                <a:gd name="T10" fmla="*/ 0 w 10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8"/>
                <a:gd name="T20" fmla="*/ 104 w 10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8">
                  <a:moveTo>
                    <a:pt x="104" y="0"/>
                  </a:moveTo>
                  <a:lnTo>
                    <a:pt x="10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8" name="Freeform 92"/>
            <p:cNvSpPr>
              <a:spLocks/>
            </p:cNvSpPr>
            <p:nvPr/>
          </p:nvSpPr>
          <p:spPr bwMode="auto">
            <a:xfrm>
              <a:off x="3118" y="2265"/>
              <a:ext cx="41" cy="20"/>
            </a:xfrm>
            <a:custGeom>
              <a:avLst/>
              <a:gdLst>
                <a:gd name="T0" fmla="*/ 0 w 104"/>
                <a:gd name="T1" fmla="*/ 0 h 58"/>
                <a:gd name="T2" fmla="*/ 0 w 104"/>
                <a:gd name="T3" fmla="*/ 0 h 58"/>
                <a:gd name="T4" fmla="*/ 0 w 104"/>
                <a:gd name="T5" fmla="*/ 0 h 58"/>
                <a:gd name="T6" fmla="*/ 0 w 104"/>
                <a:gd name="T7" fmla="*/ 0 h 58"/>
                <a:gd name="T8" fmla="*/ 0 w 104"/>
                <a:gd name="T9" fmla="*/ 0 h 58"/>
                <a:gd name="T10" fmla="*/ 0 w 104"/>
                <a:gd name="T11" fmla="*/ 0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58"/>
                <a:gd name="T20" fmla="*/ 104 w 10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58">
                  <a:moveTo>
                    <a:pt x="104" y="0"/>
                  </a:moveTo>
                  <a:lnTo>
                    <a:pt x="10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09" name="Line 93"/>
            <p:cNvSpPr>
              <a:spLocks noChangeShapeType="1"/>
            </p:cNvSpPr>
            <p:nvPr/>
          </p:nvSpPr>
          <p:spPr bwMode="auto">
            <a:xfrm>
              <a:off x="2968" y="2226"/>
              <a:ext cx="170" cy="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0" name="Line 94"/>
            <p:cNvSpPr>
              <a:spLocks noChangeShapeType="1"/>
            </p:cNvSpPr>
            <p:nvPr/>
          </p:nvSpPr>
          <p:spPr bwMode="auto">
            <a:xfrm>
              <a:off x="3051" y="2180"/>
              <a:ext cx="0" cy="9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1" name="Line 95"/>
            <p:cNvSpPr>
              <a:spLocks noChangeShapeType="1"/>
            </p:cNvSpPr>
            <p:nvPr/>
          </p:nvSpPr>
          <p:spPr bwMode="auto">
            <a:xfrm flipV="1">
              <a:off x="2975" y="2177"/>
              <a:ext cx="157" cy="9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2" name="Line 96"/>
            <p:cNvSpPr>
              <a:spLocks noChangeShapeType="1"/>
            </p:cNvSpPr>
            <p:nvPr/>
          </p:nvSpPr>
          <p:spPr bwMode="auto">
            <a:xfrm flipH="1" flipV="1">
              <a:off x="2972" y="2177"/>
              <a:ext cx="158" cy="9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3" dur="indefinite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2" dur="indefinite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9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1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2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5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 tmFilter="0, 0; .2, .5; .8, .5; 1, 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500" autoRev="1" fill="hold"/>
                                        <p:tgtEl>
                                          <p:spTgt spid="3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 tmFilter="0, 0; .2, .5; .8, .5; 1, 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500" autoRev="1" fill="hold"/>
                                        <p:tgtEl>
                                          <p:spTgt spid="3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40" grpId="0" animBg="1"/>
      <p:bldP spid="96" grpId="0"/>
      <p:bldP spid="96" grpId="1"/>
      <p:bldP spid="106" grpId="0"/>
      <p:bldP spid="106" grpId="1"/>
      <p:bldP spid="119" grpId="0"/>
      <p:bldP spid="119" grpId="1"/>
      <p:bldP spid="1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57400"/>
            <a:ext cx="8763000" cy="205740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6699"/>
              </a:buClr>
              <a:buFont typeface="Times" pitchFamily="-112" charset="0"/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/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</a:rPr>
              <a:t>NPS Implementation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304800"/>
            <a:ext cx="2057400" cy="1143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95" descr="cloud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5029200" y="3527665"/>
            <a:ext cx="1288604" cy="891934"/>
          </a:xfrm>
          <a:prstGeom prst="rect">
            <a:avLst/>
          </a:prstGeom>
          <a:noFill/>
        </p:spPr>
      </p:pic>
      <p:sp>
        <p:nvSpPr>
          <p:cNvPr id="136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2338" y="228600"/>
            <a:ext cx="8221662" cy="685800"/>
          </a:xfrm>
        </p:spPr>
        <p:txBody>
          <a:bodyPr/>
          <a:lstStyle/>
          <a:p>
            <a:r>
              <a:rPr lang="en-GB" dirty="0" smtClean="0"/>
              <a:t>Network Positioning System (NPS)</a:t>
            </a:r>
            <a:br>
              <a:rPr lang="en-GB" dirty="0" smtClean="0"/>
            </a:br>
            <a:r>
              <a:rPr lang="en-GB" dirty="0" smtClean="0"/>
              <a:t>An ALTO implementation</a:t>
            </a:r>
            <a:endParaRPr lang="en-US" dirty="0"/>
          </a:p>
        </p:txBody>
      </p:sp>
      <p:sp>
        <p:nvSpPr>
          <p:cNvPr id="84" name="Content Placeholder 83"/>
          <p:cNvSpPr>
            <a:spLocks noGrp="1"/>
          </p:cNvSpPr>
          <p:nvPr>
            <p:ph idx="4294967295"/>
          </p:nvPr>
        </p:nvSpPr>
        <p:spPr>
          <a:xfrm>
            <a:off x="76199" y="1066800"/>
            <a:ext cx="8915401" cy="3810000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How to determine location and distance ? 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Topology: Routing Databases (IGP/BGP)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Additional information sources: NMS, </a:t>
            </a:r>
            <a:r>
              <a:rPr lang="en-GB" sz="1600" dirty="0" err="1" smtClean="0">
                <a:solidFill>
                  <a:schemeClr val="bg1"/>
                </a:solidFill>
              </a:rPr>
              <a:t>Geolocation</a:t>
            </a:r>
            <a:r>
              <a:rPr lang="en-GB" sz="1600" dirty="0" smtClean="0">
                <a:solidFill>
                  <a:schemeClr val="bg1"/>
                </a:solidFill>
              </a:rPr>
              <a:t>, BGP LG, …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Policy: Prefix Groups / BGP Communities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           Cost/weight between group of prefixes (communities)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How to best rank addresses ?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Aggregate/combine results from multiple algorithms (routing, policy, groups)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How to ensure security/confidentiality </a:t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between application and network layers?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No information is leaked in either way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Clear layer isolation</a:t>
            </a:r>
          </a:p>
          <a:p>
            <a:pPr>
              <a:buNone/>
            </a:pPr>
            <a:endParaRPr lang="en-GB" sz="1600" dirty="0" smtClean="0">
              <a:solidFill>
                <a:schemeClr val="bg1"/>
              </a:solidFill>
            </a:endParaRPr>
          </a:p>
          <a:p>
            <a:pPr lvl="1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5943600" y="4727394"/>
            <a:ext cx="1676400" cy="835206"/>
          </a:xfrm>
          <a:prstGeom prst="roundRect">
            <a:avLst/>
          </a:prstGeom>
          <a:solidFill>
            <a:srgbClr val="0183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NPS Server:</a:t>
            </a:r>
          </a:p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Information Collector</a:t>
            </a:r>
          </a:p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Algorithms</a:t>
            </a:r>
          </a:p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Databases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-112" charset="0"/>
            </a:endParaRPr>
          </a:p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112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572000" y="5867400"/>
            <a:ext cx="4419600" cy="762000"/>
            <a:chOff x="864757" y="5334000"/>
            <a:chExt cx="6703496" cy="762000"/>
          </a:xfrm>
        </p:grpSpPr>
        <p:sp>
          <p:nvSpPr>
            <p:cNvPr id="51" name="Rectangle 50"/>
            <p:cNvSpPr/>
            <p:nvPr/>
          </p:nvSpPr>
          <p:spPr bwMode="auto">
            <a:xfrm>
              <a:off x="864757" y="5334000"/>
              <a:ext cx="6703496" cy="76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53" name="Straight Connector 12"/>
            <p:cNvCxnSpPr>
              <a:cxnSpLocks noChangeShapeType="1"/>
            </p:cNvCxnSpPr>
            <p:nvPr/>
          </p:nvCxnSpPr>
          <p:spPr bwMode="auto">
            <a:xfrm>
              <a:off x="1544321" y="5551632"/>
              <a:ext cx="1734903" cy="1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4" name="Straight Connector 13"/>
            <p:cNvCxnSpPr>
              <a:cxnSpLocks noChangeShapeType="1"/>
            </p:cNvCxnSpPr>
            <p:nvPr/>
          </p:nvCxnSpPr>
          <p:spPr bwMode="auto">
            <a:xfrm rot="16200000" flipH="1">
              <a:off x="1585931" y="5374000"/>
              <a:ext cx="204729" cy="832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6" name="Straight Connector 14"/>
            <p:cNvCxnSpPr>
              <a:cxnSpLocks noChangeShapeType="1"/>
            </p:cNvCxnSpPr>
            <p:nvPr/>
          </p:nvCxnSpPr>
          <p:spPr bwMode="auto">
            <a:xfrm flipV="1">
              <a:off x="2246921" y="5687724"/>
              <a:ext cx="902725" cy="2047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7" name="Straight Connector 15"/>
            <p:cNvCxnSpPr>
              <a:cxnSpLocks noChangeShapeType="1"/>
            </p:cNvCxnSpPr>
            <p:nvPr/>
          </p:nvCxnSpPr>
          <p:spPr bwMode="auto">
            <a:xfrm>
              <a:off x="3421761" y="5641571"/>
              <a:ext cx="898407" cy="227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" name="Straight Connector 16"/>
            <p:cNvCxnSpPr>
              <a:cxnSpLocks noChangeShapeType="1"/>
            </p:cNvCxnSpPr>
            <p:nvPr/>
          </p:nvCxnSpPr>
          <p:spPr bwMode="auto">
            <a:xfrm flipV="1">
              <a:off x="3214436" y="5527964"/>
              <a:ext cx="3870060" cy="23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" name="Straight Connector 17"/>
            <p:cNvCxnSpPr>
              <a:cxnSpLocks noChangeShapeType="1"/>
            </p:cNvCxnSpPr>
            <p:nvPr/>
          </p:nvCxnSpPr>
          <p:spPr bwMode="auto">
            <a:xfrm flipV="1">
              <a:off x="4251059" y="5687724"/>
              <a:ext cx="1040942" cy="215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0" name="Straight Connector 18"/>
            <p:cNvCxnSpPr>
              <a:cxnSpLocks noChangeShapeType="1"/>
              <a:stCxn id="63" idx="3"/>
            </p:cNvCxnSpPr>
            <p:nvPr/>
          </p:nvCxnSpPr>
          <p:spPr bwMode="auto">
            <a:xfrm flipV="1">
              <a:off x="2439848" y="5868785"/>
              <a:ext cx="3746241" cy="17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" name="Straight Connector 15"/>
            <p:cNvCxnSpPr>
              <a:cxnSpLocks noChangeShapeType="1"/>
            </p:cNvCxnSpPr>
            <p:nvPr/>
          </p:nvCxnSpPr>
          <p:spPr bwMode="auto">
            <a:xfrm>
              <a:off x="5356790" y="5584767"/>
              <a:ext cx="898407" cy="227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62" name="Picture 9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2973" y="5414356"/>
              <a:ext cx="538468" cy="30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9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01380" y="5732694"/>
              <a:ext cx="538468" cy="30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9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7111" y="5426190"/>
              <a:ext cx="538468" cy="30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9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43734" y="5755178"/>
              <a:ext cx="538468" cy="30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9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11249" y="5426190"/>
              <a:ext cx="538468" cy="30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7" name="Straight Connector 17"/>
            <p:cNvCxnSpPr>
              <a:cxnSpLocks noChangeShapeType="1"/>
            </p:cNvCxnSpPr>
            <p:nvPr/>
          </p:nvCxnSpPr>
          <p:spPr bwMode="auto">
            <a:xfrm flipV="1">
              <a:off x="6255197" y="5527964"/>
              <a:ext cx="829298" cy="340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68" name="Picture 9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93162" y="5755178"/>
              <a:ext cx="538468" cy="30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9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2460" y="5414356"/>
              <a:ext cx="538468" cy="30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Up Arrow Callout 70"/>
          <p:cNvSpPr/>
          <p:nvPr/>
        </p:nvSpPr>
        <p:spPr bwMode="auto">
          <a:xfrm>
            <a:off x="5867400" y="5562600"/>
            <a:ext cx="1828800" cy="533400"/>
          </a:xfrm>
          <a:prstGeom prst="upArrowCallou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Routing Protocols Databases</a:t>
            </a:r>
            <a:r>
              <a:rPr lang="en-US" sz="1000" dirty="0" smtClean="0"/>
              <a:t>: </a:t>
            </a:r>
          </a:p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/>
              <a:t>ISIS, OSPF and BGP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5" name="Left Arrow Callout 74"/>
          <p:cNvSpPr/>
          <p:nvPr/>
        </p:nvSpPr>
        <p:spPr bwMode="auto">
          <a:xfrm flipH="1">
            <a:off x="4648200" y="4953000"/>
            <a:ext cx="1219200" cy="381000"/>
          </a:xfrm>
          <a:prstGeom prst="leftArrowCallout">
            <a:avLst>
              <a:gd name="adj1" fmla="val 28836"/>
              <a:gd name="adj2" fmla="val 50000"/>
              <a:gd name="adj3" fmla="val 85317"/>
              <a:gd name="adj4" fmla="val 64221"/>
            </a:avLst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Policy</a:t>
            </a:r>
            <a:b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DB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0" y="4419600"/>
            <a:ext cx="4419600" cy="247504"/>
          </a:xfrm>
          <a:prstGeom prst="rect">
            <a:avLst/>
          </a:prstGeom>
          <a:solidFill>
            <a:srgbClr val="B21A1A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Layer Separation – No topology information leaking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5334000" y="3832465"/>
            <a:ext cx="634359" cy="32547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2296" tIns="36576" rIns="82296" bIns="36576">
            <a:spAutoFit/>
          </a:bodyPr>
          <a:lstStyle/>
          <a:p>
            <a:pPr algn="ctr" eaLnBrk="0" hangingPunct="0"/>
            <a:r>
              <a:rPr lang="en-US" sz="900" b="1" dirty="0" smtClean="0">
                <a:ea typeface="宋体"/>
                <a:cs typeface="宋体"/>
              </a:rPr>
              <a:t>P2P </a:t>
            </a:r>
            <a:br>
              <a:rPr lang="en-US" sz="900" b="1" dirty="0" smtClean="0">
                <a:ea typeface="宋体"/>
                <a:cs typeface="宋体"/>
              </a:rPr>
            </a:br>
            <a:r>
              <a:rPr lang="en-US" sz="900" b="1" dirty="0" smtClean="0">
                <a:ea typeface="宋体"/>
                <a:cs typeface="宋体"/>
              </a:rPr>
              <a:t>Swarms</a:t>
            </a:r>
            <a:endParaRPr lang="en-US" sz="1100" b="1" dirty="0">
              <a:ea typeface="宋体"/>
              <a:cs typeface="宋体"/>
            </a:endParaRPr>
          </a:p>
        </p:txBody>
      </p:sp>
      <p:pic>
        <p:nvPicPr>
          <p:cNvPr id="45" name="Picture 295" descr="cloud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7398196" y="3527666"/>
            <a:ext cx="1288604" cy="891934"/>
          </a:xfrm>
          <a:prstGeom prst="rect">
            <a:avLst/>
          </a:prstGeom>
          <a:noFill/>
        </p:spPr>
      </p:pic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7543800" y="3832465"/>
            <a:ext cx="924136" cy="2081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2296" tIns="36576" rIns="82296" bIns="36576">
            <a:spAutoFit/>
          </a:bodyPr>
          <a:lstStyle/>
          <a:p>
            <a:pPr algn="ctr" eaLnBrk="0" hangingPunct="0"/>
            <a:r>
              <a:rPr lang="en-US" sz="900" dirty="0" smtClean="0">
                <a:ea typeface="宋体"/>
                <a:cs typeface="宋体"/>
              </a:rPr>
              <a:t>Cloud / *aaS</a:t>
            </a:r>
            <a:endParaRPr lang="en-US" sz="1100" b="1" dirty="0">
              <a:ea typeface="宋体"/>
              <a:cs typeface="宋体"/>
            </a:endParaRPr>
          </a:p>
        </p:txBody>
      </p:sp>
      <p:pic>
        <p:nvPicPr>
          <p:cNvPr id="47" name="Picture 295" descr="cloud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6248400" y="3527665"/>
            <a:ext cx="1288604" cy="891934"/>
          </a:xfrm>
          <a:prstGeom prst="rect">
            <a:avLst/>
          </a:prstGeom>
          <a:noFill/>
        </p:spPr>
      </p:pic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6553200" y="3832465"/>
            <a:ext cx="620137" cy="20082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2296" tIns="36576" rIns="82296" bIns="36576">
            <a:spAutoFit/>
          </a:bodyPr>
          <a:lstStyle/>
          <a:p>
            <a:pPr algn="ctr" eaLnBrk="0" hangingPunct="0"/>
            <a:r>
              <a:rPr lang="en-US" sz="900" b="1" dirty="0" smtClean="0">
                <a:ea typeface="宋体"/>
                <a:cs typeface="宋体"/>
              </a:rPr>
              <a:t>CDNs</a:t>
            </a:r>
            <a:endParaRPr lang="en-US" sz="1100" b="1" dirty="0">
              <a:ea typeface="宋体"/>
              <a:cs typeface="宋体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2338" y="304800"/>
            <a:ext cx="7688262" cy="685800"/>
          </a:xfrm>
        </p:spPr>
        <p:txBody>
          <a:bodyPr/>
          <a:lstStyle/>
          <a:p>
            <a:r>
              <a:rPr lang="en-GB" dirty="0" smtClean="0"/>
              <a:t>Network Positioning System (NPS)</a:t>
            </a:r>
            <a:br>
              <a:rPr lang="en-GB" dirty="0" smtClean="0"/>
            </a:br>
            <a:r>
              <a:rPr lang="en-GB" dirty="0" smtClean="0"/>
              <a:t>An ALTO implementation</a:t>
            </a:r>
            <a:endParaRPr lang="en-US" dirty="0"/>
          </a:p>
        </p:txBody>
      </p:sp>
      <p:sp>
        <p:nvSpPr>
          <p:cNvPr id="84" name="Content Placeholder 83"/>
          <p:cNvSpPr>
            <a:spLocks noGrp="1"/>
          </p:cNvSpPr>
          <p:nvPr>
            <p:ph idx="4294967295"/>
          </p:nvPr>
        </p:nvSpPr>
        <p:spPr>
          <a:xfrm>
            <a:off x="319087" y="1371600"/>
            <a:ext cx="8443913" cy="5105400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</a:rPr>
              <a:t>How to reconstruct network topology ?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IGP Boundaries, BGP location dependent visibility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Collect IGP (Link-State) and BGP databases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Take into account area/level and AS boundaries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Network visibility is related to location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Area vs. backbone, intra-AS Vs. inter-AS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A NPS server sitting in AS-x will not have topology info about AS-</a:t>
            </a:r>
            <a:r>
              <a:rPr lang="en-GB" dirty="0" err="1" smtClean="0">
                <a:solidFill>
                  <a:schemeClr val="bg1"/>
                </a:solidFill>
              </a:rPr>
              <a:t>y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Inter-AS NPS, two strategies: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Share information between Autonomous Systems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Re-direct requests to best NPS server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93738" y="152400"/>
            <a:ext cx="8221662" cy="457200"/>
          </a:xfrm>
        </p:spPr>
        <p:txBody>
          <a:bodyPr/>
          <a:lstStyle/>
          <a:p>
            <a:pPr algn="ctr"/>
            <a:r>
              <a:rPr lang="en-US" sz="2400" dirty="0" smtClean="0"/>
              <a:t>Cisco NPS Introduction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533400" y="1295400"/>
            <a:ext cx="8382000" cy="495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 smtClean="0">
                <a:solidFill>
                  <a:schemeClr val="bg1"/>
                </a:solidFill>
              </a:rPr>
              <a:t>NPS Introduction/Overview</a:t>
            </a:r>
          </a:p>
          <a:p>
            <a:pPr>
              <a:defRPr/>
            </a:pPr>
            <a:r>
              <a:rPr lang="en-GB" sz="3200" dirty="0" smtClean="0">
                <a:solidFill>
                  <a:schemeClr val="bg1"/>
                </a:solidFill>
              </a:rPr>
              <a:t>Service Applicability</a:t>
            </a:r>
          </a:p>
          <a:p>
            <a:pPr>
              <a:defRPr/>
            </a:pPr>
            <a:r>
              <a:rPr lang="en-GB" sz="3200" dirty="0" smtClean="0">
                <a:solidFill>
                  <a:schemeClr val="bg1"/>
                </a:solidFill>
              </a:rPr>
              <a:t>Implementation</a:t>
            </a:r>
          </a:p>
          <a:p>
            <a:pPr>
              <a:defRPr/>
            </a:pPr>
            <a:r>
              <a:rPr lang="en-GB" sz="3200" dirty="0" smtClean="0">
                <a:solidFill>
                  <a:schemeClr val="bg1"/>
                </a:solidFill>
              </a:rPr>
              <a:t>Groups and Policies</a:t>
            </a:r>
          </a:p>
          <a:p>
            <a:pPr>
              <a:defRPr/>
            </a:pPr>
            <a:r>
              <a:rPr lang="en-GB" sz="3200" dirty="0" smtClean="0">
                <a:solidFill>
                  <a:schemeClr val="bg1"/>
                </a:solidFill>
              </a:rPr>
              <a:t>Next Steps</a:t>
            </a:r>
          </a:p>
          <a:p>
            <a:pPr>
              <a:defRPr/>
            </a:pPr>
            <a:r>
              <a:rPr lang="en-GB" sz="3200" dirty="0" smtClean="0">
                <a:solidFill>
                  <a:schemeClr val="bg1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5" descr="cloud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152400" y="3545692"/>
            <a:ext cx="4648200" cy="320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" name="Picture 5" descr="cloud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4724400" y="3545692"/>
            <a:ext cx="4648200" cy="320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3" name="Straight Connector 582"/>
          <p:cNvCxnSpPr/>
          <p:nvPr/>
        </p:nvCxnSpPr>
        <p:spPr bwMode="auto">
          <a:xfrm rot="16200000" flipH="1">
            <a:off x="4636691" y="3981010"/>
            <a:ext cx="23019" cy="1448894"/>
          </a:xfrm>
          <a:prstGeom prst="line">
            <a:avLst/>
          </a:prstGeom>
          <a:noFill/>
          <a:ln w="571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" name="Straight Connector 583"/>
          <p:cNvCxnSpPr/>
          <p:nvPr/>
        </p:nvCxnSpPr>
        <p:spPr bwMode="auto">
          <a:xfrm>
            <a:off x="4038600" y="5551793"/>
            <a:ext cx="1220295" cy="3373"/>
          </a:xfrm>
          <a:prstGeom prst="line">
            <a:avLst/>
          </a:prstGeom>
          <a:noFill/>
          <a:ln w="571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6" name="Group 284"/>
          <p:cNvGrpSpPr/>
          <p:nvPr/>
        </p:nvGrpSpPr>
        <p:grpSpPr>
          <a:xfrm>
            <a:off x="609600" y="4084347"/>
            <a:ext cx="3429000" cy="2209800"/>
            <a:chOff x="833887" y="4648200"/>
            <a:chExt cx="2704381" cy="1828800"/>
          </a:xfrm>
        </p:grpSpPr>
        <p:grpSp>
          <p:nvGrpSpPr>
            <p:cNvPr id="67" name="Group 36"/>
            <p:cNvGrpSpPr>
              <a:grpSpLocks/>
            </p:cNvGrpSpPr>
            <p:nvPr/>
          </p:nvGrpSpPr>
          <p:grpSpPr bwMode="auto">
            <a:xfrm rot="10800000">
              <a:off x="2986184" y="5191125"/>
              <a:ext cx="491705" cy="685800"/>
              <a:chOff x="2400" y="2736"/>
              <a:chExt cx="912" cy="1152"/>
            </a:xfrm>
          </p:grpSpPr>
          <p:sp>
            <p:nvSpPr>
              <p:cNvPr id="297" name="Line 37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38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39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40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41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42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43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44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45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46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47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48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Line 49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Line 50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Line 51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Line 52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Line 53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Line 54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Line 55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Line 56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68" name="Picture 5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1054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9" name="Picture 5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1054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0" name="Picture 5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2768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" name="Picture 6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2768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" name="Picture 6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4483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6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4483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6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6197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" name="Picture 6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6197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" name="Picture 6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791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7" name="Picture 6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791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8" name="Group 278"/>
            <p:cNvGrpSpPr/>
            <p:nvPr/>
          </p:nvGrpSpPr>
          <p:grpSpPr>
            <a:xfrm>
              <a:off x="889961" y="5196838"/>
              <a:ext cx="491705" cy="685801"/>
              <a:chOff x="381000" y="1676400"/>
              <a:chExt cx="723900" cy="857250"/>
            </a:xfrm>
          </p:grpSpPr>
          <p:sp>
            <p:nvSpPr>
              <p:cNvPr id="277" name="Line 4"/>
              <p:cNvSpPr>
                <a:spLocks noChangeShapeType="1"/>
              </p:cNvSpPr>
              <p:nvPr/>
            </p:nvSpPr>
            <p:spPr bwMode="auto">
              <a:xfrm>
                <a:off x="762000" y="1712118"/>
                <a:ext cx="304800" cy="28575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5"/>
              <p:cNvSpPr>
                <a:spLocks noChangeShapeType="1"/>
              </p:cNvSpPr>
              <p:nvPr/>
            </p:nvSpPr>
            <p:spPr bwMode="auto">
              <a:xfrm>
                <a:off x="419100" y="1712118"/>
                <a:ext cx="647700" cy="28575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6"/>
              <p:cNvSpPr>
                <a:spLocks noChangeShapeType="1"/>
              </p:cNvSpPr>
              <p:nvPr/>
            </p:nvSpPr>
            <p:spPr bwMode="auto">
              <a:xfrm>
                <a:off x="723900" y="1926431"/>
                <a:ext cx="342900" cy="7143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7"/>
              <p:cNvSpPr>
                <a:spLocks noChangeShapeType="1"/>
              </p:cNvSpPr>
              <p:nvPr/>
            </p:nvSpPr>
            <p:spPr bwMode="auto">
              <a:xfrm>
                <a:off x="381000" y="1926431"/>
                <a:ext cx="685800" cy="7143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8"/>
              <p:cNvSpPr>
                <a:spLocks noChangeShapeType="1"/>
              </p:cNvSpPr>
              <p:nvPr/>
            </p:nvSpPr>
            <p:spPr bwMode="auto">
              <a:xfrm flipV="1">
                <a:off x="419100" y="1997868"/>
                <a:ext cx="6477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9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10"/>
              <p:cNvSpPr>
                <a:spLocks noChangeShapeType="1"/>
              </p:cNvSpPr>
              <p:nvPr/>
            </p:nvSpPr>
            <p:spPr bwMode="auto">
              <a:xfrm flipV="1">
                <a:off x="381000" y="1997868"/>
                <a:ext cx="6858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11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12"/>
              <p:cNvSpPr>
                <a:spLocks noChangeShapeType="1"/>
              </p:cNvSpPr>
              <p:nvPr/>
            </p:nvSpPr>
            <p:spPr bwMode="auto">
              <a:xfrm flipV="1">
                <a:off x="381000" y="1997868"/>
                <a:ext cx="6858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13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14"/>
              <p:cNvSpPr>
                <a:spLocks noChangeShapeType="1"/>
              </p:cNvSpPr>
              <p:nvPr/>
            </p:nvSpPr>
            <p:spPr bwMode="auto">
              <a:xfrm flipV="1">
                <a:off x="381000" y="2212181"/>
                <a:ext cx="723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15"/>
              <p:cNvSpPr>
                <a:spLocks noChangeShapeType="1"/>
              </p:cNvSpPr>
              <p:nvPr/>
            </p:nvSpPr>
            <p:spPr bwMode="auto">
              <a:xfrm flipV="1">
                <a:off x="723900" y="2212181"/>
                <a:ext cx="3810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16"/>
              <p:cNvSpPr>
                <a:spLocks noChangeShapeType="1"/>
              </p:cNvSpPr>
              <p:nvPr/>
            </p:nvSpPr>
            <p:spPr bwMode="auto">
              <a:xfrm flipV="1">
                <a:off x="381000" y="2212181"/>
                <a:ext cx="7239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17"/>
              <p:cNvSpPr>
                <a:spLocks noChangeShapeType="1"/>
              </p:cNvSpPr>
              <p:nvPr/>
            </p:nvSpPr>
            <p:spPr bwMode="auto">
              <a:xfrm flipV="1">
                <a:off x="762000" y="2212181"/>
                <a:ext cx="3048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18"/>
              <p:cNvSpPr>
                <a:spLocks noChangeShapeType="1"/>
              </p:cNvSpPr>
              <p:nvPr/>
            </p:nvSpPr>
            <p:spPr bwMode="auto">
              <a:xfrm>
                <a:off x="381000" y="2105025"/>
                <a:ext cx="6858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19"/>
              <p:cNvSpPr>
                <a:spLocks noChangeShapeType="1"/>
              </p:cNvSpPr>
              <p:nvPr/>
            </p:nvSpPr>
            <p:spPr bwMode="auto">
              <a:xfrm>
                <a:off x="723900" y="2105025"/>
                <a:ext cx="3810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20"/>
              <p:cNvSpPr>
                <a:spLocks noChangeShapeType="1"/>
              </p:cNvSpPr>
              <p:nvPr/>
            </p:nvSpPr>
            <p:spPr bwMode="auto">
              <a:xfrm>
                <a:off x="381000" y="1890712"/>
                <a:ext cx="723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21"/>
              <p:cNvSpPr>
                <a:spLocks noChangeShapeType="1"/>
              </p:cNvSpPr>
              <p:nvPr/>
            </p:nvSpPr>
            <p:spPr bwMode="auto">
              <a:xfrm>
                <a:off x="723900" y="1890712"/>
                <a:ext cx="3810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22"/>
              <p:cNvSpPr>
                <a:spLocks noChangeShapeType="1"/>
              </p:cNvSpPr>
              <p:nvPr/>
            </p:nvSpPr>
            <p:spPr bwMode="auto">
              <a:xfrm>
                <a:off x="381000" y="1676400"/>
                <a:ext cx="7239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23"/>
              <p:cNvSpPr>
                <a:spLocks noChangeShapeType="1"/>
              </p:cNvSpPr>
              <p:nvPr/>
            </p:nvSpPr>
            <p:spPr bwMode="auto">
              <a:xfrm>
                <a:off x="723900" y="1676400"/>
                <a:ext cx="3810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79" name="Picture 2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1244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0" name="Picture 2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1244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" name="Picture 2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2959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" name="Picture 2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2959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3" name="Picture 2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4673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4" name="Picture 2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4673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5" name="Picture 3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6388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6" name="Picture 3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6388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7" name="Picture 3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8102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8" name="Picture 3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8102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9" name="Group 139"/>
            <p:cNvGrpSpPr>
              <a:grpSpLocks/>
            </p:cNvGrpSpPr>
            <p:nvPr/>
          </p:nvGrpSpPr>
          <p:grpSpPr bwMode="auto">
            <a:xfrm rot="16200000">
              <a:off x="2481812" y="5866421"/>
              <a:ext cx="542925" cy="621103"/>
              <a:chOff x="2400" y="2736"/>
              <a:chExt cx="912" cy="1152"/>
            </a:xfrm>
          </p:grpSpPr>
          <p:sp>
            <p:nvSpPr>
              <p:cNvPr id="257" name="Line 14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14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Line 14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14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14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14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Line 14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14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Line 14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Line 14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Line 15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Line 15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15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15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Line 15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Line 15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Line 15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15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Line 15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15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90" name="Picture 16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037936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1" name="Picture 16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856781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" name="Picture 16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75626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3" name="Picture 16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94472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4" name="Picture 16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13317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5" name="Picture 16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037936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6" name="Picture 16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856781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7" name="Picture 16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75626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8" name="Picture 16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94472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9" name="Picture 16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13317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0" name="Group 209"/>
            <p:cNvGrpSpPr>
              <a:grpSpLocks/>
            </p:cNvGrpSpPr>
            <p:nvPr/>
          </p:nvGrpSpPr>
          <p:grpSpPr bwMode="auto">
            <a:xfrm rot="16200000">
              <a:off x="1524279" y="5866421"/>
              <a:ext cx="542925" cy="621103"/>
              <a:chOff x="2400" y="2736"/>
              <a:chExt cx="912" cy="1152"/>
            </a:xfrm>
          </p:grpSpPr>
          <p:sp>
            <p:nvSpPr>
              <p:cNvPr id="237" name="Line 21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21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21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21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21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21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21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21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21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21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22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22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22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22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22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22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22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Line 22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22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22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1" name="Picture 23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80404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" name="Picture 23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899249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" name="Picture 23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18094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4" name="Picture 23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536940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" name="Picture 23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355785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6" name="Picture 23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80404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7" name="Picture 23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899249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8" name="Picture 23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18094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9" name="Picture 23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536940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0" name="Picture 23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355785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1" name="Group 281"/>
            <p:cNvGrpSpPr/>
            <p:nvPr/>
          </p:nvGrpSpPr>
          <p:grpSpPr>
            <a:xfrm>
              <a:off x="1407546" y="5191126"/>
              <a:ext cx="1630396" cy="742951"/>
              <a:chOff x="1371600" y="1669256"/>
              <a:chExt cx="2400300" cy="928688"/>
            </a:xfrm>
          </p:grpSpPr>
          <p:sp>
            <p:nvSpPr>
              <p:cNvPr id="199" name="Line 283"/>
              <p:cNvSpPr>
                <a:spLocks noChangeShapeType="1"/>
              </p:cNvSpPr>
              <p:nvPr/>
            </p:nvSpPr>
            <p:spPr bwMode="auto">
              <a:xfrm flipH="1">
                <a:off x="3238500" y="2205038"/>
                <a:ext cx="152400" cy="392906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284"/>
              <p:cNvSpPr>
                <a:spLocks noChangeShapeType="1"/>
              </p:cNvSpPr>
              <p:nvPr/>
            </p:nvSpPr>
            <p:spPr bwMode="auto">
              <a:xfrm>
                <a:off x="3086100" y="2240756"/>
                <a:ext cx="381000" cy="357188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1" name="Group 280"/>
              <p:cNvGrpSpPr/>
              <p:nvPr/>
            </p:nvGrpSpPr>
            <p:grpSpPr>
              <a:xfrm>
                <a:off x="1371600" y="1669256"/>
                <a:ext cx="2400300" cy="892970"/>
                <a:chOff x="1371600" y="1669256"/>
                <a:chExt cx="2400300" cy="892970"/>
              </a:xfrm>
            </p:grpSpPr>
            <p:sp>
              <p:nvSpPr>
                <p:cNvPr id="202" name="Line 255"/>
                <p:cNvSpPr>
                  <a:spLocks noChangeShapeType="1"/>
                </p:cNvSpPr>
                <p:nvPr/>
              </p:nvSpPr>
              <p:spPr bwMode="auto">
                <a:xfrm>
                  <a:off x="1371600" y="1990725"/>
                  <a:ext cx="23622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Line 256"/>
                <p:cNvSpPr>
                  <a:spLocks noChangeShapeType="1"/>
                </p:cNvSpPr>
                <p:nvPr/>
              </p:nvSpPr>
              <p:spPr bwMode="auto">
                <a:xfrm>
                  <a:off x="1409700" y="2205038"/>
                  <a:ext cx="23622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4478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Line 258"/>
                <p:cNvSpPr>
                  <a:spLocks noChangeShapeType="1"/>
                </p:cNvSpPr>
                <p:nvPr/>
              </p:nvSpPr>
              <p:spPr bwMode="auto">
                <a:xfrm>
                  <a:off x="14478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Line 259"/>
                <p:cNvSpPr>
                  <a:spLocks noChangeShapeType="1"/>
                </p:cNvSpPr>
                <p:nvPr/>
              </p:nvSpPr>
              <p:spPr bwMode="auto">
                <a:xfrm>
                  <a:off x="1371600" y="2057400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Line 260"/>
                <p:cNvSpPr>
                  <a:spLocks noChangeShapeType="1"/>
                </p:cNvSpPr>
                <p:nvPr/>
              </p:nvSpPr>
              <p:spPr bwMode="auto">
                <a:xfrm>
                  <a:off x="17145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17907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Line 262"/>
                <p:cNvSpPr>
                  <a:spLocks noChangeShapeType="1"/>
                </p:cNvSpPr>
                <p:nvPr/>
              </p:nvSpPr>
              <p:spPr bwMode="auto">
                <a:xfrm>
                  <a:off x="17907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Line 264"/>
                <p:cNvSpPr>
                  <a:spLocks noChangeShapeType="1"/>
                </p:cNvSpPr>
                <p:nvPr/>
              </p:nvSpPr>
              <p:spPr bwMode="auto">
                <a:xfrm>
                  <a:off x="20574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24765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Line 266"/>
                <p:cNvSpPr>
                  <a:spLocks noChangeShapeType="1"/>
                </p:cNvSpPr>
                <p:nvPr/>
              </p:nvSpPr>
              <p:spPr bwMode="auto">
                <a:xfrm>
                  <a:off x="24765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Line 267"/>
                <p:cNvSpPr>
                  <a:spLocks noChangeShapeType="1"/>
                </p:cNvSpPr>
                <p:nvPr/>
              </p:nvSpPr>
              <p:spPr bwMode="auto">
                <a:xfrm>
                  <a:off x="24384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Line 268"/>
                <p:cNvSpPr>
                  <a:spLocks noChangeShapeType="1"/>
                </p:cNvSpPr>
                <p:nvPr/>
              </p:nvSpPr>
              <p:spPr bwMode="auto">
                <a:xfrm>
                  <a:off x="27432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4290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Line 270"/>
                <p:cNvSpPr>
                  <a:spLocks noChangeShapeType="1"/>
                </p:cNvSpPr>
                <p:nvPr/>
              </p:nvSpPr>
              <p:spPr bwMode="auto">
                <a:xfrm>
                  <a:off x="34290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Line 271"/>
                <p:cNvSpPr>
                  <a:spLocks noChangeShapeType="1"/>
                </p:cNvSpPr>
                <p:nvPr/>
              </p:nvSpPr>
              <p:spPr bwMode="auto">
                <a:xfrm>
                  <a:off x="33909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Line 272"/>
                <p:cNvSpPr>
                  <a:spLocks noChangeShapeType="1"/>
                </p:cNvSpPr>
                <p:nvPr/>
              </p:nvSpPr>
              <p:spPr bwMode="auto">
                <a:xfrm>
                  <a:off x="36957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1242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Line 274"/>
                <p:cNvSpPr>
                  <a:spLocks noChangeShapeType="1"/>
                </p:cNvSpPr>
                <p:nvPr/>
              </p:nvSpPr>
              <p:spPr bwMode="auto">
                <a:xfrm>
                  <a:off x="31242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75"/>
                <p:cNvSpPr>
                  <a:spLocks noChangeShapeType="1"/>
                </p:cNvSpPr>
                <p:nvPr/>
              </p:nvSpPr>
              <p:spPr bwMode="auto">
                <a:xfrm>
                  <a:off x="30861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76"/>
                <p:cNvSpPr>
                  <a:spLocks noChangeShapeType="1"/>
                </p:cNvSpPr>
                <p:nvPr/>
              </p:nvSpPr>
              <p:spPr bwMode="auto">
                <a:xfrm>
                  <a:off x="33909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Line 277"/>
                <p:cNvSpPr>
                  <a:spLocks noChangeShapeType="1"/>
                </p:cNvSpPr>
                <p:nvPr/>
              </p:nvSpPr>
              <p:spPr bwMode="auto">
                <a:xfrm>
                  <a:off x="1676400" y="2240756"/>
                  <a:ext cx="152400" cy="32146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Line 278"/>
                <p:cNvSpPr>
                  <a:spLocks noChangeShapeType="1"/>
                </p:cNvSpPr>
                <p:nvPr/>
              </p:nvSpPr>
              <p:spPr bwMode="auto">
                <a:xfrm flipH="1">
                  <a:off x="1828800" y="2169319"/>
                  <a:ext cx="152400" cy="39290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79"/>
                <p:cNvSpPr>
                  <a:spLocks noChangeShapeType="1"/>
                </p:cNvSpPr>
                <p:nvPr/>
              </p:nvSpPr>
              <p:spPr bwMode="auto">
                <a:xfrm>
                  <a:off x="1676400" y="2205038"/>
                  <a:ext cx="3810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80"/>
                <p:cNvSpPr>
                  <a:spLocks noChangeShapeType="1"/>
                </p:cNvSpPr>
                <p:nvPr/>
              </p:nvSpPr>
              <p:spPr bwMode="auto">
                <a:xfrm>
                  <a:off x="1981200" y="2169319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Line 281"/>
                <p:cNvSpPr>
                  <a:spLocks noChangeShapeType="1"/>
                </p:cNvSpPr>
                <p:nvPr/>
              </p:nvSpPr>
              <p:spPr bwMode="auto">
                <a:xfrm>
                  <a:off x="3124200" y="2205038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Line 282"/>
                <p:cNvSpPr>
                  <a:spLocks noChangeShapeType="1"/>
                </p:cNvSpPr>
                <p:nvPr/>
              </p:nvSpPr>
              <p:spPr bwMode="auto">
                <a:xfrm>
                  <a:off x="3390900" y="2169319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85"/>
                <p:cNvSpPr>
                  <a:spLocks noChangeShapeType="1"/>
                </p:cNvSpPr>
                <p:nvPr/>
              </p:nvSpPr>
              <p:spPr bwMode="auto">
                <a:xfrm>
                  <a:off x="1943100" y="1704975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86"/>
                <p:cNvSpPr>
                  <a:spLocks noChangeShapeType="1"/>
                </p:cNvSpPr>
                <p:nvPr/>
              </p:nvSpPr>
              <p:spPr bwMode="auto">
                <a:xfrm>
                  <a:off x="1676400" y="1704975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Line 287"/>
                <p:cNvSpPr>
                  <a:spLocks noChangeShapeType="1"/>
                </p:cNvSpPr>
                <p:nvPr/>
              </p:nvSpPr>
              <p:spPr bwMode="auto">
                <a:xfrm>
                  <a:off x="1676400" y="1704975"/>
                  <a:ext cx="3048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1714500" y="1704975"/>
                  <a:ext cx="2286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90"/>
                <p:cNvSpPr>
                  <a:spLocks noChangeShapeType="1"/>
                </p:cNvSpPr>
                <p:nvPr/>
              </p:nvSpPr>
              <p:spPr bwMode="auto">
                <a:xfrm>
                  <a:off x="3352800" y="1669256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91"/>
                <p:cNvSpPr>
                  <a:spLocks noChangeShapeType="1"/>
                </p:cNvSpPr>
                <p:nvPr/>
              </p:nvSpPr>
              <p:spPr bwMode="auto">
                <a:xfrm>
                  <a:off x="3086100" y="1669256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Line 292"/>
                <p:cNvSpPr>
                  <a:spLocks noChangeShapeType="1"/>
                </p:cNvSpPr>
                <p:nvPr/>
              </p:nvSpPr>
              <p:spPr bwMode="auto">
                <a:xfrm>
                  <a:off x="3086100" y="1669256"/>
                  <a:ext cx="3048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3124200" y="1669256"/>
                  <a:ext cx="2286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2" name="Group 69"/>
            <p:cNvGrpSpPr>
              <a:grpSpLocks/>
            </p:cNvGrpSpPr>
            <p:nvPr/>
          </p:nvGrpSpPr>
          <p:grpSpPr bwMode="auto">
            <a:xfrm rot="5400000">
              <a:off x="1446639" y="4637697"/>
              <a:ext cx="542925" cy="621103"/>
              <a:chOff x="2400" y="2736"/>
              <a:chExt cx="912" cy="1152"/>
            </a:xfrm>
          </p:grpSpPr>
          <p:sp>
            <p:nvSpPr>
              <p:cNvPr id="179" name="Line 7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7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7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7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7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7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7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7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7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7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8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8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8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8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8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8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8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8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8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8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13" name="Picture 9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976887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4" name="Picture 9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95732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5" name="Picture 9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14577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6" name="Picture 9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433423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7" name="Picture 9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52268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8" name="Picture 9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976887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9" name="Picture 9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95732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9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14577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1" name="Picture 9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433423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" name="Picture 9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52268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3" name="Group 175"/>
            <p:cNvGrpSpPr>
              <a:grpSpLocks/>
            </p:cNvGrpSpPr>
            <p:nvPr/>
          </p:nvGrpSpPr>
          <p:grpSpPr bwMode="auto">
            <a:xfrm rot="5400000">
              <a:off x="2430050" y="4637697"/>
              <a:ext cx="542925" cy="621103"/>
              <a:chOff x="2400" y="2736"/>
              <a:chExt cx="912" cy="1152"/>
            </a:xfrm>
          </p:grpSpPr>
          <p:sp>
            <p:nvSpPr>
              <p:cNvPr id="159" name="Line 176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177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178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179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180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181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182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183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184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18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186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187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188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189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190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191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192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193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194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195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24" name="Picture 19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960298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5" name="Picture 19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79143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6" name="Picture 19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97989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7" name="Picture 19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16834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8" name="Picture 20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235679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9" name="Picture 20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960298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0" name="Picture 20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79143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1" name="Picture 20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97989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2" name="Picture 20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16834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" name="Picture 20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235679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4" name="Group 279"/>
            <p:cNvGrpSpPr/>
            <p:nvPr/>
          </p:nvGrpSpPr>
          <p:grpSpPr>
            <a:xfrm>
              <a:off x="1304027" y="5135872"/>
              <a:ext cx="1785671" cy="828673"/>
              <a:chOff x="1257300" y="1633537"/>
              <a:chExt cx="2628900" cy="1035845"/>
            </a:xfrm>
          </p:grpSpPr>
          <p:pic>
            <p:nvPicPr>
              <p:cNvPr id="135" name="Picture 6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6195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6" name="Picture 6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6195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7" name="Picture 25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860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8" name="Picture 25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860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9" name="Picture 25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08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0" name="Picture 25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08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1" name="Picture 3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7300" y="195500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2" name="Picture 3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7300" y="2169319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3" name="Picture 17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28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4" name="Picture 17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861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5" name="Picture 24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9431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6" name="Picture 24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6764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7" name="Picture 24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8" name="Picture 24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718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9" name="Picture 24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669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0" name="Picture 25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1" name="Picture 10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288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2" name="Picture 10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3" name="Picture 20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4" name="Picture 20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099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5" name="Picture 24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6" name="Picture 24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669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7" name="Picture 24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718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8" name="Picture 24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324" name="Picture 80" descr="MCj03871500000[1]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60834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" name="Picture 325" descr="vide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6370347"/>
            <a:ext cx="411290" cy="335253"/>
          </a:xfrm>
          <a:prstGeom prst="rect">
            <a:avLst/>
          </a:prstGeom>
        </p:spPr>
      </p:pic>
      <p:pic>
        <p:nvPicPr>
          <p:cNvPr id="327" name="Picture 326" descr="vide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3627147"/>
            <a:ext cx="411290" cy="335253"/>
          </a:xfrm>
          <a:prstGeom prst="rect">
            <a:avLst/>
          </a:prstGeom>
        </p:spPr>
      </p:pic>
      <p:grpSp>
        <p:nvGrpSpPr>
          <p:cNvPr id="329" name="Group 284"/>
          <p:cNvGrpSpPr/>
          <p:nvPr/>
        </p:nvGrpSpPr>
        <p:grpSpPr>
          <a:xfrm>
            <a:off x="5257800" y="4084347"/>
            <a:ext cx="3429000" cy="2209800"/>
            <a:chOff x="833887" y="4648200"/>
            <a:chExt cx="2704381" cy="1828800"/>
          </a:xfrm>
        </p:grpSpPr>
        <p:grpSp>
          <p:nvGrpSpPr>
            <p:cNvPr id="330" name="Group 36"/>
            <p:cNvGrpSpPr>
              <a:grpSpLocks/>
            </p:cNvGrpSpPr>
            <p:nvPr/>
          </p:nvGrpSpPr>
          <p:grpSpPr bwMode="auto">
            <a:xfrm rot="10800000">
              <a:off x="2986186" y="5191125"/>
              <a:ext cx="491705" cy="685800"/>
              <a:chOff x="2400" y="2736"/>
              <a:chExt cx="912" cy="1152"/>
            </a:xfrm>
          </p:grpSpPr>
          <p:sp>
            <p:nvSpPr>
              <p:cNvPr id="560" name="Line 37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Line 38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Line 39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Line 40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Line 41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Line 42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Line 43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Line 44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Line 45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Line 46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Line 47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Line 48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Line 49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Line 50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Line 51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Line 52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Line 53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Line 54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Line 55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Line 56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31" name="Picture 5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1054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2" name="Picture 5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1054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3" name="Picture 5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2768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4" name="Picture 6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2768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5" name="Picture 6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4483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6" name="Picture 6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4483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7" name="Picture 6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6197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" name="Picture 6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6197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9" name="Picture 6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791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0" name="Picture 6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791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41" name="Group 278"/>
            <p:cNvGrpSpPr/>
            <p:nvPr/>
          </p:nvGrpSpPr>
          <p:grpSpPr>
            <a:xfrm>
              <a:off x="889963" y="5196836"/>
              <a:ext cx="491705" cy="685801"/>
              <a:chOff x="381000" y="1676400"/>
              <a:chExt cx="723900" cy="857250"/>
            </a:xfrm>
          </p:grpSpPr>
          <p:sp>
            <p:nvSpPr>
              <p:cNvPr id="540" name="Line 4"/>
              <p:cNvSpPr>
                <a:spLocks noChangeShapeType="1"/>
              </p:cNvSpPr>
              <p:nvPr/>
            </p:nvSpPr>
            <p:spPr bwMode="auto">
              <a:xfrm>
                <a:off x="762000" y="1712118"/>
                <a:ext cx="304800" cy="28575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Line 5"/>
              <p:cNvSpPr>
                <a:spLocks noChangeShapeType="1"/>
              </p:cNvSpPr>
              <p:nvPr/>
            </p:nvSpPr>
            <p:spPr bwMode="auto">
              <a:xfrm>
                <a:off x="419100" y="1712118"/>
                <a:ext cx="647700" cy="28575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Line 6"/>
              <p:cNvSpPr>
                <a:spLocks noChangeShapeType="1"/>
              </p:cNvSpPr>
              <p:nvPr/>
            </p:nvSpPr>
            <p:spPr bwMode="auto">
              <a:xfrm>
                <a:off x="723900" y="1926431"/>
                <a:ext cx="342900" cy="7143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Line 7"/>
              <p:cNvSpPr>
                <a:spLocks noChangeShapeType="1"/>
              </p:cNvSpPr>
              <p:nvPr/>
            </p:nvSpPr>
            <p:spPr bwMode="auto">
              <a:xfrm>
                <a:off x="381000" y="1926431"/>
                <a:ext cx="685800" cy="7143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Line 8"/>
              <p:cNvSpPr>
                <a:spLocks noChangeShapeType="1"/>
              </p:cNvSpPr>
              <p:nvPr/>
            </p:nvSpPr>
            <p:spPr bwMode="auto">
              <a:xfrm flipV="1">
                <a:off x="419100" y="1997868"/>
                <a:ext cx="6477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Line 9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Line 10"/>
              <p:cNvSpPr>
                <a:spLocks noChangeShapeType="1"/>
              </p:cNvSpPr>
              <p:nvPr/>
            </p:nvSpPr>
            <p:spPr bwMode="auto">
              <a:xfrm flipV="1">
                <a:off x="381000" y="1997868"/>
                <a:ext cx="6858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Line 11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Line 12"/>
              <p:cNvSpPr>
                <a:spLocks noChangeShapeType="1"/>
              </p:cNvSpPr>
              <p:nvPr/>
            </p:nvSpPr>
            <p:spPr bwMode="auto">
              <a:xfrm flipV="1">
                <a:off x="381000" y="1997868"/>
                <a:ext cx="6858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Line 13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Line 14"/>
              <p:cNvSpPr>
                <a:spLocks noChangeShapeType="1"/>
              </p:cNvSpPr>
              <p:nvPr/>
            </p:nvSpPr>
            <p:spPr bwMode="auto">
              <a:xfrm flipV="1">
                <a:off x="381000" y="2212181"/>
                <a:ext cx="723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Line 15"/>
              <p:cNvSpPr>
                <a:spLocks noChangeShapeType="1"/>
              </p:cNvSpPr>
              <p:nvPr/>
            </p:nvSpPr>
            <p:spPr bwMode="auto">
              <a:xfrm flipV="1">
                <a:off x="723900" y="2212181"/>
                <a:ext cx="3810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Line 16"/>
              <p:cNvSpPr>
                <a:spLocks noChangeShapeType="1"/>
              </p:cNvSpPr>
              <p:nvPr/>
            </p:nvSpPr>
            <p:spPr bwMode="auto">
              <a:xfrm flipV="1">
                <a:off x="381000" y="2212181"/>
                <a:ext cx="7239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Line 17"/>
              <p:cNvSpPr>
                <a:spLocks noChangeShapeType="1"/>
              </p:cNvSpPr>
              <p:nvPr/>
            </p:nvSpPr>
            <p:spPr bwMode="auto">
              <a:xfrm flipV="1">
                <a:off x="762000" y="2212181"/>
                <a:ext cx="3048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Line 18"/>
              <p:cNvSpPr>
                <a:spLocks noChangeShapeType="1"/>
              </p:cNvSpPr>
              <p:nvPr/>
            </p:nvSpPr>
            <p:spPr bwMode="auto">
              <a:xfrm>
                <a:off x="381000" y="2105025"/>
                <a:ext cx="6858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Line 19"/>
              <p:cNvSpPr>
                <a:spLocks noChangeShapeType="1"/>
              </p:cNvSpPr>
              <p:nvPr/>
            </p:nvSpPr>
            <p:spPr bwMode="auto">
              <a:xfrm>
                <a:off x="723900" y="2105025"/>
                <a:ext cx="3810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Line 20"/>
              <p:cNvSpPr>
                <a:spLocks noChangeShapeType="1"/>
              </p:cNvSpPr>
              <p:nvPr/>
            </p:nvSpPr>
            <p:spPr bwMode="auto">
              <a:xfrm>
                <a:off x="381000" y="1890712"/>
                <a:ext cx="723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Line 21"/>
              <p:cNvSpPr>
                <a:spLocks noChangeShapeType="1"/>
              </p:cNvSpPr>
              <p:nvPr/>
            </p:nvSpPr>
            <p:spPr bwMode="auto">
              <a:xfrm>
                <a:off x="723900" y="1890712"/>
                <a:ext cx="3810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Line 22"/>
              <p:cNvSpPr>
                <a:spLocks noChangeShapeType="1"/>
              </p:cNvSpPr>
              <p:nvPr/>
            </p:nvSpPr>
            <p:spPr bwMode="auto">
              <a:xfrm>
                <a:off x="381000" y="1676400"/>
                <a:ext cx="7239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Line 23"/>
              <p:cNvSpPr>
                <a:spLocks noChangeShapeType="1"/>
              </p:cNvSpPr>
              <p:nvPr/>
            </p:nvSpPr>
            <p:spPr bwMode="auto">
              <a:xfrm>
                <a:off x="723900" y="1676400"/>
                <a:ext cx="3810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42" name="Picture 2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1244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3" name="Picture 2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1244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4" name="Picture 2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2959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5" name="Picture 2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2959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6" name="Picture 2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4673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7" name="Picture 2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4673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" name="Picture 3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6388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9" name="Picture 3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6388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0" name="Picture 3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8102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1" name="Picture 3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8102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52" name="Group 139"/>
            <p:cNvGrpSpPr>
              <a:grpSpLocks/>
            </p:cNvGrpSpPr>
            <p:nvPr/>
          </p:nvGrpSpPr>
          <p:grpSpPr bwMode="auto">
            <a:xfrm rot="16200000">
              <a:off x="2481814" y="5866425"/>
              <a:ext cx="542925" cy="621103"/>
              <a:chOff x="2400" y="2736"/>
              <a:chExt cx="912" cy="1152"/>
            </a:xfrm>
          </p:grpSpPr>
          <p:sp>
            <p:nvSpPr>
              <p:cNvPr id="520" name="Line 14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Line 14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Line 14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Line 14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Line 14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Line 14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Line 14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Line 14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Line 14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Line 14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Line 15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Line 15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Line 15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Line 15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Line 15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Line 15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Line 15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Line 15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Line 15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Line 15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53" name="Picture 16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037936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4" name="Picture 16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856781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5" name="Picture 16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75626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6" name="Picture 16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94472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7" name="Picture 16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13317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" name="Picture 16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037936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9" name="Picture 16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856781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0" name="Picture 16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75626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1" name="Picture 16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94472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2" name="Picture 16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13317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63" name="Group 209"/>
            <p:cNvGrpSpPr>
              <a:grpSpLocks/>
            </p:cNvGrpSpPr>
            <p:nvPr/>
          </p:nvGrpSpPr>
          <p:grpSpPr bwMode="auto">
            <a:xfrm rot="16200000">
              <a:off x="1524281" y="5866425"/>
              <a:ext cx="542925" cy="621103"/>
              <a:chOff x="2400" y="2736"/>
              <a:chExt cx="912" cy="1152"/>
            </a:xfrm>
          </p:grpSpPr>
          <p:sp>
            <p:nvSpPr>
              <p:cNvPr id="500" name="Line 21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Line 21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Line 21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Line 21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Line 21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Line 21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Line 21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Line 21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Line 21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Line 21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Line 22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Line 22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Line 22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Line 22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Line 22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Line 22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Line 22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Line 22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Line 22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Line 22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64" name="Picture 23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80404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5" name="Picture 23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899249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6" name="Picture 23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18094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7" name="Picture 23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536940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" name="Picture 23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355785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9" name="Picture 23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80404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0" name="Picture 23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899249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1" name="Picture 23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18094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2" name="Picture 23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536940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3" name="Picture 23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355785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74" name="Group 281"/>
            <p:cNvGrpSpPr/>
            <p:nvPr/>
          </p:nvGrpSpPr>
          <p:grpSpPr>
            <a:xfrm>
              <a:off x="1407546" y="5191126"/>
              <a:ext cx="1630396" cy="742951"/>
              <a:chOff x="1371600" y="1669256"/>
              <a:chExt cx="2400300" cy="928688"/>
            </a:xfrm>
          </p:grpSpPr>
          <p:sp>
            <p:nvSpPr>
              <p:cNvPr id="462" name="Line 283"/>
              <p:cNvSpPr>
                <a:spLocks noChangeShapeType="1"/>
              </p:cNvSpPr>
              <p:nvPr/>
            </p:nvSpPr>
            <p:spPr bwMode="auto">
              <a:xfrm flipH="1">
                <a:off x="3238500" y="2205038"/>
                <a:ext cx="152400" cy="392906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284"/>
              <p:cNvSpPr>
                <a:spLocks noChangeShapeType="1"/>
              </p:cNvSpPr>
              <p:nvPr/>
            </p:nvSpPr>
            <p:spPr bwMode="auto">
              <a:xfrm>
                <a:off x="3086100" y="2240756"/>
                <a:ext cx="381000" cy="357188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64" name="Group 280"/>
              <p:cNvGrpSpPr/>
              <p:nvPr/>
            </p:nvGrpSpPr>
            <p:grpSpPr>
              <a:xfrm>
                <a:off x="1371600" y="1669256"/>
                <a:ext cx="2400300" cy="892970"/>
                <a:chOff x="1371600" y="1669256"/>
                <a:chExt cx="2400300" cy="892970"/>
              </a:xfrm>
            </p:grpSpPr>
            <p:sp>
              <p:nvSpPr>
                <p:cNvPr id="465" name="Line 255"/>
                <p:cNvSpPr>
                  <a:spLocks noChangeShapeType="1"/>
                </p:cNvSpPr>
                <p:nvPr/>
              </p:nvSpPr>
              <p:spPr bwMode="auto">
                <a:xfrm>
                  <a:off x="1371600" y="1990725"/>
                  <a:ext cx="23622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6" name="Line 256"/>
                <p:cNvSpPr>
                  <a:spLocks noChangeShapeType="1"/>
                </p:cNvSpPr>
                <p:nvPr/>
              </p:nvSpPr>
              <p:spPr bwMode="auto">
                <a:xfrm>
                  <a:off x="1409700" y="2205038"/>
                  <a:ext cx="23622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7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4478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8" name="Line 258"/>
                <p:cNvSpPr>
                  <a:spLocks noChangeShapeType="1"/>
                </p:cNvSpPr>
                <p:nvPr/>
              </p:nvSpPr>
              <p:spPr bwMode="auto">
                <a:xfrm>
                  <a:off x="14478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9" name="Line 259"/>
                <p:cNvSpPr>
                  <a:spLocks noChangeShapeType="1"/>
                </p:cNvSpPr>
                <p:nvPr/>
              </p:nvSpPr>
              <p:spPr bwMode="auto">
                <a:xfrm>
                  <a:off x="1371600" y="2057400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0" name="Line 260"/>
                <p:cNvSpPr>
                  <a:spLocks noChangeShapeType="1"/>
                </p:cNvSpPr>
                <p:nvPr/>
              </p:nvSpPr>
              <p:spPr bwMode="auto">
                <a:xfrm>
                  <a:off x="17145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1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17907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2" name="Line 262"/>
                <p:cNvSpPr>
                  <a:spLocks noChangeShapeType="1"/>
                </p:cNvSpPr>
                <p:nvPr/>
              </p:nvSpPr>
              <p:spPr bwMode="auto">
                <a:xfrm>
                  <a:off x="17907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3" name="Line 264"/>
                <p:cNvSpPr>
                  <a:spLocks noChangeShapeType="1"/>
                </p:cNvSpPr>
                <p:nvPr/>
              </p:nvSpPr>
              <p:spPr bwMode="auto">
                <a:xfrm>
                  <a:off x="20574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24765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5" name="Line 266"/>
                <p:cNvSpPr>
                  <a:spLocks noChangeShapeType="1"/>
                </p:cNvSpPr>
                <p:nvPr/>
              </p:nvSpPr>
              <p:spPr bwMode="auto">
                <a:xfrm>
                  <a:off x="24765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6" name="Line 267"/>
                <p:cNvSpPr>
                  <a:spLocks noChangeShapeType="1"/>
                </p:cNvSpPr>
                <p:nvPr/>
              </p:nvSpPr>
              <p:spPr bwMode="auto">
                <a:xfrm>
                  <a:off x="24384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7" name="Line 268"/>
                <p:cNvSpPr>
                  <a:spLocks noChangeShapeType="1"/>
                </p:cNvSpPr>
                <p:nvPr/>
              </p:nvSpPr>
              <p:spPr bwMode="auto">
                <a:xfrm>
                  <a:off x="27432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8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4290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" name="Line 270"/>
                <p:cNvSpPr>
                  <a:spLocks noChangeShapeType="1"/>
                </p:cNvSpPr>
                <p:nvPr/>
              </p:nvSpPr>
              <p:spPr bwMode="auto">
                <a:xfrm>
                  <a:off x="34290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0" name="Line 271"/>
                <p:cNvSpPr>
                  <a:spLocks noChangeShapeType="1"/>
                </p:cNvSpPr>
                <p:nvPr/>
              </p:nvSpPr>
              <p:spPr bwMode="auto">
                <a:xfrm>
                  <a:off x="33909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" name="Line 272"/>
                <p:cNvSpPr>
                  <a:spLocks noChangeShapeType="1"/>
                </p:cNvSpPr>
                <p:nvPr/>
              </p:nvSpPr>
              <p:spPr bwMode="auto">
                <a:xfrm>
                  <a:off x="36957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2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1242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3" name="Line 274"/>
                <p:cNvSpPr>
                  <a:spLocks noChangeShapeType="1"/>
                </p:cNvSpPr>
                <p:nvPr/>
              </p:nvSpPr>
              <p:spPr bwMode="auto">
                <a:xfrm>
                  <a:off x="31242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4" name="Line 275"/>
                <p:cNvSpPr>
                  <a:spLocks noChangeShapeType="1"/>
                </p:cNvSpPr>
                <p:nvPr/>
              </p:nvSpPr>
              <p:spPr bwMode="auto">
                <a:xfrm>
                  <a:off x="30861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5" name="Line 276"/>
                <p:cNvSpPr>
                  <a:spLocks noChangeShapeType="1"/>
                </p:cNvSpPr>
                <p:nvPr/>
              </p:nvSpPr>
              <p:spPr bwMode="auto">
                <a:xfrm>
                  <a:off x="33909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6" name="Line 277"/>
                <p:cNvSpPr>
                  <a:spLocks noChangeShapeType="1"/>
                </p:cNvSpPr>
                <p:nvPr/>
              </p:nvSpPr>
              <p:spPr bwMode="auto">
                <a:xfrm>
                  <a:off x="1676400" y="2240756"/>
                  <a:ext cx="152400" cy="32146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7" name="Line 278"/>
                <p:cNvSpPr>
                  <a:spLocks noChangeShapeType="1"/>
                </p:cNvSpPr>
                <p:nvPr/>
              </p:nvSpPr>
              <p:spPr bwMode="auto">
                <a:xfrm flipH="1">
                  <a:off x="1828800" y="2169319"/>
                  <a:ext cx="152400" cy="39290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8" name="Line 279"/>
                <p:cNvSpPr>
                  <a:spLocks noChangeShapeType="1"/>
                </p:cNvSpPr>
                <p:nvPr/>
              </p:nvSpPr>
              <p:spPr bwMode="auto">
                <a:xfrm>
                  <a:off x="1676400" y="2205038"/>
                  <a:ext cx="3810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9" name="Line 280"/>
                <p:cNvSpPr>
                  <a:spLocks noChangeShapeType="1"/>
                </p:cNvSpPr>
                <p:nvPr/>
              </p:nvSpPr>
              <p:spPr bwMode="auto">
                <a:xfrm>
                  <a:off x="1981200" y="2169319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0" name="Line 281"/>
                <p:cNvSpPr>
                  <a:spLocks noChangeShapeType="1"/>
                </p:cNvSpPr>
                <p:nvPr/>
              </p:nvSpPr>
              <p:spPr bwMode="auto">
                <a:xfrm>
                  <a:off x="3124200" y="2205038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1" name="Line 282"/>
                <p:cNvSpPr>
                  <a:spLocks noChangeShapeType="1"/>
                </p:cNvSpPr>
                <p:nvPr/>
              </p:nvSpPr>
              <p:spPr bwMode="auto">
                <a:xfrm>
                  <a:off x="3390900" y="2169319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2" name="Line 285"/>
                <p:cNvSpPr>
                  <a:spLocks noChangeShapeType="1"/>
                </p:cNvSpPr>
                <p:nvPr/>
              </p:nvSpPr>
              <p:spPr bwMode="auto">
                <a:xfrm>
                  <a:off x="1943100" y="1704975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3" name="Line 286"/>
                <p:cNvSpPr>
                  <a:spLocks noChangeShapeType="1"/>
                </p:cNvSpPr>
                <p:nvPr/>
              </p:nvSpPr>
              <p:spPr bwMode="auto">
                <a:xfrm>
                  <a:off x="1676400" y="1704975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4" name="Line 287"/>
                <p:cNvSpPr>
                  <a:spLocks noChangeShapeType="1"/>
                </p:cNvSpPr>
                <p:nvPr/>
              </p:nvSpPr>
              <p:spPr bwMode="auto">
                <a:xfrm>
                  <a:off x="1676400" y="1704975"/>
                  <a:ext cx="3048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5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1714500" y="1704975"/>
                  <a:ext cx="2286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6" name="Line 290"/>
                <p:cNvSpPr>
                  <a:spLocks noChangeShapeType="1"/>
                </p:cNvSpPr>
                <p:nvPr/>
              </p:nvSpPr>
              <p:spPr bwMode="auto">
                <a:xfrm>
                  <a:off x="3352800" y="1669256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7" name="Line 291"/>
                <p:cNvSpPr>
                  <a:spLocks noChangeShapeType="1"/>
                </p:cNvSpPr>
                <p:nvPr/>
              </p:nvSpPr>
              <p:spPr bwMode="auto">
                <a:xfrm>
                  <a:off x="3086100" y="1669256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8" name="Line 292"/>
                <p:cNvSpPr>
                  <a:spLocks noChangeShapeType="1"/>
                </p:cNvSpPr>
                <p:nvPr/>
              </p:nvSpPr>
              <p:spPr bwMode="auto">
                <a:xfrm>
                  <a:off x="3086100" y="1669256"/>
                  <a:ext cx="3048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9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3124200" y="1669256"/>
                  <a:ext cx="2286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75" name="Group 69"/>
            <p:cNvGrpSpPr>
              <a:grpSpLocks/>
            </p:cNvGrpSpPr>
            <p:nvPr/>
          </p:nvGrpSpPr>
          <p:grpSpPr bwMode="auto">
            <a:xfrm rot="5400000">
              <a:off x="1446643" y="4637701"/>
              <a:ext cx="542925" cy="621103"/>
              <a:chOff x="2400" y="2736"/>
              <a:chExt cx="912" cy="1152"/>
            </a:xfrm>
          </p:grpSpPr>
          <p:sp>
            <p:nvSpPr>
              <p:cNvPr id="442" name="Line 7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Line 7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Line 7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Line 7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Line 7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Line 7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Line 7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Line 7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Line 7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7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Line 8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8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Line 8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Line 8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Line 8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Line 8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Line 8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Line 8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Line 8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8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76" name="Picture 9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976887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7" name="Picture 9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95732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" name="Picture 9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14577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9" name="Picture 9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433423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0" name="Picture 9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52268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1" name="Picture 9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976887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2" name="Picture 9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95732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3" name="Picture 9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14577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4" name="Picture 9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433423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5" name="Picture 9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52268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86" name="Group 175"/>
            <p:cNvGrpSpPr>
              <a:grpSpLocks/>
            </p:cNvGrpSpPr>
            <p:nvPr/>
          </p:nvGrpSpPr>
          <p:grpSpPr bwMode="auto">
            <a:xfrm rot="5400000">
              <a:off x="2430054" y="4637701"/>
              <a:ext cx="542925" cy="621103"/>
              <a:chOff x="2400" y="2736"/>
              <a:chExt cx="912" cy="1152"/>
            </a:xfrm>
          </p:grpSpPr>
          <p:sp>
            <p:nvSpPr>
              <p:cNvPr id="422" name="Line 176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Line 177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Line 178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Line 179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Line 180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Line 181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Line 182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Line 183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Line 184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Line 18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Line 186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Line 187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Line 188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Line 189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Line 190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Line 191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Line 192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Line 193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Line 194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Line 195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87" name="Picture 19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960298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8" name="Picture 19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79143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" name="Picture 19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97989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0" name="Picture 19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16834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1" name="Picture 20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235679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2" name="Picture 20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960298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3" name="Picture 20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79143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4" name="Picture 20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97989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5" name="Picture 20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16834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6" name="Picture 20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235679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97" name="Group 279"/>
            <p:cNvGrpSpPr/>
            <p:nvPr/>
          </p:nvGrpSpPr>
          <p:grpSpPr>
            <a:xfrm>
              <a:off x="1304027" y="5135870"/>
              <a:ext cx="1785671" cy="828673"/>
              <a:chOff x="1257300" y="1633537"/>
              <a:chExt cx="2628900" cy="1035845"/>
            </a:xfrm>
          </p:grpSpPr>
          <p:pic>
            <p:nvPicPr>
              <p:cNvPr id="398" name="Picture 6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6195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99" name="Picture 6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6195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0" name="Picture 25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860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1" name="Picture 25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860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2" name="Picture 25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08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3" name="Picture 25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08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4" name="Picture 3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7300" y="195500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5" name="Picture 3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7300" y="2169319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6" name="Picture 17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28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7" name="Picture 17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861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8" name="Picture 24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9431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" name="Picture 24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6764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" name="Picture 24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1" name="Picture 24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718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2" name="Picture 24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669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3" name="Picture 25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4" name="Picture 10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288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5" name="Picture 10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6" name="Picture 20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7" name="Picture 20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099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8" name="Picture 24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9" name="Picture 24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669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20" name="Picture 24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718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21" name="Picture 24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580" name="Picture 579" descr="vide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3627147"/>
            <a:ext cx="411290" cy="335253"/>
          </a:xfrm>
          <a:prstGeom prst="rect">
            <a:avLst/>
          </a:prstGeom>
        </p:spPr>
      </p:pic>
      <p:pic>
        <p:nvPicPr>
          <p:cNvPr id="581" name="Picture 580" descr="vide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6446547"/>
            <a:ext cx="411290" cy="335253"/>
          </a:xfrm>
          <a:prstGeom prst="rect">
            <a:avLst/>
          </a:prstGeom>
        </p:spPr>
      </p:pic>
      <p:sp>
        <p:nvSpPr>
          <p:cNvPr id="595" name="Content Placeholder 83"/>
          <p:cNvSpPr txBox="1">
            <a:spLocks/>
          </p:cNvSpPr>
          <p:nvPr/>
        </p:nvSpPr>
        <p:spPr bwMode="auto">
          <a:xfrm>
            <a:off x="319087" y="1295400"/>
            <a:ext cx="84439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-11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IGP based NPS Proximity algorithm leverages IGP link-state information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determines optimal choice for least impact on backbone infrastructure</a:t>
            </a:r>
          </a:p>
          <a:p>
            <a:pPr marL="687388" lvl="1" indent="-230188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lang="en-GB" sz="1800" b="0" kern="0" dirty="0" smtClean="0">
                <a:solidFill>
                  <a:schemeClr val="bg1"/>
                </a:solidFill>
                <a:latin typeface="+mn-lt"/>
              </a:rPr>
              <a:t>IGP choice: prefer target with closest exit point </a:t>
            </a:r>
            <a:endParaRPr kumimoji="0" lang="en-GB" sz="18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-112" charset="2"/>
              <a:buChar char="§"/>
              <a:tabLst/>
              <a:defRPr/>
            </a:pPr>
            <a:r>
              <a:rPr lang="en-GB" sz="2000" b="0" kern="0" baseline="0" dirty="0" smtClean="0">
                <a:solidFill>
                  <a:schemeClr val="bg1"/>
                </a:solidFill>
                <a:latin typeface="+mn-lt"/>
              </a:rPr>
              <a:t>Extensions to </a:t>
            </a:r>
            <a:r>
              <a:rPr lang="en-GB" sz="2000" b="0" kern="0" dirty="0" smtClean="0">
                <a:solidFill>
                  <a:schemeClr val="bg1"/>
                </a:solidFill>
                <a:latin typeface="+mn-lt"/>
              </a:rPr>
              <a:t>routing algorithms as used in the routing layer</a:t>
            </a:r>
          </a:p>
          <a:p>
            <a:pPr marL="687388" lvl="1" indent="-230188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NPS</a:t>
            </a:r>
            <a:r>
              <a:rPr kumimoji="0" lang="en-GB" sz="1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112" charset="-128"/>
              </a:rPr>
              <a:t> extensions for NPS purpose: traffic direction, selection process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-112" charset="-128"/>
            </a:endParaRPr>
          </a:p>
        </p:txBody>
      </p:sp>
      <p:grpSp>
        <p:nvGrpSpPr>
          <p:cNvPr id="599" name="Group 598"/>
          <p:cNvGrpSpPr/>
          <p:nvPr/>
        </p:nvGrpSpPr>
        <p:grpSpPr>
          <a:xfrm>
            <a:off x="609600" y="4114800"/>
            <a:ext cx="3260876" cy="2179347"/>
            <a:chOff x="609600" y="4114800"/>
            <a:chExt cx="3260876" cy="2179347"/>
          </a:xfrm>
        </p:grpSpPr>
        <p:grpSp>
          <p:nvGrpSpPr>
            <p:cNvPr id="598" name="Group 597"/>
            <p:cNvGrpSpPr/>
            <p:nvPr/>
          </p:nvGrpSpPr>
          <p:grpSpPr>
            <a:xfrm>
              <a:off x="609600" y="4114800"/>
              <a:ext cx="3243942" cy="2179347"/>
              <a:chOff x="609600" y="4114800"/>
              <a:chExt cx="3243942" cy="2179347"/>
            </a:xfrm>
          </p:grpSpPr>
          <p:sp>
            <p:nvSpPr>
              <p:cNvPr id="322" name="Freeform 321"/>
              <p:cNvSpPr/>
              <p:nvPr/>
            </p:nvSpPr>
            <p:spPr bwMode="auto">
              <a:xfrm>
                <a:off x="990601" y="5321690"/>
                <a:ext cx="1295399" cy="972457"/>
              </a:xfrm>
              <a:custGeom>
                <a:avLst/>
                <a:gdLst>
                  <a:gd name="connsiteX0" fmla="*/ 0 w 1366762"/>
                  <a:gd name="connsiteY0" fmla="*/ 364872 h 812396"/>
                  <a:gd name="connsiteX1" fmla="*/ 701523 w 1366762"/>
                  <a:gd name="connsiteY1" fmla="*/ 74587 h 812396"/>
                  <a:gd name="connsiteX2" fmla="*/ 1366762 w 1366762"/>
                  <a:gd name="connsiteY2" fmla="*/ 812396 h 8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6762" h="812396">
                    <a:moveTo>
                      <a:pt x="0" y="364872"/>
                    </a:moveTo>
                    <a:cubicBezTo>
                      <a:pt x="236864" y="182436"/>
                      <a:pt x="473729" y="0"/>
                      <a:pt x="701523" y="74587"/>
                    </a:cubicBezTo>
                    <a:cubicBezTo>
                      <a:pt x="929317" y="149174"/>
                      <a:pt x="1366762" y="812396"/>
                      <a:pt x="1366762" y="812396"/>
                    </a:cubicBezTo>
                  </a:path>
                </a:pathLst>
              </a:cu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none" lIns="0" tIns="41061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25" name="Freeform 324"/>
              <p:cNvSpPr/>
              <p:nvPr/>
            </p:nvSpPr>
            <p:spPr bwMode="auto">
              <a:xfrm>
                <a:off x="609600" y="4114800"/>
                <a:ext cx="2824238" cy="1371600"/>
              </a:xfrm>
              <a:custGeom>
                <a:avLst/>
                <a:gdLst>
                  <a:gd name="connsiteX0" fmla="*/ 0 w 2673048"/>
                  <a:gd name="connsiteY0" fmla="*/ 1209524 h 1209524"/>
                  <a:gd name="connsiteX1" fmla="*/ 774096 w 2673048"/>
                  <a:gd name="connsiteY1" fmla="*/ 701524 h 1209524"/>
                  <a:gd name="connsiteX2" fmla="*/ 2249715 w 2673048"/>
                  <a:gd name="connsiteY2" fmla="*/ 713619 h 1209524"/>
                  <a:gd name="connsiteX3" fmla="*/ 2673048 w 2673048"/>
                  <a:gd name="connsiteY3" fmla="*/ 0 h 120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3048" h="1209524">
                    <a:moveTo>
                      <a:pt x="0" y="1209524"/>
                    </a:moveTo>
                    <a:cubicBezTo>
                      <a:pt x="199571" y="996849"/>
                      <a:pt x="399143" y="784175"/>
                      <a:pt x="774096" y="701524"/>
                    </a:cubicBezTo>
                    <a:cubicBezTo>
                      <a:pt x="1149049" y="618873"/>
                      <a:pt x="1933223" y="830540"/>
                      <a:pt x="2249715" y="713619"/>
                    </a:cubicBezTo>
                    <a:cubicBezTo>
                      <a:pt x="2566207" y="596698"/>
                      <a:pt x="2673048" y="0"/>
                      <a:pt x="2673048" y="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B21A1A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none" lIns="0" tIns="41061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89" name="Freeform 588"/>
              <p:cNvSpPr/>
              <p:nvPr/>
            </p:nvSpPr>
            <p:spPr bwMode="auto">
              <a:xfrm>
                <a:off x="914400" y="5174128"/>
                <a:ext cx="2939142" cy="538238"/>
              </a:xfrm>
              <a:custGeom>
                <a:avLst/>
                <a:gdLst>
                  <a:gd name="connsiteX0" fmla="*/ 0 w 2939142"/>
                  <a:gd name="connsiteY0" fmla="*/ 538238 h 538238"/>
                  <a:gd name="connsiteX1" fmla="*/ 520095 w 2939142"/>
                  <a:gd name="connsiteY1" fmla="*/ 78619 h 538238"/>
                  <a:gd name="connsiteX2" fmla="*/ 2334380 w 2939142"/>
                  <a:gd name="connsiteY2" fmla="*/ 66524 h 538238"/>
                  <a:gd name="connsiteX3" fmla="*/ 2939142 w 2939142"/>
                  <a:gd name="connsiteY3" fmla="*/ 332619 h 53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9142" h="538238">
                    <a:moveTo>
                      <a:pt x="0" y="538238"/>
                    </a:moveTo>
                    <a:cubicBezTo>
                      <a:pt x="65516" y="347738"/>
                      <a:pt x="131032" y="157238"/>
                      <a:pt x="520095" y="78619"/>
                    </a:cubicBezTo>
                    <a:cubicBezTo>
                      <a:pt x="909158" y="0"/>
                      <a:pt x="1931206" y="24191"/>
                      <a:pt x="2334380" y="66524"/>
                    </a:cubicBezTo>
                    <a:cubicBezTo>
                      <a:pt x="2737554" y="108857"/>
                      <a:pt x="2939142" y="332619"/>
                      <a:pt x="2939142" y="332619"/>
                    </a:cubicBezTo>
                  </a:path>
                </a:pathLst>
              </a:cu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none" lIns="0" tIns="41061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</p:grpSp>
        <p:sp>
          <p:nvSpPr>
            <p:cNvPr id="597" name="Freeform 596"/>
            <p:cNvSpPr/>
            <p:nvPr/>
          </p:nvSpPr>
          <p:spPr bwMode="auto">
            <a:xfrm>
              <a:off x="749905" y="4748590"/>
              <a:ext cx="3120571" cy="858762"/>
            </a:xfrm>
            <a:custGeom>
              <a:avLst/>
              <a:gdLst>
                <a:gd name="connsiteX0" fmla="*/ 0 w 3120571"/>
                <a:gd name="connsiteY0" fmla="*/ 858762 h 858762"/>
                <a:gd name="connsiteX1" fmla="*/ 556381 w 3120571"/>
                <a:gd name="connsiteY1" fmla="*/ 362858 h 858762"/>
                <a:gd name="connsiteX2" fmla="*/ 2358571 w 3120571"/>
                <a:gd name="connsiteY2" fmla="*/ 278191 h 858762"/>
                <a:gd name="connsiteX3" fmla="*/ 3120571 w 3120571"/>
                <a:gd name="connsiteY3" fmla="*/ 0 h 85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571" h="858762">
                  <a:moveTo>
                    <a:pt x="0" y="858762"/>
                  </a:moveTo>
                  <a:cubicBezTo>
                    <a:pt x="81643" y="659191"/>
                    <a:pt x="163286" y="459620"/>
                    <a:pt x="556381" y="362858"/>
                  </a:cubicBezTo>
                  <a:cubicBezTo>
                    <a:pt x="949476" y="266096"/>
                    <a:pt x="1931206" y="338667"/>
                    <a:pt x="2358571" y="278191"/>
                  </a:cubicBezTo>
                  <a:cubicBezTo>
                    <a:pt x="2785936" y="217715"/>
                    <a:pt x="3120571" y="0"/>
                    <a:pt x="3120571" y="0"/>
                  </a:cubicBezTo>
                </a:path>
              </a:pathLst>
            </a:cu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sp>
        <p:nvSpPr>
          <p:cNvPr id="586" name="Rectangle 2"/>
          <p:cNvSpPr txBox="1">
            <a:spLocks noChangeArrowheads="1"/>
          </p:cNvSpPr>
          <p:nvPr/>
        </p:nvSpPr>
        <p:spPr bwMode="auto">
          <a:xfrm>
            <a:off x="922338" y="304800"/>
            <a:ext cx="76882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Network Positioning System (NPS)</a:t>
            </a:r>
            <a:b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ALTO implementation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88" name="Group 587"/>
          <p:cNvGrpSpPr/>
          <p:nvPr/>
        </p:nvGrpSpPr>
        <p:grpSpPr>
          <a:xfrm>
            <a:off x="2057400" y="3581400"/>
            <a:ext cx="521983" cy="596772"/>
            <a:chOff x="3505200" y="4813428"/>
            <a:chExt cx="521983" cy="596772"/>
          </a:xfrm>
        </p:grpSpPr>
        <p:pic>
          <p:nvPicPr>
            <p:cNvPr id="590" name="Picture 26" descr="1GLOBEciscoCorp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5200" y="4813428"/>
              <a:ext cx="521983" cy="596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1" name="TextBox 590"/>
            <p:cNvSpPr txBox="1"/>
            <p:nvPr/>
          </p:nvSpPr>
          <p:spPr>
            <a:xfrm>
              <a:off x="3540421" y="5105400"/>
              <a:ext cx="421979" cy="21929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183B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NPS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Content Placeholder 83"/>
          <p:cNvSpPr txBox="1">
            <a:spLocks/>
          </p:cNvSpPr>
          <p:nvPr/>
        </p:nvSpPr>
        <p:spPr bwMode="auto">
          <a:xfrm>
            <a:off x="319087" y="1295400"/>
            <a:ext cx="84439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-11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BGP based NPS Proximity algorithm leverages IGP and BGP  information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determines optimal choice based on both backbone infrastructure and inter-AS policies</a:t>
            </a:r>
          </a:p>
          <a:p>
            <a:pPr marL="230188" marR="0" lvl="0" indent="-230188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-112" charset="2"/>
              <a:buChar char="§"/>
              <a:tabLst/>
              <a:defRPr/>
            </a:pPr>
            <a:r>
              <a:rPr lang="en-GB" sz="2000" b="0" kern="0" dirty="0" smtClean="0">
                <a:solidFill>
                  <a:schemeClr val="bg1"/>
                </a:solidFill>
                <a:latin typeface="+mn-lt"/>
              </a:rPr>
              <a:t>BGP Policy mechanisms used by NPS to determine best location </a:t>
            </a:r>
            <a:endParaRPr kumimoji="0" lang="en-GB" sz="20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39" name="Group 838"/>
          <p:cNvGrpSpPr/>
          <p:nvPr/>
        </p:nvGrpSpPr>
        <p:grpSpPr>
          <a:xfrm>
            <a:off x="4800600" y="2895600"/>
            <a:ext cx="1828800" cy="1295400"/>
            <a:chOff x="4724400" y="3505200"/>
            <a:chExt cx="3035007" cy="2093108"/>
          </a:xfrm>
        </p:grpSpPr>
        <p:pic>
          <p:nvPicPr>
            <p:cNvPr id="582" name="Picture 5" descr="cloud"/>
            <p:cNvPicPr>
              <a:picLocks noChangeAspect="1" noChangeArrowheads="1"/>
            </p:cNvPicPr>
            <p:nvPr/>
          </p:nvPicPr>
          <p:blipFill>
            <a:blip r:embed="rId3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4724400" y="3505200"/>
              <a:ext cx="3035007" cy="2093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85" name="Group 284"/>
            <p:cNvGrpSpPr/>
            <p:nvPr/>
          </p:nvGrpSpPr>
          <p:grpSpPr>
            <a:xfrm>
              <a:off x="5257800" y="3810000"/>
              <a:ext cx="1911246" cy="1442872"/>
              <a:chOff x="833887" y="4648200"/>
              <a:chExt cx="2704381" cy="1828800"/>
            </a:xfrm>
          </p:grpSpPr>
          <p:grpSp>
            <p:nvGrpSpPr>
              <p:cNvPr id="586" name="Group 36"/>
              <p:cNvGrpSpPr>
                <a:grpSpLocks/>
              </p:cNvGrpSpPr>
              <p:nvPr/>
            </p:nvGrpSpPr>
            <p:grpSpPr bwMode="auto">
              <a:xfrm rot="10800000">
                <a:off x="2986188" y="5191125"/>
                <a:ext cx="491705" cy="685800"/>
                <a:chOff x="2400" y="2736"/>
                <a:chExt cx="912" cy="1152"/>
              </a:xfrm>
            </p:grpSpPr>
            <p:sp>
              <p:nvSpPr>
                <p:cNvPr id="819" name="Line 37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0" name="Line 38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1" name="Line 39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2" name="Line 40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3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4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5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6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7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0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1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3" name="Line 51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4" name="Line 52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5" name="Line 53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6" name="Line 54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7" name="Line 55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8" name="Line 56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587" name="Picture 5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1054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88" name="Picture 5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1054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0" name="Picture 5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2768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1" name="Picture 6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2768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2" name="Picture 6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4483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3" name="Picture 6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4483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4" name="Picture 6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6197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6" name="Picture 6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6197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8" name="Picture 6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791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99" name="Picture 6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791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600" name="Group 278"/>
              <p:cNvGrpSpPr/>
              <p:nvPr/>
            </p:nvGrpSpPr>
            <p:grpSpPr>
              <a:xfrm>
                <a:off x="889965" y="5196834"/>
                <a:ext cx="491705" cy="685801"/>
                <a:chOff x="381000" y="1676400"/>
                <a:chExt cx="723900" cy="857250"/>
              </a:xfrm>
            </p:grpSpPr>
            <p:sp>
              <p:nvSpPr>
                <p:cNvPr id="799" name="Line 4"/>
                <p:cNvSpPr>
                  <a:spLocks noChangeShapeType="1"/>
                </p:cNvSpPr>
                <p:nvPr/>
              </p:nvSpPr>
              <p:spPr bwMode="auto">
                <a:xfrm>
                  <a:off x="762000" y="1712118"/>
                  <a:ext cx="304800" cy="2857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0" name="Line 5"/>
                <p:cNvSpPr>
                  <a:spLocks noChangeShapeType="1"/>
                </p:cNvSpPr>
                <p:nvPr/>
              </p:nvSpPr>
              <p:spPr bwMode="auto">
                <a:xfrm>
                  <a:off x="419100" y="1712118"/>
                  <a:ext cx="647700" cy="2857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1" name="Line 6"/>
                <p:cNvSpPr>
                  <a:spLocks noChangeShapeType="1"/>
                </p:cNvSpPr>
                <p:nvPr/>
              </p:nvSpPr>
              <p:spPr bwMode="auto">
                <a:xfrm>
                  <a:off x="723900" y="1926431"/>
                  <a:ext cx="342900" cy="7143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2" name="Line 7"/>
                <p:cNvSpPr>
                  <a:spLocks noChangeShapeType="1"/>
                </p:cNvSpPr>
                <p:nvPr/>
              </p:nvSpPr>
              <p:spPr bwMode="auto">
                <a:xfrm>
                  <a:off x="381000" y="1926431"/>
                  <a:ext cx="685800" cy="7143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19100" y="1997868"/>
                  <a:ext cx="6477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723900" y="1997868"/>
                  <a:ext cx="3429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5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81000" y="1997868"/>
                  <a:ext cx="6858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23900" y="1997868"/>
                  <a:ext cx="3429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81000" y="1997868"/>
                  <a:ext cx="685800" cy="53578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723900" y="1997868"/>
                  <a:ext cx="342900" cy="53578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81000" y="2212181"/>
                  <a:ext cx="7239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723900" y="2212181"/>
                  <a:ext cx="3810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81000" y="2212181"/>
                  <a:ext cx="7239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762000" y="2212181"/>
                  <a:ext cx="3048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3" name="Line 18"/>
                <p:cNvSpPr>
                  <a:spLocks noChangeShapeType="1"/>
                </p:cNvSpPr>
                <p:nvPr/>
              </p:nvSpPr>
              <p:spPr bwMode="auto">
                <a:xfrm>
                  <a:off x="381000" y="2105025"/>
                  <a:ext cx="6858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4" name="Line 19"/>
                <p:cNvSpPr>
                  <a:spLocks noChangeShapeType="1"/>
                </p:cNvSpPr>
                <p:nvPr/>
              </p:nvSpPr>
              <p:spPr bwMode="auto">
                <a:xfrm>
                  <a:off x="723900" y="2105025"/>
                  <a:ext cx="3810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5" name="Line 20"/>
                <p:cNvSpPr>
                  <a:spLocks noChangeShapeType="1"/>
                </p:cNvSpPr>
                <p:nvPr/>
              </p:nvSpPr>
              <p:spPr bwMode="auto">
                <a:xfrm>
                  <a:off x="381000" y="1890712"/>
                  <a:ext cx="7239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6" name="Line 21"/>
                <p:cNvSpPr>
                  <a:spLocks noChangeShapeType="1"/>
                </p:cNvSpPr>
                <p:nvPr/>
              </p:nvSpPr>
              <p:spPr bwMode="auto">
                <a:xfrm>
                  <a:off x="723900" y="1890712"/>
                  <a:ext cx="3810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7" name="Line 22"/>
                <p:cNvSpPr>
                  <a:spLocks noChangeShapeType="1"/>
                </p:cNvSpPr>
                <p:nvPr/>
              </p:nvSpPr>
              <p:spPr bwMode="auto">
                <a:xfrm>
                  <a:off x="381000" y="1676400"/>
                  <a:ext cx="723900" cy="53578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8" name="Line 23"/>
                <p:cNvSpPr>
                  <a:spLocks noChangeShapeType="1"/>
                </p:cNvSpPr>
                <p:nvPr/>
              </p:nvSpPr>
              <p:spPr bwMode="auto">
                <a:xfrm>
                  <a:off x="723900" y="1676400"/>
                  <a:ext cx="381000" cy="53578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601" name="Picture 2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1244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02" name="Picture 2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1244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03" name="Picture 2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2959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04" name="Picture 2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2959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05" name="Picture 2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4673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06" name="Picture 2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4673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07" name="Picture 3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6388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08" name="Picture 3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6388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09" name="Picture 3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8102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0" name="Picture 3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8102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611" name="Group 139"/>
              <p:cNvGrpSpPr>
                <a:grpSpLocks/>
              </p:cNvGrpSpPr>
              <p:nvPr/>
            </p:nvGrpSpPr>
            <p:grpSpPr bwMode="auto">
              <a:xfrm rot="16200000">
                <a:off x="2481816" y="5866429"/>
                <a:ext cx="542925" cy="621103"/>
                <a:chOff x="2400" y="2736"/>
                <a:chExt cx="912" cy="1152"/>
              </a:xfrm>
            </p:grpSpPr>
            <p:sp>
              <p:nvSpPr>
                <p:cNvPr id="779" name="Line 140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0" name="Line 141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1" name="Line 142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2" name="Line 143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3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4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5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6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7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8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9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0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1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2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3" name="Line 154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4" name="Line 155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5" name="Line 156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6" name="Line 157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7" name="Line 158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8" name="Line 159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612" name="Picture 16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37936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3" name="Picture 16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856781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4" name="Picture 16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675626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5" name="Picture 16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494472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6" name="Picture 16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313317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7" name="Picture 16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37936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8" name="Picture 16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856781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19" name="Picture 16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675626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0" name="Picture 16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494472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1" name="Picture 16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313317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622" name="Group 209"/>
              <p:cNvGrpSpPr>
                <a:grpSpLocks/>
              </p:cNvGrpSpPr>
              <p:nvPr/>
            </p:nvGrpSpPr>
            <p:grpSpPr bwMode="auto">
              <a:xfrm rot="16200000">
                <a:off x="1524283" y="5866429"/>
                <a:ext cx="542925" cy="621103"/>
                <a:chOff x="2400" y="2736"/>
                <a:chExt cx="912" cy="1152"/>
              </a:xfrm>
            </p:grpSpPr>
            <p:sp>
              <p:nvSpPr>
                <p:cNvPr id="759" name="Line 210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0" name="Line 211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1" name="Line 212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2" name="Line 213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3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4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5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6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7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8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9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0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1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2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3" name="Line 224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4" name="Line 225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5" name="Line 226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6" name="Line 227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7" name="Line 228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8" name="Line 229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623" name="Picture 23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080404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4" name="Picture 23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99249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5" name="Picture 23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718094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6" name="Picture 23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36940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7" name="Picture 23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355785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8" name="Picture 23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080404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9" name="Picture 23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99249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0" name="Picture 23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718094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1" name="Picture 23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36940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2" name="Picture 23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355785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633" name="Group 281"/>
              <p:cNvGrpSpPr/>
              <p:nvPr/>
            </p:nvGrpSpPr>
            <p:grpSpPr>
              <a:xfrm>
                <a:off x="1407546" y="5191126"/>
                <a:ext cx="1630396" cy="742951"/>
                <a:chOff x="1371600" y="1669256"/>
                <a:chExt cx="2400300" cy="928688"/>
              </a:xfrm>
            </p:grpSpPr>
            <p:sp>
              <p:nvSpPr>
                <p:cNvPr id="721" name="Line 283"/>
                <p:cNvSpPr>
                  <a:spLocks noChangeShapeType="1"/>
                </p:cNvSpPr>
                <p:nvPr/>
              </p:nvSpPr>
              <p:spPr bwMode="auto">
                <a:xfrm flipH="1">
                  <a:off x="3238500" y="2205038"/>
                  <a:ext cx="152400" cy="392906"/>
                </a:xfrm>
                <a:prstGeom prst="line">
                  <a:avLst/>
                </a:prstGeom>
                <a:noFill/>
                <a:ln w="3810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2" name="Line 284"/>
                <p:cNvSpPr>
                  <a:spLocks noChangeShapeType="1"/>
                </p:cNvSpPr>
                <p:nvPr/>
              </p:nvSpPr>
              <p:spPr bwMode="auto">
                <a:xfrm>
                  <a:off x="3086100" y="2240756"/>
                  <a:ext cx="381000" cy="357188"/>
                </a:xfrm>
                <a:prstGeom prst="line">
                  <a:avLst/>
                </a:prstGeom>
                <a:noFill/>
                <a:ln w="3810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23" name="Group 280"/>
                <p:cNvGrpSpPr/>
                <p:nvPr/>
              </p:nvGrpSpPr>
              <p:grpSpPr>
                <a:xfrm>
                  <a:off x="1371600" y="1669256"/>
                  <a:ext cx="2400300" cy="892970"/>
                  <a:chOff x="1371600" y="1669256"/>
                  <a:chExt cx="2400300" cy="892970"/>
                </a:xfrm>
              </p:grpSpPr>
              <p:sp>
                <p:nvSpPr>
                  <p:cNvPr id="724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371600" y="1990725"/>
                    <a:ext cx="23622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5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409700" y="2205038"/>
                    <a:ext cx="23622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6" name="Line 2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78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7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4478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8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371600" y="2057400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9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145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0" name="Line 2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907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1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7907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2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0574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3" name="Line 2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765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4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24765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5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4384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6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7432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7" name="Line 2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90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8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34290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9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3909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0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36957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1" name="Line 2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2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31242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3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30861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4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33909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5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676400" y="2240756"/>
                    <a:ext cx="152400" cy="32146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6" name="Line 2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8800" y="2169319"/>
                    <a:ext cx="152400" cy="392906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7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676400" y="2205038"/>
                    <a:ext cx="381000" cy="357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8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981200" y="2169319"/>
                    <a:ext cx="76200" cy="357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9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3124200" y="2205038"/>
                    <a:ext cx="76200" cy="357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0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3390900" y="2169319"/>
                    <a:ext cx="76200" cy="357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1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943100" y="1704975"/>
                    <a:ext cx="381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2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1676400" y="1704975"/>
                    <a:ext cx="381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3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1676400" y="1704975"/>
                    <a:ext cx="3048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4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14500" y="1704975"/>
                    <a:ext cx="2286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5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3352800" y="1669256"/>
                    <a:ext cx="381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6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3086100" y="1669256"/>
                    <a:ext cx="381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7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086100" y="1669256"/>
                    <a:ext cx="3048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8" name="Line 2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1669256"/>
                    <a:ext cx="2286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34" name="Group 69"/>
              <p:cNvGrpSpPr>
                <a:grpSpLocks/>
              </p:cNvGrpSpPr>
              <p:nvPr/>
            </p:nvGrpSpPr>
            <p:grpSpPr bwMode="auto">
              <a:xfrm rot="5400000">
                <a:off x="1446647" y="4637705"/>
                <a:ext cx="542925" cy="621103"/>
                <a:chOff x="2400" y="2736"/>
                <a:chExt cx="912" cy="1152"/>
              </a:xfrm>
            </p:grpSpPr>
            <p:sp>
              <p:nvSpPr>
                <p:cNvPr id="701" name="Line 70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2" name="Line 71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3" name="Line 72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4" name="Line 73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5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6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7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8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9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0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1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2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3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4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5" name="Line 84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6" name="Line 85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7" name="Line 86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8" name="Line 87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9" name="Line 88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0" name="Line 89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635" name="Picture 9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976887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6" name="Picture 9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795732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7" name="Picture 9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614577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8" name="Picture 9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433423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9" name="Picture 9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2268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40" name="Picture 9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976887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41" name="Picture 9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795732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42" name="Picture 9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614577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43" name="Picture 9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433423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44" name="Picture 9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2268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645" name="Group 175"/>
              <p:cNvGrpSpPr>
                <a:grpSpLocks/>
              </p:cNvGrpSpPr>
              <p:nvPr/>
            </p:nvGrpSpPr>
            <p:grpSpPr bwMode="auto">
              <a:xfrm rot="5400000">
                <a:off x="2430058" y="4637705"/>
                <a:ext cx="542925" cy="621103"/>
                <a:chOff x="2400" y="2736"/>
                <a:chExt cx="912" cy="1152"/>
              </a:xfrm>
            </p:grpSpPr>
            <p:sp>
              <p:nvSpPr>
                <p:cNvPr id="681" name="Line 176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2" name="Line 177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3" name="Line 178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4" name="Line 179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5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6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7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8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9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0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1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2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3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4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5" name="Line 190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6" name="Line 191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7" name="Line 192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8" name="Line 193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9" name="Line 194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0" name="Line 195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646" name="Picture 19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60298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47" name="Picture 19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779143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48" name="Picture 19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7989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49" name="Picture 19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416834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50" name="Picture 20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35679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51" name="Picture 20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60298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52" name="Picture 20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779143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53" name="Picture 20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7989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54" name="Picture 20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416834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55" name="Picture 20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35679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656" name="Group 279"/>
              <p:cNvGrpSpPr/>
              <p:nvPr/>
            </p:nvGrpSpPr>
            <p:grpSpPr>
              <a:xfrm>
                <a:off x="1304027" y="5135868"/>
                <a:ext cx="1785671" cy="828673"/>
                <a:chOff x="1257300" y="1633537"/>
                <a:chExt cx="2628900" cy="1035845"/>
              </a:xfrm>
            </p:grpSpPr>
            <p:pic>
              <p:nvPicPr>
                <p:cNvPr id="657" name="Picture 67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6195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58" name="Picture 68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6195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59" name="Picture 251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2860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60" name="Picture 252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2860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61" name="Picture 253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5908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62" name="Picture 254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5908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63" name="Picture 34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257300" y="195500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64" name="Picture 35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257300" y="2169319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65" name="Picture 170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352800" y="24907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66" name="Picture 171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086100" y="24907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67" name="Picture 240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943100" y="24907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68" name="Picture 241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676400" y="24907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69" name="Picture 247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2766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70" name="Picture 248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9718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71" name="Picture 249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8669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72" name="Picture 250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5621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73" name="Picture 100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828800" y="163353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74" name="Picture 101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562100" y="163353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75" name="Picture 206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276600" y="163353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76" name="Picture 207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009900" y="163353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77" name="Picture 243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5621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78" name="Picture 244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8669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79" name="Picture 245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9718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680" name="Picture 246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2766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</p:grpSp>
      <p:grpSp>
        <p:nvGrpSpPr>
          <p:cNvPr id="1346" name="Group 1345"/>
          <p:cNvGrpSpPr/>
          <p:nvPr/>
        </p:nvGrpSpPr>
        <p:grpSpPr>
          <a:xfrm>
            <a:off x="2819400" y="3581400"/>
            <a:ext cx="1828800" cy="1295400"/>
            <a:chOff x="4724400" y="3505200"/>
            <a:chExt cx="3035007" cy="2093108"/>
          </a:xfrm>
        </p:grpSpPr>
        <p:pic>
          <p:nvPicPr>
            <p:cNvPr id="1347" name="Picture 5" descr="cloud"/>
            <p:cNvPicPr>
              <a:picLocks noChangeAspect="1" noChangeArrowheads="1"/>
            </p:cNvPicPr>
            <p:nvPr/>
          </p:nvPicPr>
          <p:blipFill>
            <a:blip r:embed="rId3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4724400" y="3505200"/>
              <a:ext cx="3035007" cy="2093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48" name="Group 284"/>
            <p:cNvGrpSpPr/>
            <p:nvPr/>
          </p:nvGrpSpPr>
          <p:grpSpPr>
            <a:xfrm>
              <a:off x="5257803" y="3810000"/>
              <a:ext cx="1911248" cy="1442873"/>
              <a:chOff x="833887" y="4648200"/>
              <a:chExt cx="2704381" cy="1828800"/>
            </a:xfrm>
          </p:grpSpPr>
          <p:grpSp>
            <p:nvGrpSpPr>
              <p:cNvPr id="1349" name="Group 36"/>
              <p:cNvGrpSpPr>
                <a:grpSpLocks/>
              </p:cNvGrpSpPr>
              <p:nvPr/>
            </p:nvGrpSpPr>
            <p:grpSpPr bwMode="auto">
              <a:xfrm rot="10800000">
                <a:off x="2986190" y="5191125"/>
                <a:ext cx="491705" cy="685800"/>
                <a:chOff x="2400" y="2736"/>
                <a:chExt cx="912" cy="1152"/>
              </a:xfrm>
            </p:grpSpPr>
            <p:sp>
              <p:nvSpPr>
                <p:cNvPr id="1579" name="Line 37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0" name="Line 38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1" name="Line 39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2" name="Line 40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3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4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5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6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7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0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1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2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3" name="Line 51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4" name="Line 52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5" name="Line 53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6" name="Line 54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7" name="Line 55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8" name="Line 56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350" name="Picture 5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1054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51" name="Picture 5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1054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52" name="Picture 5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2768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53" name="Picture 6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2768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54" name="Picture 6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4483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55" name="Picture 6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4483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56" name="Picture 6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6197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57" name="Picture 6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6197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58" name="Picture 6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791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59" name="Picture 6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791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360" name="Group 278"/>
              <p:cNvGrpSpPr/>
              <p:nvPr/>
            </p:nvGrpSpPr>
            <p:grpSpPr>
              <a:xfrm>
                <a:off x="889967" y="5196832"/>
                <a:ext cx="491705" cy="685801"/>
                <a:chOff x="381000" y="1676400"/>
                <a:chExt cx="723900" cy="857250"/>
              </a:xfrm>
            </p:grpSpPr>
            <p:sp>
              <p:nvSpPr>
                <p:cNvPr id="1559" name="Line 4"/>
                <p:cNvSpPr>
                  <a:spLocks noChangeShapeType="1"/>
                </p:cNvSpPr>
                <p:nvPr/>
              </p:nvSpPr>
              <p:spPr bwMode="auto">
                <a:xfrm>
                  <a:off x="762000" y="1712118"/>
                  <a:ext cx="304800" cy="2857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0" name="Line 5"/>
                <p:cNvSpPr>
                  <a:spLocks noChangeShapeType="1"/>
                </p:cNvSpPr>
                <p:nvPr/>
              </p:nvSpPr>
              <p:spPr bwMode="auto">
                <a:xfrm>
                  <a:off x="419100" y="1712118"/>
                  <a:ext cx="647700" cy="2857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1" name="Line 6"/>
                <p:cNvSpPr>
                  <a:spLocks noChangeShapeType="1"/>
                </p:cNvSpPr>
                <p:nvPr/>
              </p:nvSpPr>
              <p:spPr bwMode="auto">
                <a:xfrm>
                  <a:off x="723900" y="1926431"/>
                  <a:ext cx="342900" cy="7143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2" name="Line 7"/>
                <p:cNvSpPr>
                  <a:spLocks noChangeShapeType="1"/>
                </p:cNvSpPr>
                <p:nvPr/>
              </p:nvSpPr>
              <p:spPr bwMode="auto">
                <a:xfrm>
                  <a:off x="381000" y="1926431"/>
                  <a:ext cx="685800" cy="7143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19100" y="1997868"/>
                  <a:ext cx="6477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723900" y="1997868"/>
                  <a:ext cx="3429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5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81000" y="1997868"/>
                  <a:ext cx="6858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23900" y="1997868"/>
                  <a:ext cx="3429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7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81000" y="1997868"/>
                  <a:ext cx="685800" cy="53578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723900" y="1997868"/>
                  <a:ext cx="342900" cy="53578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81000" y="2212181"/>
                  <a:ext cx="7239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723900" y="2212181"/>
                  <a:ext cx="3810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81000" y="2212181"/>
                  <a:ext cx="7239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762000" y="2212181"/>
                  <a:ext cx="3048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3" name="Line 18"/>
                <p:cNvSpPr>
                  <a:spLocks noChangeShapeType="1"/>
                </p:cNvSpPr>
                <p:nvPr/>
              </p:nvSpPr>
              <p:spPr bwMode="auto">
                <a:xfrm>
                  <a:off x="381000" y="2105025"/>
                  <a:ext cx="6858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4" name="Line 19"/>
                <p:cNvSpPr>
                  <a:spLocks noChangeShapeType="1"/>
                </p:cNvSpPr>
                <p:nvPr/>
              </p:nvSpPr>
              <p:spPr bwMode="auto">
                <a:xfrm>
                  <a:off x="723900" y="2105025"/>
                  <a:ext cx="3810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5" name="Line 20"/>
                <p:cNvSpPr>
                  <a:spLocks noChangeShapeType="1"/>
                </p:cNvSpPr>
                <p:nvPr/>
              </p:nvSpPr>
              <p:spPr bwMode="auto">
                <a:xfrm>
                  <a:off x="381000" y="1890712"/>
                  <a:ext cx="7239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6" name="Line 21"/>
                <p:cNvSpPr>
                  <a:spLocks noChangeShapeType="1"/>
                </p:cNvSpPr>
                <p:nvPr/>
              </p:nvSpPr>
              <p:spPr bwMode="auto">
                <a:xfrm>
                  <a:off x="723900" y="1890712"/>
                  <a:ext cx="3810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7" name="Line 22"/>
                <p:cNvSpPr>
                  <a:spLocks noChangeShapeType="1"/>
                </p:cNvSpPr>
                <p:nvPr/>
              </p:nvSpPr>
              <p:spPr bwMode="auto">
                <a:xfrm>
                  <a:off x="381000" y="1676400"/>
                  <a:ext cx="723900" cy="53578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8" name="Line 23"/>
                <p:cNvSpPr>
                  <a:spLocks noChangeShapeType="1"/>
                </p:cNvSpPr>
                <p:nvPr/>
              </p:nvSpPr>
              <p:spPr bwMode="auto">
                <a:xfrm>
                  <a:off x="723900" y="1676400"/>
                  <a:ext cx="381000" cy="53578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361" name="Picture 2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1244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62" name="Picture 2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1244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63" name="Picture 2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2959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64" name="Picture 2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2959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65" name="Picture 2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4673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66" name="Picture 2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4673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67" name="Picture 3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6388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68" name="Picture 3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6388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69" name="Picture 3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8102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70" name="Picture 3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8102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371" name="Group 139"/>
              <p:cNvGrpSpPr>
                <a:grpSpLocks/>
              </p:cNvGrpSpPr>
              <p:nvPr/>
            </p:nvGrpSpPr>
            <p:grpSpPr bwMode="auto">
              <a:xfrm rot="16200000">
                <a:off x="2481818" y="5866433"/>
                <a:ext cx="542925" cy="621103"/>
                <a:chOff x="2400" y="2736"/>
                <a:chExt cx="912" cy="1152"/>
              </a:xfrm>
            </p:grpSpPr>
            <p:sp>
              <p:nvSpPr>
                <p:cNvPr id="1539" name="Line 140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0" name="Line 141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1" name="Line 142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2" name="Line 143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3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4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5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6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7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8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9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0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1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2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3" name="Line 154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4" name="Line 155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5" name="Line 156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6" name="Line 157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7" name="Line 158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8" name="Line 159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372" name="Picture 16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37936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73" name="Picture 16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856781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74" name="Picture 16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675626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75" name="Picture 16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494472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76" name="Picture 16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313317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77" name="Picture 16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37936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78" name="Picture 16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856781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79" name="Picture 16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675626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80" name="Picture 16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494472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81" name="Picture 16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313317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382" name="Group 209"/>
              <p:cNvGrpSpPr>
                <a:grpSpLocks/>
              </p:cNvGrpSpPr>
              <p:nvPr/>
            </p:nvGrpSpPr>
            <p:grpSpPr bwMode="auto">
              <a:xfrm rot="16200000">
                <a:off x="1524285" y="5866433"/>
                <a:ext cx="542925" cy="621103"/>
                <a:chOff x="2400" y="2736"/>
                <a:chExt cx="912" cy="1152"/>
              </a:xfrm>
            </p:grpSpPr>
            <p:sp>
              <p:nvSpPr>
                <p:cNvPr id="1519" name="Line 210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0" name="Line 211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1" name="Line 212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2" name="Line 213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3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4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5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6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7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8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9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0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1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2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3" name="Line 224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4" name="Line 225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5" name="Line 226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6" name="Line 227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7" name="Line 228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8" name="Line 229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383" name="Picture 23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080404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84" name="Picture 23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99249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85" name="Picture 23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718094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86" name="Picture 23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36940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87" name="Picture 23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355785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88" name="Picture 23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080404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89" name="Picture 23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99249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90" name="Picture 23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718094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91" name="Picture 23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36940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92" name="Picture 23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355785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393" name="Group 281"/>
              <p:cNvGrpSpPr/>
              <p:nvPr/>
            </p:nvGrpSpPr>
            <p:grpSpPr>
              <a:xfrm>
                <a:off x="1407546" y="5191126"/>
                <a:ext cx="1630396" cy="742951"/>
                <a:chOff x="1371600" y="1669256"/>
                <a:chExt cx="2400300" cy="928688"/>
              </a:xfrm>
            </p:grpSpPr>
            <p:sp>
              <p:nvSpPr>
                <p:cNvPr id="1481" name="Line 283"/>
                <p:cNvSpPr>
                  <a:spLocks noChangeShapeType="1"/>
                </p:cNvSpPr>
                <p:nvPr/>
              </p:nvSpPr>
              <p:spPr bwMode="auto">
                <a:xfrm flipH="1">
                  <a:off x="3238500" y="2205038"/>
                  <a:ext cx="152400" cy="392906"/>
                </a:xfrm>
                <a:prstGeom prst="line">
                  <a:avLst/>
                </a:prstGeom>
                <a:noFill/>
                <a:ln w="3810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2" name="Line 284"/>
                <p:cNvSpPr>
                  <a:spLocks noChangeShapeType="1"/>
                </p:cNvSpPr>
                <p:nvPr/>
              </p:nvSpPr>
              <p:spPr bwMode="auto">
                <a:xfrm>
                  <a:off x="3086100" y="2240756"/>
                  <a:ext cx="381000" cy="357188"/>
                </a:xfrm>
                <a:prstGeom prst="line">
                  <a:avLst/>
                </a:prstGeom>
                <a:noFill/>
                <a:ln w="3810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483" name="Group 280"/>
                <p:cNvGrpSpPr/>
                <p:nvPr/>
              </p:nvGrpSpPr>
              <p:grpSpPr>
                <a:xfrm>
                  <a:off x="1371600" y="1669256"/>
                  <a:ext cx="2400300" cy="892970"/>
                  <a:chOff x="1371600" y="1669256"/>
                  <a:chExt cx="2400300" cy="892970"/>
                </a:xfrm>
              </p:grpSpPr>
              <p:sp>
                <p:nvSpPr>
                  <p:cNvPr id="1484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371600" y="1990725"/>
                    <a:ext cx="23622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5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409700" y="2205038"/>
                    <a:ext cx="23622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6" name="Line 2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78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7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4478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8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371600" y="2057400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89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145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0" name="Line 2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907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1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7907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2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0574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3" name="Line 2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765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4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24765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5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4384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6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7432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7" name="Line 2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90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8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34290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99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3909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0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36957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1" name="Line 2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2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31242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3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30861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4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33909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5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676400" y="2240756"/>
                    <a:ext cx="152400" cy="32146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6" name="Line 2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8800" y="2169319"/>
                    <a:ext cx="152400" cy="392906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7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676400" y="2205038"/>
                    <a:ext cx="381000" cy="357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8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981200" y="2169319"/>
                    <a:ext cx="76200" cy="357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09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3124200" y="2205038"/>
                    <a:ext cx="76200" cy="357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0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3390900" y="2169319"/>
                    <a:ext cx="76200" cy="357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1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943100" y="1704975"/>
                    <a:ext cx="381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2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1676400" y="1704975"/>
                    <a:ext cx="381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3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1676400" y="1704975"/>
                    <a:ext cx="3048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4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14500" y="1704975"/>
                    <a:ext cx="2286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5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3352800" y="1669256"/>
                    <a:ext cx="381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6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3086100" y="1669256"/>
                    <a:ext cx="381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7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086100" y="1669256"/>
                    <a:ext cx="3048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18" name="Line 2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1669256"/>
                    <a:ext cx="2286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94" name="Group 69"/>
              <p:cNvGrpSpPr>
                <a:grpSpLocks/>
              </p:cNvGrpSpPr>
              <p:nvPr/>
            </p:nvGrpSpPr>
            <p:grpSpPr bwMode="auto">
              <a:xfrm rot="5400000">
                <a:off x="1446651" y="4637709"/>
                <a:ext cx="542925" cy="621103"/>
                <a:chOff x="2400" y="2736"/>
                <a:chExt cx="912" cy="1152"/>
              </a:xfrm>
            </p:grpSpPr>
            <p:sp>
              <p:nvSpPr>
                <p:cNvPr id="1461" name="Line 70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2" name="Line 71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3" name="Line 72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4" name="Line 73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5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6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7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8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9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0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1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2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3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4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5" name="Line 84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6" name="Line 85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7" name="Line 86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8" name="Line 87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9" name="Line 88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0" name="Line 89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395" name="Picture 9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976887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96" name="Picture 9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795732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97" name="Picture 9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614577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98" name="Picture 9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433423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99" name="Picture 9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2268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00" name="Picture 9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976887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01" name="Picture 9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795732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02" name="Picture 9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614577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03" name="Picture 9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433423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04" name="Picture 9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2268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405" name="Group 175"/>
              <p:cNvGrpSpPr>
                <a:grpSpLocks/>
              </p:cNvGrpSpPr>
              <p:nvPr/>
            </p:nvGrpSpPr>
            <p:grpSpPr bwMode="auto">
              <a:xfrm rot="5400000">
                <a:off x="2430062" y="4637709"/>
                <a:ext cx="542925" cy="621103"/>
                <a:chOff x="2400" y="2736"/>
                <a:chExt cx="912" cy="1152"/>
              </a:xfrm>
            </p:grpSpPr>
            <p:sp>
              <p:nvSpPr>
                <p:cNvPr id="1441" name="Line 176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2" name="Line 177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3" name="Line 178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4" name="Line 179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5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6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7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8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9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0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1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2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3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4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5" name="Line 190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6" name="Line 191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7" name="Line 192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8" name="Line 193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9" name="Line 194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0" name="Line 195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406" name="Picture 19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60298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07" name="Picture 19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779143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08" name="Picture 19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7989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09" name="Picture 19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416834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10" name="Picture 20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35679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11" name="Picture 20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60298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12" name="Picture 20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779143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13" name="Picture 20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7989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14" name="Picture 20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416834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15" name="Picture 20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35679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416" name="Group 279"/>
              <p:cNvGrpSpPr/>
              <p:nvPr/>
            </p:nvGrpSpPr>
            <p:grpSpPr>
              <a:xfrm>
                <a:off x="1304027" y="5135866"/>
                <a:ext cx="1785671" cy="828673"/>
                <a:chOff x="1257300" y="1633537"/>
                <a:chExt cx="2628900" cy="1035845"/>
              </a:xfrm>
            </p:grpSpPr>
            <p:pic>
              <p:nvPicPr>
                <p:cNvPr id="1417" name="Picture 67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6195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18" name="Picture 68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6195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19" name="Picture 251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2860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20" name="Picture 252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2860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21" name="Picture 253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5908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22" name="Picture 254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5908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23" name="Picture 34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257300" y="195500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24" name="Picture 35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257300" y="2169319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25" name="Picture 170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352800" y="24907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26" name="Picture 171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086100" y="24907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27" name="Picture 240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943100" y="24907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28" name="Picture 241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676400" y="24907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29" name="Picture 247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2766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0" name="Picture 248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9718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1" name="Picture 249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8669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2" name="Picture 250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5621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3" name="Picture 100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828800" y="163353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4" name="Picture 101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562100" y="163353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5" name="Picture 206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276600" y="163353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6" name="Picture 207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009900" y="163353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7" name="Picture 243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5621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8" name="Picture 244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8669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39" name="Picture 245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9718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440" name="Picture 246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2766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</p:grpSp>
      <p:grpSp>
        <p:nvGrpSpPr>
          <p:cNvPr id="1599" name="Group 1598"/>
          <p:cNvGrpSpPr/>
          <p:nvPr/>
        </p:nvGrpSpPr>
        <p:grpSpPr>
          <a:xfrm>
            <a:off x="4800600" y="4648200"/>
            <a:ext cx="1828800" cy="1295400"/>
            <a:chOff x="4724400" y="3505200"/>
            <a:chExt cx="3035007" cy="2093108"/>
          </a:xfrm>
        </p:grpSpPr>
        <p:pic>
          <p:nvPicPr>
            <p:cNvPr id="1600" name="Picture 5" descr="cloud"/>
            <p:cNvPicPr>
              <a:picLocks noChangeAspect="1" noChangeArrowheads="1"/>
            </p:cNvPicPr>
            <p:nvPr/>
          </p:nvPicPr>
          <p:blipFill>
            <a:blip r:embed="rId3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4724400" y="3505200"/>
              <a:ext cx="3035007" cy="2093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01" name="Group 284"/>
            <p:cNvGrpSpPr/>
            <p:nvPr/>
          </p:nvGrpSpPr>
          <p:grpSpPr>
            <a:xfrm>
              <a:off x="5257803" y="3810000"/>
              <a:ext cx="1911248" cy="1442873"/>
              <a:chOff x="833887" y="4648200"/>
              <a:chExt cx="2704381" cy="1828800"/>
            </a:xfrm>
          </p:grpSpPr>
          <p:grpSp>
            <p:nvGrpSpPr>
              <p:cNvPr id="1602" name="Group 36"/>
              <p:cNvGrpSpPr>
                <a:grpSpLocks/>
              </p:cNvGrpSpPr>
              <p:nvPr/>
            </p:nvGrpSpPr>
            <p:grpSpPr bwMode="auto">
              <a:xfrm rot="10800000">
                <a:off x="2986190" y="5191125"/>
                <a:ext cx="491705" cy="685800"/>
                <a:chOff x="2400" y="2736"/>
                <a:chExt cx="912" cy="1152"/>
              </a:xfrm>
            </p:grpSpPr>
            <p:sp>
              <p:nvSpPr>
                <p:cNvPr id="1832" name="Line 37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3" name="Line 38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4" name="Line 39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5" name="Line 40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6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7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8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9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0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1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2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3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4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5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6" name="Line 51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7" name="Line 52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8" name="Line 53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9" name="Line 54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0" name="Line 55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1" name="Line 56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603" name="Picture 5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1054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04" name="Picture 5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1054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05" name="Picture 5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2768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06" name="Picture 6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2768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07" name="Picture 6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4483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08" name="Picture 6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4483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09" name="Picture 6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6197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10" name="Picture 6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6197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11" name="Picture 6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791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12" name="Picture 6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791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613" name="Group 278"/>
              <p:cNvGrpSpPr/>
              <p:nvPr/>
            </p:nvGrpSpPr>
            <p:grpSpPr>
              <a:xfrm>
                <a:off x="889967" y="5196832"/>
                <a:ext cx="491705" cy="685801"/>
                <a:chOff x="381000" y="1676400"/>
                <a:chExt cx="723900" cy="857250"/>
              </a:xfrm>
            </p:grpSpPr>
            <p:sp>
              <p:nvSpPr>
                <p:cNvPr id="1812" name="Line 4"/>
                <p:cNvSpPr>
                  <a:spLocks noChangeShapeType="1"/>
                </p:cNvSpPr>
                <p:nvPr/>
              </p:nvSpPr>
              <p:spPr bwMode="auto">
                <a:xfrm>
                  <a:off x="762000" y="1712118"/>
                  <a:ext cx="304800" cy="2857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3" name="Line 5"/>
                <p:cNvSpPr>
                  <a:spLocks noChangeShapeType="1"/>
                </p:cNvSpPr>
                <p:nvPr/>
              </p:nvSpPr>
              <p:spPr bwMode="auto">
                <a:xfrm>
                  <a:off x="419100" y="1712118"/>
                  <a:ext cx="647700" cy="2857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4" name="Line 6"/>
                <p:cNvSpPr>
                  <a:spLocks noChangeShapeType="1"/>
                </p:cNvSpPr>
                <p:nvPr/>
              </p:nvSpPr>
              <p:spPr bwMode="auto">
                <a:xfrm>
                  <a:off x="723900" y="1926431"/>
                  <a:ext cx="342900" cy="7143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5" name="Line 7"/>
                <p:cNvSpPr>
                  <a:spLocks noChangeShapeType="1"/>
                </p:cNvSpPr>
                <p:nvPr/>
              </p:nvSpPr>
              <p:spPr bwMode="auto">
                <a:xfrm>
                  <a:off x="381000" y="1926431"/>
                  <a:ext cx="685800" cy="7143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19100" y="1997868"/>
                  <a:ext cx="6477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723900" y="1997868"/>
                  <a:ext cx="3429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81000" y="1997868"/>
                  <a:ext cx="6858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23900" y="1997868"/>
                  <a:ext cx="3429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81000" y="1997868"/>
                  <a:ext cx="685800" cy="53578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723900" y="1997868"/>
                  <a:ext cx="342900" cy="53578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81000" y="2212181"/>
                  <a:ext cx="7239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723900" y="2212181"/>
                  <a:ext cx="3810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81000" y="2212181"/>
                  <a:ext cx="7239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5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762000" y="2212181"/>
                  <a:ext cx="3048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6" name="Line 18"/>
                <p:cNvSpPr>
                  <a:spLocks noChangeShapeType="1"/>
                </p:cNvSpPr>
                <p:nvPr/>
              </p:nvSpPr>
              <p:spPr bwMode="auto">
                <a:xfrm>
                  <a:off x="381000" y="2105025"/>
                  <a:ext cx="6858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7" name="Line 19"/>
                <p:cNvSpPr>
                  <a:spLocks noChangeShapeType="1"/>
                </p:cNvSpPr>
                <p:nvPr/>
              </p:nvSpPr>
              <p:spPr bwMode="auto">
                <a:xfrm>
                  <a:off x="723900" y="2105025"/>
                  <a:ext cx="3810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8" name="Line 20"/>
                <p:cNvSpPr>
                  <a:spLocks noChangeShapeType="1"/>
                </p:cNvSpPr>
                <p:nvPr/>
              </p:nvSpPr>
              <p:spPr bwMode="auto">
                <a:xfrm>
                  <a:off x="381000" y="1890712"/>
                  <a:ext cx="7239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9" name="Line 21"/>
                <p:cNvSpPr>
                  <a:spLocks noChangeShapeType="1"/>
                </p:cNvSpPr>
                <p:nvPr/>
              </p:nvSpPr>
              <p:spPr bwMode="auto">
                <a:xfrm>
                  <a:off x="723900" y="1890712"/>
                  <a:ext cx="3810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0" name="Line 22"/>
                <p:cNvSpPr>
                  <a:spLocks noChangeShapeType="1"/>
                </p:cNvSpPr>
                <p:nvPr/>
              </p:nvSpPr>
              <p:spPr bwMode="auto">
                <a:xfrm>
                  <a:off x="381000" y="1676400"/>
                  <a:ext cx="723900" cy="53578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1" name="Line 23"/>
                <p:cNvSpPr>
                  <a:spLocks noChangeShapeType="1"/>
                </p:cNvSpPr>
                <p:nvPr/>
              </p:nvSpPr>
              <p:spPr bwMode="auto">
                <a:xfrm>
                  <a:off x="723900" y="1676400"/>
                  <a:ext cx="381000" cy="53578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614" name="Picture 2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1244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15" name="Picture 2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1244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16" name="Picture 2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2959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17" name="Picture 2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2959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18" name="Picture 2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4673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19" name="Picture 2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4673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20" name="Picture 3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6388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21" name="Picture 3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6388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22" name="Picture 3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8102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23" name="Picture 3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8102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624" name="Group 139"/>
              <p:cNvGrpSpPr>
                <a:grpSpLocks/>
              </p:cNvGrpSpPr>
              <p:nvPr/>
            </p:nvGrpSpPr>
            <p:grpSpPr bwMode="auto">
              <a:xfrm rot="16200000">
                <a:off x="2481818" y="5866433"/>
                <a:ext cx="542925" cy="621103"/>
                <a:chOff x="2400" y="2736"/>
                <a:chExt cx="912" cy="1152"/>
              </a:xfrm>
            </p:grpSpPr>
            <p:sp>
              <p:nvSpPr>
                <p:cNvPr id="1792" name="Line 140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3" name="Line 141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4" name="Line 142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5" name="Line 143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6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7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8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9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0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1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2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3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4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5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6" name="Line 154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7" name="Line 155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8" name="Line 156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9" name="Line 157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0" name="Line 158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1" name="Line 159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625" name="Picture 16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37936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26" name="Picture 16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856781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27" name="Picture 16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675626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28" name="Picture 16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494472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29" name="Picture 16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313317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30" name="Picture 16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37936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31" name="Picture 16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856781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32" name="Picture 16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675626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33" name="Picture 16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494472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34" name="Picture 16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313317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635" name="Group 209"/>
              <p:cNvGrpSpPr>
                <a:grpSpLocks/>
              </p:cNvGrpSpPr>
              <p:nvPr/>
            </p:nvGrpSpPr>
            <p:grpSpPr bwMode="auto">
              <a:xfrm rot="16200000">
                <a:off x="1524285" y="5866433"/>
                <a:ext cx="542925" cy="621103"/>
                <a:chOff x="2400" y="2736"/>
                <a:chExt cx="912" cy="1152"/>
              </a:xfrm>
            </p:grpSpPr>
            <p:sp>
              <p:nvSpPr>
                <p:cNvPr id="1772" name="Line 210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3" name="Line 211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4" name="Line 212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5" name="Line 213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6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7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8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9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0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1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2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3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4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5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6" name="Line 224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7" name="Line 225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8" name="Line 226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9" name="Line 227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0" name="Line 228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1" name="Line 229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636" name="Picture 23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080404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37" name="Picture 23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99249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38" name="Picture 23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718094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39" name="Picture 23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36940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40" name="Picture 23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355785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41" name="Picture 23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080404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42" name="Picture 23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99249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43" name="Picture 23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718094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44" name="Picture 23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36940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45" name="Picture 23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355785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646" name="Group 281"/>
              <p:cNvGrpSpPr/>
              <p:nvPr/>
            </p:nvGrpSpPr>
            <p:grpSpPr>
              <a:xfrm>
                <a:off x="1407546" y="5191126"/>
                <a:ext cx="1630396" cy="742951"/>
                <a:chOff x="1371600" y="1669256"/>
                <a:chExt cx="2400300" cy="928688"/>
              </a:xfrm>
            </p:grpSpPr>
            <p:sp>
              <p:nvSpPr>
                <p:cNvPr id="1734" name="Line 283"/>
                <p:cNvSpPr>
                  <a:spLocks noChangeShapeType="1"/>
                </p:cNvSpPr>
                <p:nvPr/>
              </p:nvSpPr>
              <p:spPr bwMode="auto">
                <a:xfrm flipH="1">
                  <a:off x="3238500" y="2205038"/>
                  <a:ext cx="152400" cy="392906"/>
                </a:xfrm>
                <a:prstGeom prst="line">
                  <a:avLst/>
                </a:prstGeom>
                <a:noFill/>
                <a:ln w="3810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5" name="Line 284"/>
                <p:cNvSpPr>
                  <a:spLocks noChangeShapeType="1"/>
                </p:cNvSpPr>
                <p:nvPr/>
              </p:nvSpPr>
              <p:spPr bwMode="auto">
                <a:xfrm>
                  <a:off x="3086100" y="2240756"/>
                  <a:ext cx="381000" cy="357188"/>
                </a:xfrm>
                <a:prstGeom prst="line">
                  <a:avLst/>
                </a:prstGeom>
                <a:noFill/>
                <a:ln w="3810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736" name="Group 280"/>
                <p:cNvGrpSpPr/>
                <p:nvPr/>
              </p:nvGrpSpPr>
              <p:grpSpPr>
                <a:xfrm>
                  <a:off x="1371600" y="1669256"/>
                  <a:ext cx="2400300" cy="892970"/>
                  <a:chOff x="1371600" y="1669256"/>
                  <a:chExt cx="2400300" cy="892970"/>
                </a:xfrm>
              </p:grpSpPr>
              <p:sp>
                <p:nvSpPr>
                  <p:cNvPr id="1737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371600" y="1990725"/>
                    <a:ext cx="23622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8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409700" y="2205038"/>
                    <a:ext cx="23622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9" name="Line 2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78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0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4478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1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371600" y="2057400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2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145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3" name="Line 2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907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4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7907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5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0574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6" name="Line 2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765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7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24765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8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4384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9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7432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0" name="Line 2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90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1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34290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2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3909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3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36957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4" name="Line 2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5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31242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6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30861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7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33909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8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676400" y="2240756"/>
                    <a:ext cx="152400" cy="32146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9" name="Line 2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8800" y="2169319"/>
                    <a:ext cx="152400" cy="392906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0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676400" y="2205038"/>
                    <a:ext cx="381000" cy="357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1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981200" y="2169319"/>
                    <a:ext cx="76200" cy="357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2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3124200" y="2205038"/>
                    <a:ext cx="76200" cy="357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3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3390900" y="2169319"/>
                    <a:ext cx="76200" cy="357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4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943100" y="1704975"/>
                    <a:ext cx="381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5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1676400" y="1704975"/>
                    <a:ext cx="381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6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1676400" y="1704975"/>
                    <a:ext cx="3048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7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14500" y="1704975"/>
                    <a:ext cx="2286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8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3352800" y="1669256"/>
                    <a:ext cx="381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9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3086100" y="1669256"/>
                    <a:ext cx="381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0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086100" y="1669256"/>
                    <a:ext cx="3048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1" name="Line 2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1669256"/>
                    <a:ext cx="2286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47" name="Group 69"/>
              <p:cNvGrpSpPr>
                <a:grpSpLocks/>
              </p:cNvGrpSpPr>
              <p:nvPr/>
            </p:nvGrpSpPr>
            <p:grpSpPr bwMode="auto">
              <a:xfrm rot="5400000">
                <a:off x="1446651" y="4637709"/>
                <a:ext cx="542925" cy="621103"/>
                <a:chOff x="2400" y="2736"/>
                <a:chExt cx="912" cy="1152"/>
              </a:xfrm>
            </p:grpSpPr>
            <p:sp>
              <p:nvSpPr>
                <p:cNvPr id="1714" name="Line 70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5" name="Line 71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6" name="Line 72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7" name="Line 73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8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9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0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1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2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3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4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5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6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7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8" name="Line 84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9" name="Line 85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0" name="Line 86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1" name="Line 87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2" name="Line 88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3" name="Line 89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648" name="Picture 9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976887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49" name="Picture 9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795732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50" name="Picture 9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614577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51" name="Picture 9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433423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52" name="Picture 9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2268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53" name="Picture 9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976887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54" name="Picture 9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795732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55" name="Picture 9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614577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56" name="Picture 9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433423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57" name="Picture 9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2268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658" name="Group 175"/>
              <p:cNvGrpSpPr>
                <a:grpSpLocks/>
              </p:cNvGrpSpPr>
              <p:nvPr/>
            </p:nvGrpSpPr>
            <p:grpSpPr bwMode="auto">
              <a:xfrm rot="5400000">
                <a:off x="2430062" y="4637709"/>
                <a:ext cx="542925" cy="621103"/>
                <a:chOff x="2400" y="2736"/>
                <a:chExt cx="912" cy="1152"/>
              </a:xfrm>
            </p:grpSpPr>
            <p:sp>
              <p:nvSpPr>
                <p:cNvPr id="1694" name="Line 176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5" name="Line 177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6" name="Line 178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7" name="Line 179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8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9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0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1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2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3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4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5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6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7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8" name="Line 190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9" name="Line 191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0" name="Line 192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1" name="Line 193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2" name="Line 194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3" name="Line 195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659" name="Picture 19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60298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60" name="Picture 19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779143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61" name="Picture 19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7989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62" name="Picture 19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416834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63" name="Picture 20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35679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64" name="Picture 20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60298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65" name="Picture 20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779143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66" name="Picture 20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7989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67" name="Picture 20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416834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668" name="Picture 20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35679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669" name="Group 279"/>
              <p:cNvGrpSpPr/>
              <p:nvPr/>
            </p:nvGrpSpPr>
            <p:grpSpPr>
              <a:xfrm>
                <a:off x="1304027" y="5135866"/>
                <a:ext cx="1785671" cy="828673"/>
                <a:chOff x="1257300" y="1633537"/>
                <a:chExt cx="2628900" cy="1035845"/>
              </a:xfrm>
            </p:grpSpPr>
            <p:pic>
              <p:nvPicPr>
                <p:cNvPr id="1670" name="Picture 67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6195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71" name="Picture 68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6195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72" name="Picture 251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2860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73" name="Picture 252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2860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74" name="Picture 253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5908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75" name="Picture 254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5908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76" name="Picture 34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257300" y="195500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77" name="Picture 35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257300" y="2169319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78" name="Picture 170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352800" y="24907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79" name="Picture 171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086100" y="24907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80" name="Picture 240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943100" y="24907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81" name="Picture 241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676400" y="24907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82" name="Picture 247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2766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83" name="Picture 248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9718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84" name="Picture 249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8669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85" name="Picture 250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5621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86" name="Picture 100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828800" y="163353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87" name="Picture 101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562100" y="163353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88" name="Picture 206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276600" y="163353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89" name="Picture 207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009900" y="163353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90" name="Picture 243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5621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91" name="Picture 244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8669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92" name="Picture 245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9718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693" name="Picture 246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2766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</p:grpSp>
      <p:grpSp>
        <p:nvGrpSpPr>
          <p:cNvPr id="1852" name="Group 1851"/>
          <p:cNvGrpSpPr/>
          <p:nvPr/>
        </p:nvGrpSpPr>
        <p:grpSpPr>
          <a:xfrm>
            <a:off x="762000" y="3581400"/>
            <a:ext cx="1828800" cy="1295400"/>
            <a:chOff x="4724400" y="3505200"/>
            <a:chExt cx="3035007" cy="2093108"/>
          </a:xfrm>
        </p:grpSpPr>
        <p:pic>
          <p:nvPicPr>
            <p:cNvPr id="1853" name="Picture 5" descr="cloud"/>
            <p:cNvPicPr>
              <a:picLocks noChangeAspect="1" noChangeArrowheads="1"/>
            </p:cNvPicPr>
            <p:nvPr/>
          </p:nvPicPr>
          <p:blipFill>
            <a:blip r:embed="rId3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4724400" y="3505200"/>
              <a:ext cx="3035007" cy="2093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54" name="Group 284"/>
            <p:cNvGrpSpPr/>
            <p:nvPr/>
          </p:nvGrpSpPr>
          <p:grpSpPr>
            <a:xfrm>
              <a:off x="5257803" y="3810000"/>
              <a:ext cx="1911248" cy="1442873"/>
              <a:chOff x="833887" y="4648200"/>
              <a:chExt cx="2704381" cy="1828800"/>
            </a:xfrm>
          </p:grpSpPr>
          <p:grpSp>
            <p:nvGrpSpPr>
              <p:cNvPr id="1855" name="Group 36"/>
              <p:cNvGrpSpPr>
                <a:grpSpLocks/>
              </p:cNvGrpSpPr>
              <p:nvPr/>
            </p:nvGrpSpPr>
            <p:grpSpPr bwMode="auto">
              <a:xfrm rot="10800000">
                <a:off x="2986190" y="5191125"/>
                <a:ext cx="491705" cy="685800"/>
                <a:chOff x="2400" y="2736"/>
                <a:chExt cx="912" cy="1152"/>
              </a:xfrm>
            </p:grpSpPr>
            <p:sp>
              <p:nvSpPr>
                <p:cNvPr id="2085" name="Line 37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6" name="Line 38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7" name="Line 39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8" name="Line 40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9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0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1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2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5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7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9" name="Line 51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0" name="Line 52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1" name="Line 53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2" name="Line 54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3" name="Line 55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4" name="Line 56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856" name="Picture 5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1054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57" name="Picture 5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1054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58" name="Picture 5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2768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59" name="Picture 6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2768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60" name="Picture 6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4483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61" name="Picture 6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4483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62" name="Picture 6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6197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63" name="Picture 6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6197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64" name="Picture 6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124200" y="5791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65" name="Picture 6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7113" y="5791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866" name="Group 278"/>
              <p:cNvGrpSpPr/>
              <p:nvPr/>
            </p:nvGrpSpPr>
            <p:grpSpPr>
              <a:xfrm>
                <a:off x="889967" y="5196832"/>
                <a:ext cx="491705" cy="685801"/>
                <a:chOff x="381000" y="1676400"/>
                <a:chExt cx="723900" cy="857250"/>
              </a:xfrm>
            </p:grpSpPr>
            <p:sp>
              <p:nvSpPr>
                <p:cNvPr id="2065" name="Line 4"/>
                <p:cNvSpPr>
                  <a:spLocks noChangeShapeType="1"/>
                </p:cNvSpPr>
                <p:nvPr/>
              </p:nvSpPr>
              <p:spPr bwMode="auto">
                <a:xfrm>
                  <a:off x="762000" y="1712118"/>
                  <a:ext cx="304800" cy="2857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6" name="Line 5"/>
                <p:cNvSpPr>
                  <a:spLocks noChangeShapeType="1"/>
                </p:cNvSpPr>
                <p:nvPr/>
              </p:nvSpPr>
              <p:spPr bwMode="auto">
                <a:xfrm>
                  <a:off x="419100" y="1712118"/>
                  <a:ext cx="647700" cy="28575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7" name="Line 6"/>
                <p:cNvSpPr>
                  <a:spLocks noChangeShapeType="1"/>
                </p:cNvSpPr>
                <p:nvPr/>
              </p:nvSpPr>
              <p:spPr bwMode="auto">
                <a:xfrm>
                  <a:off x="723900" y="1926431"/>
                  <a:ext cx="342900" cy="7143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8" name="Line 7"/>
                <p:cNvSpPr>
                  <a:spLocks noChangeShapeType="1"/>
                </p:cNvSpPr>
                <p:nvPr/>
              </p:nvSpPr>
              <p:spPr bwMode="auto">
                <a:xfrm>
                  <a:off x="381000" y="1926431"/>
                  <a:ext cx="685800" cy="7143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19100" y="1997868"/>
                  <a:ext cx="6477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723900" y="1997868"/>
                  <a:ext cx="3429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1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81000" y="1997868"/>
                  <a:ext cx="6858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23900" y="1997868"/>
                  <a:ext cx="3429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381000" y="1997868"/>
                  <a:ext cx="685800" cy="53578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723900" y="1997868"/>
                  <a:ext cx="342900" cy="53578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81000" y="2212181"/>
                  <a:ext cx="7239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6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723900" y="2212181"/>
                  <a:ext cx="3810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381000" y="2212181"/>
                  <a:ext cx="7239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8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762000" y="2212181"/>
                  <a:ext cx="3048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9" name="Line 18"/>
                <p:cNvSpPr>
                  <a:spLocks noChangeShapeType="1"/>
                </p:cNvSpPr>
                <p:nvPr/>
              </p:nvSpPr>
              <p:spPr bwMode="auto">
                <a:xfrm>
                  <a:off x="381000" y="2105025"/>
                  <a:ext cx="6858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0" name="Line 19"/>
                <p:cNvSpPr>
                  <a:spLocks noChangeShapeType="1"/>
                </p:cNvSpPr>
                <p:nvPr/>
              </p:nvSpPr>
              <p:spPr bwMode="auto">
                <a:xfrm>
                  <a:off x="723900" y="2105025"/>
                  <a:ext cx="381000" cy="10715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1" name="Line 20"/>
                <p:cNvSpPr>
                  <a:spLocks noChangeShapeType="1"/>
                </p:cNvSpPr>
                <p:nvPr/>
              </p:nvSpPr>
              <p:spPr bwMode="auto">
                <a:xfrm>
                  <a:off x="381000" y="1890712"/>
                  <a:ext cx="7239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2" name="Line 21"/>
                <p:cNvSpPr>
                  <a:spLocks noChangeShapeType="1"/>
                </p:cNvSpPr>
                <p:nvPr/>
              </p:nvSpPr>
              <p:spPr bwMode="auto">
                <a:xfrm>
                  <a:off x="723900" y="1890712"/>
                  <a:ext cx="381000" cy="32146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3" name="Line 22"/>
                <p:cNvSpPr>
                  <a:spLocks noChangeShapeType="1"/>
                </p:cNvSpPr>
                <p:nvPr/>
              </p:nvSpPr>
              <p:spPr bwMode="auto">
                <a:xfrm>
                  <a:off x="381000" y="1676400"/>
                  <a:ext cx="723900" cy="53578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4" name="Line 23"/>
                <p:cNvSpPr>
                  <a:spLocks noChangeShapeType="1"/>
                </p:cNvSpPr>
                <p:nvPr/>
              </p:nvSpPr>
              <p:spPr bwMode="auto">
                <a:xfrm>
                  <a:off x="723900" y="1676400"/>
                  <a:ext cx="381000" cy="535781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867" name="Picture 2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1244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68" name="Picture 2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1244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69" name="Picture 2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2959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70" name="Picture 2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2959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71" name="Picture 2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4673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72" name="Picture 2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4673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73" name="Picture 3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6388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74" name="Picture 3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6388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75" name="Picture 3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833887" y="58102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76" name="Picture 3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066800" y="58102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877" name="Group 139"/>
              <p:cNvGrpSpPr>
                <a:grpSpLocks/>
              </p:cNvGrpSpPr>
              <p:nvPr/>
            </p:nvGrpSpPr>
            <p:grpSpPr bwMode="auto">
              <a:xfrm rot="16200000">
                <a:off x="2481818" y="5866433"/>
                <a:ext cx="542925" cy="621103"/>
                <a:chOff x="2400" y="2736"/>
                <a:chExt cx="912" cy="1152"/>
              </a:xfrm>
            </p:grpSpPr>
            <p:sp>
              <p:nvSpPr>
                <p:cNvPr id="2045" name="Line 140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6" name="Line 141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7" name="Line 142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8" name="Line 143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9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0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1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2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3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4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5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6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7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8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9" name="Line 154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0" name="Line 155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1" name="Line 156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2" name="Line 157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3" name="Line 158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4" name="Line 159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878" name="Picture 16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37936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79" name="Picture 16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856781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80" name="Picture 16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675626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81" name="Picture 16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494472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82" name="Picture 16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313317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83" name="Picture 16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37936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84" name="Picture 16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856781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85" name="Picture 16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675626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86" name="Picture 16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494472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87" name="Picture 16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313317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888" name="Group 209"/>
              <p:cNvGrpSpPr>
                <a:grpSpLocks/>
              </p:cNvGrpSpPr>
              <p:nvPr/>
            </p:nvGrpSpPr>
            <p:grpSpPr bwMode="auto">
              <a:xfrm rot="16200000">
                <a:off x="1524285" y="5866433"/>
                <a:ext cx="542925" cy="621103"/>
                <a:chOff x="2400" y="2736"/>
                <a:chExt cx="912" cy="1152"/>
              </a:xfrm>
            </p:grpSpPr>
            <p:sp>
              <p:nvSpPr>
                <p:cNvPr id="2025" name="Line 210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6" name="Line 211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7" name="Line 212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8" name="Line 213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9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0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1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2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3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4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5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6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7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8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9" name="Line 224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0" name="Line 225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1" name="Line 226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2" name="Line 227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3" name="Line 228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4" name="Line 229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889" name="Picture 23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080404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90" name="Picture 23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99249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91" name="Picture 23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718094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92" name="Picture 23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36940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93" name="Picture 23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355785" y="607695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94" name="Picture 23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080404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95" name="Picture 23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99249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96" name="Picture 23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718094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97" name="Picture 23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36940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898" name="Picture 23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355785" y="633412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899" name="Group 281"/>
              <p:cNvGrpSpPr/>
              <p:nvPr/>
            </p:nvGrpSpPr>
            <p:grpSpPr>
              <a:xfrm>
                <a:off x="1407546" y="5191126"/>
                <a:ext cx="1630396" cy="742951"/>
                <a:chOff x="1371600" y="1669256"/>
                <a:chExt cx="2400300" cy="928688"/>
              </a:xfrm>
            </p:grpSpPr>
            <p:sp>
              <p:nvSpPr>
                <p:cNvPr id="1987" name="Line 283"/>
                <p:cNvSpPr>
                  <a:spLocks noChangeShapeType="1"/>
                </p:cNvSpPr>
                <p:nvPr/>
              </p:nvSpPr>
              <p:spPr bwMode="auto">
                <a:xfrm flipH="1">
                  <a:off x="3238500" y="2205038"/>
                  <a:ext cx="152400" cy="392906"/>
                </a:xfrm>
                <a:prstGeom prst="line">
                  <a:avLst/>
                </a:prstGeom>
                <a:noFill/>
                <a:ln w="3810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8" name="Line 284"/>
                <p:cNvSpPr>
                  <a:spLocks noChangeShapeType="1"/>
                </p:cNvSpPr>
                <p:nvPr/>
              </p:nvSpPr>
              <p:spPr bwMode="auto">
                <a:xfrm>
                  <a:off x="3086100" y="2240756"/>
                  <a:ext cx="381000" cy="357188"/>
                </a:xfrm>
                <a:prstGeom prst="line">
                  <a:avLst/>
                </a:prstGeom>
                <a:noFill/>
                <a:ln w="3810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989" name="Group 280"/>
                <p:cNvGrpSpPr/>
                <p:nvPr/>
              </p:nvGrpSpPr>
              <p:grpSpPr>
                <a:xfrm>
                  <a:off x="1371600" y="1669256"/>
                  <a:ext cx="2400300" cy="892970"/>
                  <a:chOff x="1371600" y="1669256"/>
                  <a:chExt cx="2400300" cy="892970"/>
                </a:xfrm>
              </p:grpSpPr>
              <p:sp>
                <p:nvSpPr>
                  <p:cNvPr id="1990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371600" y="1990725"/>
                    <a:ext cx="23622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1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409700" y="2205038"/>
                    <a:ext cx="2362200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2" name="Line 2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78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3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4478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4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371600" y="2057400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5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7145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6" name="Line 2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907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7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7907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8" name="Line 264"/>
                  <p:cNvSpPr>
                    <a:spLocks noChangeShapeType="1"/>
                  </p:cNvSpPr>
                  <p:nvPr/>
                </p:nvSpPr>
                <p:spPr bwMode="auto">
                  <a:xfrm>
                    <a:off x="20574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9" name="Line 2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765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0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24765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1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4384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2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7432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3" name="Line 2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90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4" name="Line 270"/>
                  <p:cNvSpPr>
                    <a:spLocks noChangeShapeType="1"/>
                  </p:cNvSpPr>
                  <p:nvPr/>
                </p:nvSpPr>
                <p:spPr bwMode="auto">
                  <a:xfrm>
                    <a:off x="34290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5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33909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6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36957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7" name="Line 2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8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3124200" y="2026444"/>
                    <a:ext cx="22860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9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30861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0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3390900" y="2026444"/>
                    <a:ext cx="0" cy="17859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1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1676400" y="2240756"/>
                    <a:ext cx="152400" cy="32146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2" name="Line 2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28800" y="2169319"/>
                    <a:ext cx="152400" cy="392906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3" name="Line 279"/>
                  <p:cNvSpPr>
                    <a:spLocks noChangeShapeType="1"/>
                  </p:cNvSpPr>
                  <p:nvPr/>
                </p:nvSpPr>
                <p:spPr bwMode="auto">
                  <a:xfrm>
                    <a:off x="1676400" y="2205038"/>
                    <a:ext cx="381000" cy="357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4" name="Line 280"/>
                  <p:cNvSpPr>
                    <a:spLocks noChangeShapeType="1"/>
                  </p:cNvSpPr>
                  <p:nvPr/>
                </p:nvSpPr>
                <p:spPr bwMode="auto">
                  <a:xfrm>
                    <a:off x="1981200" y="2169319"/>
                    <a:ext cx="76200" cy="357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5" name="Line 281"/>
                  <p:cNvSpPr>
                    <a:spLocks noChangeShapeType="1"/>
                  </p:cNvSpPr>
                  <p:nvPr/>
                </p:nvSpPr>
                <p:spPr bwMode="auto">
                  <a:xfrm>
                    <a:off x="3124200" y="2205038"/>
                    <a:ext cx="76200" cy="357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6" name="Line 282"/>
                  <p:cNvSpPr>
                    <a:spLocks noChangeShapeType="1"/>
                  </p:cNvSpPr>
                  <p:nvPr/>
                </p:nvSpPr>
                <p:spPr bwMode="auto">
                  <a:xfrm>
                    <a:off x="3390900" y="2169319"/>
                    <a:ext cx="76200" cy="357188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7" name="Line 285"/>
                  <p:cNvSpPr>
                    <a:spLocks noChangeShapeType="1"/>
                  </p:cNvSpPr>
                  <p:nvPr/>
                </p:nvSpPr>
                <p:spPr bwMode="auto">
                  <a:xfrm>
                    <a:off x="1943100" y="1704975"/>
                    <a:ext cx="381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8" name="Line 286"/>
                  <p:cNvSpPr>
                    <a:spLocks noChangeShapeType="1"/>
                  </p:cNvSpPr>
                  <p:nvPr/>
                </p:nvSpPr>
                <p:spPr bwMode="auto">
                  <a:xfrm>
                    <a:off x="1676400" y="1704975"/>
                    <a:ext cx="381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9" name="Line 287"/>
                  <p:cNvSpPr>
                    <a:spLocks noChangeShapeType="1"/>
                  </p:cNvSpPr>
                  <p:nvPr/>
                </p:nvSpPr>
                <p:spPr bwMode="auto">
                  <a:xfrm>
                    <a:off x="1676400" y="1704975"/>
                    <a:ext cx="3048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0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14500" y="1704975"/>
                    <a:ext cx="2286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1" name="Line 290"/>
                  <p:cNvSpPr>
                    <a:spLocks noChangeShapeType="1"/>
                  </p:cNvSpPr>
                  <p:nvPr/>
                </p:nvSpPr>
                <p:spPr bwMode="auto">
                  <a:xfrm>
                    <a:off x="3352800" y="1669256"/>
                    <a:ext cx="381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2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3086100" y="1669256"/>
                    <a:ext cx="381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3" name="Line 292"/>
                  <p:cNvSpPr>
                    <a:spLocks noChangeShapeType="1"/>
                  </p:cNvSpPr>
                  <p:nvPr/>
                </p:nvSpPr>
                <p:spPr bwMode="auto">
                  <a:xfrm>
                    <a:off x="3086100" y="1669256"/>
                    <a:ext cx="3048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4" name="Line 2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4200" y="1669256"/>
                    <a:ext cx="228600" cy="28575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41061" rIns="0" bIns="0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00" name="Group 69"/>
              <p:cNvGrpSpPr>
                <a:grpSpLocks/>
              </p:cNvGrpSpPr>
              <p:nvPr/>
            </p:nvGrpSpPr>
            <p:grpSpPr bwMode="auto">
              <a:xfrm rot="5400000">
                <a:off x="1446651" y="4637709"/>
                <a:ext cx="542925" cy="621103"/>
                <a:chOff x="2400" y="2736"/>
                <a:chExt cx="912" cy="1152"/>
              </a:xfrm>
            </p:grpSpPr>
            <p:sp>
              <p:nvSpPr>
                <p:cNvPr id="1967" name="Line 70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8" name="Line 71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9" name="Line 72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0" name="Line 73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1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2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3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4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5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6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7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8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9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0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1" name="Line 84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2" name="Line 85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3" name="Line 86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4" name="Line 87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5" name="Line 88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6" name="Line 89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901" name="Picture 9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976887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02" name="Picture 9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795732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03" name="Picture 9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614577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04" name="Picture 9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433423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05" name="Picture 9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2268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06" name="Picture 9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976887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07" name="Picture 9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795732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08" name="Picture 9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614577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09" name="Picture 9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433423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10" name="Picture 9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2268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911" name="Group 175"/>
              <p:cNvGrpSpPr>
                <a:grpSpLocks/>
              </p:cNvGrpSpPr>
              <p:nvPr/>
            </p:nvGrpSpPr>
            <p:grpSpPr bwMode="auto">
              <a:xfrm rot="5400000">
                <a:off x="2430062" y="4637709"/>
                <a:ext cx="542925" cy="621103"/>
                <a:chOff x="2400" y="2736"/>
                <a:chExt cx="912" cy="1152"/>
              </a:xfrm>
            </p:grpSpPr>
            <p:sp>
              <p:nvSpPr>
                <p:cNvPr id="1947" name="Line 176"/>
                <p:cNvSpPr>
                  <a:spLocks noChangeShapeType="1"/>
                </p:cNvSpPr>
                <p:nvPr/>
              </p:nvSpPr>
              <p:spPr bwMode="auto">
                <a:xfrm>
                  <a:off x="2880" y="2784"/>
                  <a:ext cx="384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8" name="Line 177"/>
                <p:cNvSpPr>
                  <a:spLocks noChangeShapeType="1"/>
                </p:cNvSpPr>
                <p:nvPr/>
              </p:nvSpPr>
              <p:spPr bwMode="auto">
                <a:xfrm>
                  <a:off x="2448" y="2784"/>
                  <a:ext cx="816" cy="38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9" name="Line 178"/>
                <p:cNvSpPr>
                  <a:spLocks noChangeShapeType="1"/>
                </p:cNvSpPr>
                <p:nvPr/>
              </p:nvSpPr>
              <p:spPr bwMode="auto">
                <a:xfrm>
                  <a:off x="2832" y="3072"/>
                  <a:ext cx="432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0" name="Line 179"/>
                <p:cNvSpPr>
                  <a:spLocks noChangeShapeType="1"/>
                </p:cNvSpPr>
                <p:nvPr/>
              </p:nvSpPr>
              <p:spPr bwMode="auto">
                <a:xfrm>
                  <a:off x="2400" y="3072"/>
                  <a:ext cx="864" cy="9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1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2448" y="3168"/>
                  <a:ext cx="816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2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3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4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5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2400" y="3168"/>
                  <a:ext cx="864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6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2832" y="3168"/>
                  <a:ext cx="43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7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8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2832" y="3456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9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2400" y="3456"/>
                  <a:ext cx="912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0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976" y="3456"/>
                  <a:ext cx="288" cy="108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1" name="Line 190"/>
                <p:cNvSpPr>
                  <a:spLocks noChangeShapeType="1"/>
                </p:cNvSpPr>
                <p:nvPr/>
              </p:nvSpPr>
              <p:spPr bwMode="auto">
                <a:xfrm>
                  <a:off x="2400" y="3312"/>
                  <a:ext cx="864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2" name="Line 191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480" cy="144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3" name="Line 192"/>
                <p:cNvSpPr>
                  <a:spLocks noChangeShapeType="1"/>
                </p:cNvSpPr>
                <p:nvPr/>
              </p:nvSpPr>
              <p:spPr bwMode="auto">
                <a:xfrm>
                  <a:off x="2400" y="3024"/>
                  <a:ext cx="912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4" name="Line 193"/>
                <p:cNvSpPr>
                  <a:spLocks noChangeShapeType="1"/>
                </p:cNvSpPr>
                <p:nvPr/>
              </p:nvSpPr>
              <p:spPr bwMode="auto">
                <a:xfrm>
                  <a:off x="2832" y="3024"/>
                  <a:ext cx="480" cy="43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5" name="Line 194"/>
                <p:cNvSpPr>
                  <a:spLocks noChangeShapeType="1"/>
                </p:cNvSpPr>
                <p:nvPr/>
              </p:nvSpPr>
              <p:spPr bwMode="auto">
                <a:xfrm>
                  <a:off x="2400" y="2736"/>
                  <a:ext cx="912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6" name="Line 195"/>
                <p:cNvSpPr>
                  <a:spLocks noChangeShapeType="1"/>
                </p:cNvSpPr>
                <p:nvPr/>
              </p:nvSpPr>
              <p:spPr bwMode="auto">
                <a:xfrm>
                  <a:off x="2832" y="2736"/>
                  <a:ext cx="480" cy="72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183B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1912" name="Picture 19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60298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13" name="Picture 19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779143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14" name="Picture 19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7989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15" name="Picture 19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416834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16" name="Picture 20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35679" y="4648200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17" name="Picture 20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60298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18" name="Picture 20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779143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19" name="Picture 20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7989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20" name="Picture 20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416834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21" name="Picture 20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35679" y="4905375"/>
                <a:ext cx="181155" cy="142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922" name="Group 279"/>
              <p:cNvGrpSpPr/>
              <p:nvPr/>
            </p:nvGrpSpPr>
            <p:grpSpPr>
              <a:xfrm>
                <a:off x="1304027" y="5135866"/>
                <a:ext cx="1785671" cy="828673"/>
                <a:chOff x="1257300" y="1633537"/>
                <a:chExt cx="2628900" cy="1035845"/>
              </a:xfrm>
            </p:grpSpPr>
            <p:pic>
              <p:nvPicPr>
                <p:cNvPr id="1923" name="Picture 67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6195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24" name="Picture 68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6195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25" name="Picture 251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2860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26" name="Picture 252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2860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27" name="Picture 253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5908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28" name="Picture 254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5908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29" name="Picture 34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257300" y="195500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30" name="Picture 35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257300" y="2169319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31" name="Picture 170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352800" y="24907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32" name="Picture 171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086100" y="24907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33" name="Picture 240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943100" y="24907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34" name="Picture 241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676400" y="24907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35" name="Picture 247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2766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36" name="Picture 248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9718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37" name="Picture 249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8669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38" name="Picture 250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562100" y="2133600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39" name="Picture 100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828800" y="163353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40" name="Picture 101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562100" y="163353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41" name="Picture 206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276600" y="163353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42" name="Picture 207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009900" y="1633537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43" name="Picture 243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5621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44" name="Picture 244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18669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45" name="Picture 245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29718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1946" name="Picture 246"/>
                <p:cNvPicPr>
                  <a:picLocks noChangeArrowheads="1"/>
                </p:cNvPicPr>
                <p:nvPr/>
              </p:nvPicPr>
              <mc:AlternateContent>
                <mc:Choice xmlns:ma="http://schemas.microsoft.com/office/mac/drawingml/2008/main" Requires="ma">
                  <p:blipFill>
                    <a:blip r:embed="rId4"/>
                    <a:srcRect/>
                    <a:stretch>
                      <a:fillRect/>
                    </a:stretch>
                  </p:blipFill>
                </mc:Choice>
                <mc:Fallback>
                  <p:blipFill>
                    <a:blip r:embed="rId5"/>
                    <a:srcRect/>
                    <a:stretch>
                      <a:fillRect/>
                    </a:stretch>
                  </p:blipFill>
                </mc:Fallback>
              </mc:AlternateContent>
              <p:spPr bwMode="auto">
                <a:xfrm>
                  <a:off x="3276600" y="1919288"/>
                  <a:ext cx="266700" cy="178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</p:grpSp>
      <p:pic>
        <p:nvPicPr>
          <p:cNvPr id="2105" name="Picture 2104" descr="vide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5867400"/>
            <a:ext cx="411290" cy="335253"/>
          </a:xfrm>
          <a:prstGeom prst="rect">
            <a:avLst/>
          </a:prstGeom>
        </p:spPr>
      </p:pic>
      <p:pic>
        <p:nvPicPr>
          <p:cNvPr id="2106" name="Picture 2105" descr="vide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4800600"/>
            <a:ext cx="411290" cy="335253"/>
          </a:xfrm>
          <a:prstGeom prst="rect">
            <a:avLst/>
          </a:prstGeom>
        </p:spPr>
      </p:pic>
      <p:pic>
        <p:nvPicPr>
          <p:cNvPr id="2107" name="Picture 80" descr="MCj03871500000[1]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572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10" name="Group 2109"/>
          <p:cNvGrpSpPr/>
          <p:nvPr/>
        </p:nvGrpSpPr>
        <p:grpSpPr>
          <a:xfrm>
            <a:off x="1219200" y="3962403"/>
            <a:ext cx="4621590" cy="1502228"/>
            <a:chOff x="1245810" y="3962401"/>
            <a:chExt cx="3943047" cy="1045028"/>
          </a:xfrm>
        </p:grpSpPr>
        <p:sp>
          <p:nvSpPr>
            <p:cNvPr id="2108" name="Freeform 2107"/>
            <p:cNvSpPr/>
            <p:nvPr/>
          </p:nvSpPr>
          <p:spPr bwMode="auto">
            <a:xfrm>
              <a:off x="1245810" y="3962401"/>
              <a:ext cx="2210418" cy="530087"/>
            </a:xfrm>
            <a:custGeom>
              <a:avLst/>
              <a:gdLst>
                <a:gd name="connsiteX0" fmla="*/ 0 w 1850571"/>
                <a:gd name="connsiteY0" fmla="*/ 348746 h 348746"/>
                <a:gd name="connsiteX1" fmla="*/ 786190 w 1850571"/>
                <a:gd name="connsiteY1" fmla="*/ 46365 h 348746"/>
                <a:gd name="connsiteX2" fmla="*/ 1850571 w 1850571"/>
                <a:gd name="connsiteY2" fmla="*/ 70555 h 34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0571" h="348746">
                  <a:moveTo>
                    <a:pt x="0" y="348746"/>
                  </a:moveTo>
                  <a:cubicBezTo>
                    <a:pt x="238880" y="220738"/>
                    <a:pt x="477761" y="92730"/>
                    <a:pt x="786190" y="46365"/>
                  </a:cubicBezTo>
                  <a:cubicBezTo>
                    <a:pt x="1094619" y="0"/>
                    <a:pt x="1850571" y="70555"/>
                    <a:pt x="1850571" y="70555"/>
                  </a:cubicBezTo>
                </a:path>
              </a:pathLst>
            </a:cu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109" name="Freeform 2108"/>
            <p:cNvSpPr/>
            <p:nvPr/>
          </p:nvSpPr>
          <p:spPr bwMode="auto">
            <a:xfrm>
              <a:off x="1354667" y="4176889"/>
              <a:ext cx="3834190" cy="830540"/>
            </a:xfrm>
            <a:custGeom>
              <a:avLst/>
              <a:gdLst>
                <a:gd name="connsiteX0" fmla="*/ 0 w 3834190"/>
                <a:gd name="connsiteY0" fmla="*/ 419301 h 830540"/>
                <a:gd name="connsiteX1" fmla="*/ 2467428 w 3834190"/>
                <a:gd name="connsiteY1" fmla="*/ 68540 h 830540"/>
                <a:gd name="connsiteX2" fmla="*/ 3834190 w 3834190"/>
                <a:gd name="connsiteY2" fmla="*/ 830540 h 83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34190" h="830540">
                  <a:moveTo>
                    <a:pt x="0" y="419301"/>
                  </a:moveTo>
                  <a:cubicBezTo>
                    <a:pt x="914198" y="209650"/>
                    <a:pt x="1828396" y="0"/>
                    <a:pt x="2467428" y="68540"/>
                  </a:cubicBezTo>
                  <a:cubicBezTo>
                    <a:pt x="3106460" y="137080"/>
                    <a:pt x="3834190" y="830540"/>
                    <a:pt x="3834190" y="830540"/>
                  </a:cubicBezTo>
                </a:path>
              </a:pathLst>
            </a:custGeom>
            <a:noFill/>
            <a:ln w="57150" cap="flat" cmpd="sng" algn="ctr">
              <a:solidFill>
                <a:srgbClr val="B21A1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sp>
        <p:nvSpPr>
          <p:cNvPr id="1022" name="Rectangle 2"/>
          <p:cNvSpPr txBox="1">
            <a:spLocks noChangeArrowheads="1"/>
          </p:cNvSpPr>
          <p:nvPr/>
        </p:nvSpPr>
        <p:spPr bwMode="auto">
          <a:xfrm>
            <a:off x="922338" y="304800"/>
            <a:ext cx="76882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Network Positioning System (NPS)</a:t>
            </a:r>
            <a:b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ALTO implementation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23" name="Group 1022"/>
          <p:cNvGrpSpPr/>
          <p:nvPr/>
        </p:nvGrpSpPr>
        <p:grpSpPr>
          <a:xfrm>
            <a:off x="1219200" y="3048000"/>
            <a:ext cx="521983" cy="596772"/>
            <a:chOff x="3505200" y="4813428"/>
            <a:chExt cx="521983" cy="596772"/>
          </a:xfrm>
        </p:grpSpPr>
        <p:pic>
          <p:nvPicPr>
            <p:cNvPr id="1024" name="Picture 26" descr="1GLOBEciscoCorp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5200" y="4813428"/>
              <a:ext cx="521983" cy="596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" name="TextBox 1024"/>
            <p:cNvSpPr txBox="1"/>
            <p:nvPr/>
          </p:nvSpPr>
          <p:spPr>
            <a:xfrm>
              <a:off x="3540421" y="5105400"/>
              <a:ext cx="421979" cy="21929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183B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NPS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26" name="Group 1025"/>
          <p:cNvGrpSpPr/>
          <p:nvPr/>
        </p:nvGrpSpPr>
        <p:grpSpPr>
          <a:xfrm>
            <a:off x="3352800" y="3124200"/>
            <a:ext cx="521983" cy="596772"/>
            <a:chOff x="3505200" y="4813428"/>
            <a:chExt cx="521983" cy="596772"/>
          </a:xfrm>
        </p:grpSpPr>
        <p:pic>
          <p:nvPicPr>
            <p:cNvPr id="1027" name="Picture 26" descr="1GLOBEciscoCorp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5200" y="4813428"/>
              <a:ext cx="521983" cy="596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8" name="TextBox 1027"/>
            <p:cNvSpPr txBox="1"/>
            <p:nvPr/>
          </p:nvSpPr>
          <p:spPr>
            <a:xfrm>
              <a:off x="3540421" y="5105400"/>
              <a:ext cx="421979" cy="21929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183B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NPS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028"/>
          <p:cNvGrpSpPr/>
          <p:nvPr/>
        </p:nvGrpSpPr>
        <p:grpSpPr>
          <a:xfrm>
            <a:off x="6324600" y="4495800"/>
            <a:ext cx="521983" cy="596772"/>
            <a:chOff x="3505200" y="4813428"/>
            <a:chExt cx="521983" cy="596772"/>
          </a:xfrm>
        </p:grpSpPr>
        <p:pic>
          <p:nvPicPr>
            <p:cNvPr id="1030" name="Picture 26" descr="1GLOBEciscoCorp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5200" y="4813428"/>
              <a:ext cx="521983" cy="596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1" name="TextBox 1030"/>
            <p:cNvSpPr txBox="1"/>
            <p:nvPr/>
          </p:nvSpPr>
          <p:spPr>
            <a:xfrm>
              <a:off x="3540421" y="5105400"/>
              <a:ext cx="421979" cy="21929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183B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NPS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Picture 5" descr="cloud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152400" y="3048000"/>
            <a:ext cx="4648200" cy="320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" name="Picture 5" descr="cloud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4724400" y="3048000"/>
            <a:ext cx="4648200" cy="320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3" name="Straight Connector 582"/>
          <p:cNvCxnSpPr/>
          <p:nvPr/>
        </p:nvCxnSpPr>
        <p:spPr bwMode="auto">
          <a:xfrm rot="16200000" flipH="1">
            <a:off x="4636691" y="3483318"/>
            <a:ext cx="23019" cy="1448894"/>
          </a:xfrm>
          <a:prstGeom prst="line">
            <a:avLst/>
          </a:prstGeom>
          <a:noFill/>
          <a:ln w="571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4" name="Straight Connector 583"/>
          <p:cNvCxnSpPr/>
          <p:nvPr/>
        </p:nvCxnSpPr>
        <p:spPr bwMode="auto">
          <a:xfrm>
            <a:off x="4038600" y="5054101"/>
            <a:ext cx="1220295" cy="3373"/>
          </a:xfrm>
          <a:prstGeom prst="line">
            <a:avLst/>
          </a:prstGeom>
          <a:noFill/>
          <a:ln w="571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284"/>
          <p:cNvGrpSpPr/>
          <p:nvPr/>
        </p:nvGrpSpPr>
        <p:grpSpPr>
          <a:xfrm>
            <a:off x="609600" y="3586655"/>
            <a:ext cx="3429000" cy="2209800"/>
            <a:chOff x="833887" y="4648200"/>
            <a:chExt cx="2704381" cy="1828800"/>
          </a:xfrm>
        </p:grpSpPr>
        <p:grpSp>
          <p:nvGrpSpPr>
            <p:cNvPr id="3" name="Group 36"/>
            <p:cNvGrpSpPr>
              <a:grpSpLocks/>
            </p:cNvGrpSpPr>
            <p:nvPr/>
          </p:nvGrpSpPr>
          <p:grpSpPr bwMode="auto">
            <a:xfrm rot="10800000">
              <a:off x="2986184" y="5191125"/>
              <a:ext cx="491705" cy="685800"/>
              <a:chOff x="2400" y="2736"/>
              <a:chExt cx="912" cy="1152"/>
            </a:xfrm>
          </p:grpSpPr>
          <p:sp>
            <p:nvSpPr>
              <p:cNvPr id="297" name="Line 37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38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39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40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41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42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43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44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45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46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47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48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Line 49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Line 50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Line 51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Line 52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Line 53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Line 54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Line 55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Line 56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68" name="Picture 5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1054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9" name="Picture 5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1054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0" name="Picture 5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2768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" name="Picture 6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2768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" name="Picture 6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4483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" name="Picture 6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4483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" name="Picture 6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6197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" name="Picture 6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6197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6" name="Picture 6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791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7" name="Picture 6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791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278"/>
            <p:cNvGrpSpPr/>
            <p:nvPr/>
          </p:nvGrpSpPr>
          <p:grpSpPr>
            <a:xfrm>
              <a:off x="889961" y="5196838"/>
              <a:ext cx="491705" cy="685801"/>
              <a:chOff x="381000" y="1676400"/>
              <a:chExt cx="723900" cy="857250"/>
            </a:xfrm>
          </p:grpSpPr>
          <p:sp>
            <p:nvSpPr>
              <p:cNvPr id="277" name="Line 4"/>
              <p:cNvSpPr>
                <a:spLocks noChangeShapeType="1"/>
              </p:cNvSpPr>
              <p:nvPr/>
            </p:nvSpPr>
            <p:spPr bwMode="auto">
              <a:xfrm>
                <a:off x="762000" y="1712118"/>
                <a:ext cx="304800" cy="28575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5"/>
              <p:cNvSpPr>
                <a:spLocks noChangeShapeType="1"/>
              </p:cNvSpPr>
              <p:nvPr/>
            </p:nvSpPr>
            <p:spPr bwMode="auto">
              <a:xfrm>
                <a:off x="419100" y="1712118"/>
                <a:ext cx="647700" cy="28575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6"/>
              <p:cNvSpPr>
                <a:spLocks noChangeShapeType="1"/>
              </p:cNvSpPr>
              <p:nvPr/>
            </p:nvSpPr>
            <p:spPr bwMode="auto">
              <a:xfrm>
                <a:off x="723900" y="1926431"/>
                <a:ext cx="342900" cy="7143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7"/>
              <p:cNvSpPr>
                <a:spLocks noChangeShapeType="1"/>
              </p:cNvSpPr>
              <p:nvPr/>
            </p:nvSpPr>
            <p:spPr bwMode="auto">
              <a:xfrm>
                <a:off x="381000" y="1926431"/>
                <a:ext cx="685800" cy="7143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8"/>
              <p:cNvSpPr>
                <a:spLocks noChangeShapeType="1"/>
              </p:cNvSpPr>
              <p:nvPr/>
            </p:nvSpPr>
            <p:spPr bwMode="auto">
              <a:xfrm flipV="1">
                <a:off x="419100" y="1997868"/>
                <a:ext cx="6477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9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10"/>
              <p:cNvSpPr>
                <a:spLocks noChangeShapeType="1"/>
              </p:cNvSpPr>
              <p:nvPr/>
            </p:nvSpPr>
            <p:spPr bwMode="auto">
              <a:xfrm flipV="1">
                <a:off x="381000" y="1997868"/>
                <a:ext cx="6858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11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12"/>
              <p:cNvSpPr>
                <a:spLocks noChangeShapeType="1"/>
              </p:cNvSpPr>
              <p:nvPr/>
            </p:nvSpPr>
            <p:spPr bwMode="auto">
              <a:xfrm flipV="1">
                <a:off x="381000" y="1997868"/>
                <a:ext cx="6858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13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14"/>
              <p:cNvSpPr>
                <a:spLocks noChangeShapeType="1"/>
              </p:cNvSpPr>
              <p:nvPr/>
            </p:nvSpPr>
            <p:spPr bwMode="auto">
              <a:xfrm flipV="1">
                <a:off x="381000" y="2212181"/>
                <a:ext cx="723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15"/>
              <p:cNvSpPr>
                <a:spLocks noChangeShapeType="1"/>
              </p:cNvSpPr>
              <p:nvPr/>
            </p:nvSpPr>
            <p:spPr bwMode="auto">
              <a:xfrm flipV="1">
                <a:off x="723900" y="2212181"/>
                <a:ext cx="3810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16"/>
              <p:cNvSpPr>
                <a:spLocks noChangeShapeType="1"/>
              </p:cNvSpPr>
              <p:nvPr/>
            </p:nvSpPr>
            <p:spPr bwMode="auto">
              <a:xfrm flipV="1">
                <a:off x="381000" y="2212181"/>
                <a:ext cx="7239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17"/>
              <p:cNvSpPr>
                <a:spLocks noChangeShapeType="1"/>
              </p:cNvSpPr>
              <p:nvPr/>
            </p:nvSpPr>
            <p:spPr bwMode="auto">
              <a:xfrm flipV="1">
                <a:off x="762000" y="2212181"/>
                <a:ext cx="3048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18"/>
              <p:cNvSpPr>
                <a:spLocks noChangeShapeType="1"/>
              </p:cNvSpPr>
              <p:nvPr/>
            </p:nvSpPr>
            <p:spPr bwMode="auto">
              <a:xfrm>
                <a:off x="381000" y="2105025"/>
                <a:ext cx="6858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19"/>
              <p:cNvSpPr>
                <a:spLocks noChangeShapeType="1"/>
              </p:cNvSpPr>
              <p:nvPr/>
            </p:nvSpPr>
            <p:spPr bwMode="auto">
              <a:xfrm>
                <a:off x="723900" y="2105025"/>
                <a:ext cx="3810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20"/>
              <p:cNvSpPr>
                <a:spLocks noChangeShapeType="1"/>
              </p:cNvSpPr>
              <p:nvPr/>
            </p:nvSpPr>
            <p:spPr bwMode="auto">
              <a:xfrm>
                <a:off x="381000" y="1890712"/>
                <a:ext cx="723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21"/>
              <p:cNvSpPr>
                <a:spLocks noChangeShapeType="1"/>
              </p:cNvSpPr>
              <p:nvPr/>
            </p:nvSpPr>
            <p:spPr bwMode="auto">
              <a:xfrm>
                <a:off x="723900" y="1890712"/>
                <a:ext cx="3810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22"/>
              <p:cNvSpPr>
                <a:spLocks noChangeShapeType="1"/>
              </p:cNvSpPr>
              <p:nvPr/>
            </p:nvSpPr>
            <p:spPr bwMode="auto">
              <a:xfrm>
                <a:off x="381000" y="1676400"/>
                <a:ext cx="7239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23"/>
              <p:cNvSpPr>
                <a:spLocks noChangeShapeType="1"/>
              </p:cNvSpPr>
              <p:nvPr/>
            </p:nvSpPr>
            <p:spPr bwMode="auto">
              <a:xfrm>
                <a:off x="723900" y="1676400"/>
                <a:ext cx="3810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79" name="Picture 2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1244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0" name="Picture 2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1244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" name="Picture 2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2959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" name="Picture 2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2959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3" name="Picture 2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4673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4" name="Picture 2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4673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5" name="Picture 3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6388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6" name="Picture 3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6388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7" name="Picture 3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8102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8" name="Picture 3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8102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139"/>
            <p:cNvGrpSpPr>
              <a:grpSpLocks/>
            </p:cNvGrpSpPr>
            <p:nvPr/>
          </p:nvGrpSpPr>
          <p:grpSpPr bwMode="auto">
            <a:xfrm rot="16200000">
              <a:off x="2481812" y="5866421"/>
              <a:ext cx="542925" cy="621103"/>
              <a:chOff x="2400" y="2736"/>
              <a:chExt cx="912" cy="1152"/>
            </a:xfrm>
          </p:grpSpPr>
          <p:sp>
            <p:nvSpPr>
              <p:cNvPr id="257" name="Line 14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14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Line 14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14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14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14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Line 14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14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Line 14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Line 14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Line 15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Line 15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15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15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Line 15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Line 15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Line 15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15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Line 15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15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90" name="Picture 16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037936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1" name="Picture 16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856781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" name="Picture 16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75626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3" name="Picture 16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94472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4" name="Picture 16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13317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5" name="Picture 16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037936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6" name="Picture 16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856781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7" name="Picture 16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75626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8" name="Picture 16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94472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9" name="Picture 16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13317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209"/>
            <p:cNvGrpSpPr>
              <a:grpSpLocks/>
            </p:cNvGrpSpPr>
            <p:nvPr/>
          </p:nvGrpSpPr>
          <p:grpSpPr bwMode="auto">
            <a:xfrm rot="16200000">
              <a:off x="1524279" y="5866421"/>
              <a:ext cx="542925" cy="621103"/>
              <a:chOff x="2400" y="2736"/>
              <a:chExt cx="912" cy="1152"/>
            </a:xfrm>
          </p:grpSpPr>
          <p:sp>
            <p:nvSpPr>
              <p:cNvPr id="237" name="Line 21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21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21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21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21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21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21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21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21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21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22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22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22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22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22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22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22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Line 22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22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22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01" name="Picture 23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80404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" name="Picture 23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899249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" name="Picture 23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18094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4" name="Picture 23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536940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" name="Picture 23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355785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6" name="Picture 23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80404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7" name="Picture 23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899249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8" name="Picture 23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18094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9" name="Picture 23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536940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0" name="Picture 23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355785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281"/>
            <p:cNvGrpSpPr/>
            <p:nvPr/>
          </p:nvGrpSpPr>
          <p:grpSpPr>
            <a:xfrm>
              <a:off x="1407546" y="5191126"/>
              <a:ext cx="1630396" cy="742951"/>
              <a:chOff x="1371600" y="1669256"/>
              <a:chExt cx="2400300" cy="928688"/>
            </a:xfrm>
          </p:grpSpPr>
          <p:sp>
            <p:nvSpPr>
              <p:cNvPr id="199" name="Line 283"/>
              <p:cNvSpPr>
                <a:spLocks noChangeShapeType="1"/>
              </p:cNvSpPr>
              <p:nvPr/>
            </p:nvSpPr>
            <p:spPr bwMode="auto">
              <a:xfrm flipH="1">
                <a:off x="3238500" y="2205038"/>
                <a:ext cx="152400" cy="392906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284"/>
              <p:cNvSpPr>
                <a:spLocks noChangeShapeType="1"/>
              </p:cNvSpPr>
              <p:nvPr/>
            </p:nvSpPr>
            <p:spPr bwMode="auto">
              <a:xfrm>
                <a:off x="3086100" y="2240756"/>
                <a:ext cx="381000" cy="357188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280"/>
              <p:cNvGrpSpPr/>
              <p:nvPr/>
            </p:nvGrpSpPr>
            <p:grpSpPr>
              <a:xfrm>
                <a:off x="1371600" y="1669256"/>
                <a:ext cx="2400300" cy="892970"/>
                <a:chOff x="1371600" y="1669256"/>
                <a:chExt cx="2400300" cy="892970"/>
              </a:xfrm>
            </p:grpSpPr>
            <p:sp>
              <p:nvSpPr>
                <p:cNvPr id="202" name="Line 255"/>
                <p:cNvSpPr>
                  <a:spLocks noChangeShapeType="1"/>
                </p:cNvSpPr>
                <p:nvPr/>
              </p:nvSpPr>
              <p:spPr bwMode="auto">
                <a:xfrm>
                  <a:off x="1371600" y="1990725"/>
                  <a:ext cx="23622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Line 256"/>
                <p:cNvSpPr>
                  <a:spLocks noChangeShapeType="1"/>
                </p:cNvSpPr>
                <p:nvPr/>
              </p:nvSpPr>
              <p:spPr bwMode="auto">
                <a:xfrm>
                  <a:off x="1409700" y="2205038"/>
                  <a:ext cx="23622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4478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Line 258"/>
                <p:cNvSpPr>
                  <a:spLocks noChangeShapeType="1"/>
                </p:cNvSpPr>
                <p:nvPr/>
              </p:nvSpPr>
              <p:spPr bwMode="auto">
                <a:xfrm>
                  <a:off x="14478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Line 259"/>
                <p:cNvSpPr>
                  <a:spLocks noChangeShapeType="1"/>
                </p:cNvSpPr>
                <p:nvPr/>
              </p:nvSpPr>
              <p:spPr bwMode="auto">
                <a:xfrm>
                  <a:off x="1371600" y="2057400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Line 260"/>
                <p:cNvSpPr>
                  <a:spLocks noChangeShapeType="1"/>
                </p:cNvSpPr>
                <p:nvPr/>
              </p:nvSpPr>
              <p:spPr bwMode="auto">
                <a:xfrm>
                  <a:off x="17145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17907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Line 262"/>
                <p:cNvSpPr>
                  <a:spLocks noChangeShapeType="1"/>
                </p:cNvSpPr>
                <p:nvPr/>
              </p:nvSpPr>
              <p:spPr bwMode="auto">
                <a:xfrm>
                  <a:off x="17907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Line 264"/>
                <p:cNvSpPr>
                  <a:spLocks noChangeShapeType="1"/>
                </p:cNvSpPr>
                <p:nvPr/>
              </p:nvSpPr>
              <p:spPr bwMode="auto">
                <a:xfrm>
                  <a:off x="20574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24765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Line 266"/>
                <p:cNvSpPr>
                  <a:spLocks noChangeShapeType="1"/>
                </p:cNvSpPr>
                <p:nvPr/>
              </p:nvSpPr>
              <p:spPr bwMode="auto">
                <a:xfrm>
                  <a:off x="24765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Line 267"/>
                <p:cNvSpPr>
                  <a:spLocks noChangeShapeType="1"/>
                </p:cNvSpPr>
                <p:nvPr/>
              </p:nvSpPr>
              <p:spPr bwMode="auto">
                <a:xfrm>
                  <a:off x="24384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Line 268"/>
                <p:cNvSpPr>
                  <a:spLocks noChangeShapeType="1"/>
                </p:cNvSpPr>
                <p:nvPr/>
              </p:nvSpPr>
              <p:spPr bwMode="auto">
                <a:xfrm>
                  <a:off x="27432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4290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Line 270"/>
                <p:cNvSpPr>
                  <a:spLocks noChangeShapeType="1"/>
                </p:cNvSpPr>
                <p:nvPr/>
              </p:nvSpPr>
              <p:spPr bwMode="auto">
                <a:xfrm>
                  <a:off x="34290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Line 271"/>
                <p:cNvSpPr>
                  <a:spLocks noChangeShapeType="1"/>
                </p:cNvSpPr>
                <p:nvPr/>
              </p:nvSpPr>
              <p:spPr bwMode="auto">
                <a:xfrm>
                  <a:off x="33909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Line 272"/>
                <p:cNvSpPr>
                  <a:spLocks noChangeShapeType="1"/>
                </p:cNvSpPr>
                <p:nvPr/>
              </p:nvSpPr>
              <p:spPr bwMode="auto">
                <a:xfrm>
                  <a:off x="36957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1242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Line 274"/>
                <p:cNvSpPr>
                  <a:spLocks noChangeShapeType="1"/>
                </p:cNvSpPr>
                <p:nvPr/>
              </p:nvSpPr>
              <p:spPr bwMode="auto">
                <a:xfrm>
                  <a:off x="31242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75"/>
                <p:cNvSpPr>
                  <a:spLocks noChangeShapeType="1"/>
                </p:cNvSpPr>
                <p:nvPr/>
              </p:nvSpPr>
              <p:spPr bwMode="auto">
                <a:xfrm>
                  <a:off x="30861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76"/>
                <p:cNvSpPr>
                  <a:spLocks noChangeShapeType="1"/>
                </p:cNvSpPr>
                <p:nvPr/>
              </p:nvSpPr>
              <p:spPr bwMode="auto">
                <a:xfrm>
                  <a:off x="33909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Line 277"/>
                <p:cNvSpPr>
                  <a:spLocks noChangeShapeType="1"/>
                </p:cNvSpPr>
                <p:nvPr/>
              </p:nvSpPr>
              <p:spPr bwMode="auto">
                <a:xfrm>
                  <a:off x="1676400" y="2240756"/>
                  <a:ext cx="152400" cy="32146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Line 278"/>
                <p:cNvSpPr>
                  <a:spLocks noChangeShapeType="1"/>
                </p:cNvSpPr>
                <p:nvPr/>
              </p:nvSpPr>
              <p:spPr bwMode="auto">
                <a:xfrm flipH="1">
                  <a:off x="1828800" y="2169319"/>
                  <a:ext cx="152400" cy="39290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79"/>
                <p:cNvSpPr>
                  <a:spLocks noChangeShapeType="1"/>
                </p:cNvSpPr>
                <p:nvPr/>
              </p:nvSpPr>
              <p:spPr bwMode="auto">
                <a:xfrm>
                  <a:off x="1676400" y="2205038"/>
                  <a:ext cx="3810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80"/>
                <p:cNvSpPr>
                  <a:spLocks noChangeShapeType="1"/>
                </p:cNvSpPr>
                <p:nvPr/>
              </p:nvSpPr>
              <p:spPr bwMode="auto">
                <a:xfrm>
                  <a:off x="1981200" y="2169319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Line 281"/>
                <p:cNvSpPr>
                  <a:spLocks noChangeShapeType="1"/>
                </p:cNvSpPr>
                <p:nvPr/>
              </p:nvSpPr>
              <p:spPr bwMode="auto">
                <a:xfrm>
                  <a:off x="3124200" y="2205038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Line 282"/>
                <p:cNvSpPr>
                  <a:spLocks noChangeShapeType="1"/>
                </p:cNvSpPr>
                <p:nvPr/>
              </p:nvSpPr>
              <p:spPr bwMode="auto">
                <a:xfrm>
                  <a:off x="3390900" y="2169319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85"/>
                <p:cNvSpPr>
                  <a:spLocks noChangeShapeType="1"/>
                </p:cNvSpPr>
                <p:nvPr/>
              </p:nvSpPr>
              <p:spPr bwMode="auto">
                <a:xfrm>
                  <a:off x="1943100" y="1704975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86"/>
                <p:cNvSpPr>
                  <a:spLocks noChangeShapeType="1"/>
                </p:cNvSpPr>
                <p:nvPr/>
              </p:nvSpPr>
              <p:spPr bwMode="auto">
                <a:xfrm>
                  <a:off x="1676400" y="1704975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Line 287"/>
                <p:cNvSpPr>
                  <a:spLocks noChangeShapeType="1"/>
                </p:cNvSpPr>
                <p:nvPr/>
              </p:nvSpPr>
              <p:spPr bwMode="auto">
                <a:xfrm>
                  <a:off x="1676400" y="1704975"/>
                  <a:ext cx="3048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1714500" y="1704975"/>
                  <a:ext cx="2286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90"/>
                <p:cNvSpPr>
                  <a:spLocks noChangeShapeType="1"/>
                </p:cNvSpPr>
                <p:nvPr/>
              </p:nvSpPr>
              <p:spPr bwMode="auto">
                <a:xfrm>
                  <a:off x="3352800" y="1669256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91"/>
                <p:cNvSpPr>
                  <a:spLocks noChangeShapeType="1"/>
                </p:cNvSpPr>
                <p:nvPr/>
              </p:nvSpPr>
              <p:spPr bwMode="auto">
                <a:xfrm>
                  <a:off x="3086100" y="1669256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Line 292"/>
                <p:cNvSpPr>
                  <a:spLocks noChangeShapeType="1"/>
                </p:cNvSpPr>
                <p:nvPr/>
              </p:nvSpPr>
              <p:spPr bwMode="auto">
                <a:xfrm>
                  <a:off x="3086100" y="1669256"/>
                  <a:ext cx="3048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3124200" y="1669256"/>
                  <a:ext cx="2286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69"/>
            <p:cNvGrpSpPr>
              <a:grpSpLocks/>
            </p:cNvGrpSpPr>
            <p:nvPr/>
          </p:nvGrpSpPr>
          <p:grpSpPr bwMode="auto">
            <a:xfrm rot="5400000">
              <a:off x="1446639" y="4637697"/>
              <a:ext cx="542925" cy="621103"/>
              <a:chOff x="2400" y="2736"/>
              <a:chExt cx="912" cy="1152"/>
            </a:xfrm>
          </p:grpSpPr>
          <p:sp>
            <p:nvSpPr>
              <p:cNvPr id="179" name="Line 7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7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7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7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7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7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7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7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7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7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8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8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8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8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8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8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8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8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8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8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13" name="Picture 9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976887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4" name="Picture 9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95732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5" name="Picture 9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14577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6" name="Picture 9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433423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7" name="Picture 9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52268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8" name="Picture 9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976887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9" name="Picture 9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95732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0" name="Picture 9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14577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1" name="Picture 9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433423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2" name="Picture 9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52268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" name="Group 175"/>
            <p:cNvGrpSpPr>
              <a:grpSpLocks/>
            </p:cNvGrpSpPr>
            <p:nvPr/>
          </p:nvGrpSpPr>
          <p:grpSpPr bwMode="auto">
            <a:xfrm rot="5400000">
              <a:off x="2430050" y="4637697"/>
              <a:ext cx="542925" cy="621103"/>
              <a:chOff x="2400" y="2736"/>
              <a:chExt cx="912" cy="1152"/>
            </a:xfrm>
          </p:grpSpPr>
          <p:sp>
            <p:nvSpPr>
              <p:cNvPr id="159" name="Line 176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177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178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179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180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181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182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183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184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18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186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187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188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189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190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191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192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193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194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195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24" name="Picture 19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960298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5" name="Picture 19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79143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6" name="Picture 19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97989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7" name="Picture 19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16834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8" name="Picture 20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235679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9" name="Picture 20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960298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0" name="Picture 20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79143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1" name="Picture 20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97989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2" name="Picture 20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16834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3" name="Picture 20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235679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279"/>
            <p:cNvGrpSpPr/>
            <p:nvPr/>
          </p:nvGrpSpPr>
          <p:grpSpPr>
            <a:xfrm>
              <a:off x="1304027" y="5135872"/>
              <a:ext cx="1785671" cy="828673"/>
              <a:chOff x="1257300" y="1633537"/>
              <a:chExt cx="2628900" cy="1035845"/>
            </a:xfrm>
          </p:grpSpPr>
          <p:pic>
            <p:nvPicPr>
              <p:cNvPr id="135" name="Picture 6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6195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6" name="Picture 6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6195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7" name="Picture 25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860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8" name="Picture 25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860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9" name="Picture 25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08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0" name="Picture 25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08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1" name="Picture 3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7300" y="195500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2" name="Picture 3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7300" y="2169319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3" name="Picture 17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28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4" name="Picture 17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861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5" name="Picture 24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9431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6" name="Picture 24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6764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7" name="Picture 24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8" name="Picture 24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718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9" name="Picture 24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669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0" name="Picture 25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1" name="Picture 10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288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2" name="Picture 10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3" name="Picture 20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4" name="Picture 20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099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5" name="Picture 24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6" name="Picture 24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669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7" name="Picture 24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718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8" name="Picture 24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324" name="Picture 80" descr="MCj03871500000[1]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11065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" name="Picture 325" descr="vide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5872655"/>
            <a:ext cx="411290" cy="335253"/>
          </a:xfrm>
          <a:prstGeom prst="rect">
            <a:avLst/>
          </a:prstGeom>
        </p:spPr>
      </p:pic>
      <p:pic>
        <p:nvPicPr>
          <p:cNvPr id="327" name="Picture 326" descr="vide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3129455"/>
            <a:ext cx="411290" cy="335253"/>
          </a:xfrm>
          <a:prstGeom prst="rect">
            <a:avLst/>
          </a:prstGeom>
        </p:spPr>
      </p:pic>
      <p:grpSp>
        <p:nvGrpSpPr>
          <p:cNvPr id="12" name="Group 284"/>
          <p:cNvGrpSpPr/>
          <p:nvPr/>
        </p:nvGrpSpPr>
        <p:grpSpPr>
          <a:xfrm>
            <a:off x="5257800" y="3586655"/>
            <a:ext cx="3429000" cy="2209800"/>
            <a:chOff x="833887" y="4648200"/>
            <a:chExt cx="2704381" cy="1828800"/>
          </a:xfrm>
        </p:grpSpPr>
        <p:grpSp>
          <p:nvGrpSpPr>
            <p:cNvPr id="13" name="Group 36"/>
            <p:cNvGrpSpPr>
              <a:grpSpLocks/>
            </p:cNvGrpSpPr>
            <p:nvPr/>
          </p:nvGrpSpPr>
          <p:grpSpPr bwMode="auto">
            <a:xfrm rot="10800000">
              <a:off x="2986186" y="5191125"/>
              <a:ext cx="491705" cy="685800"/>
              <a:chOff x="2400" y="2736"/>
              <a:chExt cx="912" cy="1152"/>
            </a:xfrm>
          </p:grpSpPr>
          <p:sp>
            <p:nvSpPr>
              <p:cNvPr id="560" name="Line 37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Line 38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Line 39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Line 40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Line 41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Line 42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Line 43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Line 44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Line 45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Line 46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Line 47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Line 48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Line 49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Line 50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Line 51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Line 52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Line 53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Line 54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Line 55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Line 56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31" name="Picture 5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1054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2" name="Picture 5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1054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3" name="Picture 5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2768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4" name="Picture 6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2768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5" name="Picture 6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4483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6" name="Picture 6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4483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7" name="Picture 6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6197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" name="Picture 6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6197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9" name="Picture 6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791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0" name="Picture 6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791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278"/>
            <p:cNvGrpSpPr/>
            <p:nvPr/>
          </p:nvGrpSpPr>
          <p:grpSpPr>
            <a:xfrm>
              <a:off x="889963" y="5196836"/>
              <a:ext cx="491705" cy="685801"/>
              <a:chOff x="381000" y="1676400"/>
              <a:chExt cx="723900" cy="857250"/>
            </a:xfrm>
          </p:grpSpPr>
          <p:sp>
            <p:nvSpPr>
              <p:cNvPr id="540" name="Line 4"/>
              <p:cNvSpPr>
                <a:spLocks noChangeShapeType="1"/>
              </p:cNvSpPr>
              <p:nvPr/>
            </p:nvSpPr>
            <p:spPr bwMode="auto">
              <a:xfrm>
                <a:off x="762000" y="1712118"/>
                <a:ext cx="304800" cy="28575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Line 5"/>
              <p:cNvSpPr>
                <a:spLocks noChangeShapeType="1"/>
              </p:cNvSpPr>
              <p:nvPr/>
            </p:nvSpPr>
            <p:spPr bwMode="auto">
              <a:xfrm>
                <a:off x="419100" y="1712118"/>
                <a:ext cx="647700" cy="28575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Line 6"/>
              <p:cNvSpPr>
                <a:spLocks noChangeShapeType="1"/>
              </p:cNvSpPr>
              <p:nvPr/>
            </p:nvSpPr>
            <p:spPr bwMode="auto">
              <a:xfrm>
                <a:off x="723900" y="1926431"/>
                <a:ext cx="342900" cy="7143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Line 7"/>
              <p:cNvSpPr>
                <a:spLocks noChangeShapeType="1"/>
              </p:cNvSpPr>
              <p:nvPr/>
            </p:nvSpPr>
            <p:spPr bwMode="auto">
              <a:xfrm>
                <a:off x="381000" y="1926431"/>
                <a:ext cx="685800" cy="7143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Line 8"/>
              <p:cNvSpPr>
                <a:spLocks noChangeShapeType="1"/>
              </p:cNvSpPr>
              <p:nvPr/>
            </p:nvSpPr>
            <p:spPr bwMode="auto">
              <a:xfrm flipV="1">
                <a:off x="419100" y="1997868"/>
                <a:ext cx="6477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Line 9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Line 10"/>
              <p:cNvSpPr>
                <a:spLocks noChangeShapeType="1"/>
              </p:cNvSpPr>
              <p:nvPr/>
            </p:nvSpPr>
            <p:spPr bwMode="auto">
              <a:xfrm flipV="1">
                <a:off x="381000" y="1997868"/>
                <a:ext cx="6858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Line 11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Line 12"/>
              <p:cNvSpPr>
                <a:spLocks noChangeShapeType="1"/>
              </p:cNvSpPr>
              <p:nvPr/>
            </p:nvSpPr>
            <p:spPr bwMode="auto">
              <a:xfrm flipV="1">
                <a:off x="381000" y="1997868"/>
                <a:ext cx="6858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Line 13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Line 14"/>
              <p:cNvSpPr>
                <a:spLocks noChangeShapeType="1"/>
              </p:cNvSpPr>
              <p:nvPr/>
            </p:nvSpPr>
            <p:spPr bwMode="auto">
              <a:xfrm flipV="1">
                <a:off x="381000" y="2212181"/>
                <a:ext cx="723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Line 15"/>
              <p:cNvSpPr>
                <a:spLocks noChangeShapeType="1"/>
              </p:cNvSpPr>
              <p:nvPr/>
            </p:nvSpPr>
            <p:spPr bwMode="auto">
              <a:xfrm flipV="1">
                <a:off x="723900" y="2212181"/>
                <a:ext cx="3810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Line 16"/>
              <p:cNvSpPr>
                <a:spLocks noChangeShapeType="1"/>
              </p:cNvSpPr>
              <p:nvPr/>
            </p:nvSpPr>
            <p:spPr bwMode="auto">
              <a:xfrm flipV="1">
                <a:off x="381000" y="2212181"/>
                <a:ext cx="7239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Line 17"/>
              <p:cNvSpPr>
                <a:spLocks noChangeShapeType="1"/>
              </p:cNvSpPr>
              <p:nvPr/>
            </p:nvSpPr>
            <p:spPr bwMode="auto">
              <a:xfrm flipV="1">
                <a:off x="762000" y="2212181"/>
                <a:ext cx="3048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Line 18"/>
              <p:cNvSpPr>
                <a:spLocks noChangeShapeType="1"/>
              </p:cNvSpPr>
              <p:nvPr/>
            </p:nvSpPr>
            <p:spPr bwMode="auto">
              <a:xfrm>
                <a:off x="381000" y="2105025"/>
                <a:ext cx="6858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Line 19"/>
              <p:cNvSpPr>
                <a:spLocks noChangeShapeType="1"/>
              </p:cNvSpPr>
              <p:nvPr/>
            </p:nvSpPr>
            <p:spPr bwMode="auto">
              <a:xfrm>
                <a:off x="723900" y="2105025"/>
                <a:ext cx="3810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Line 20"/>
              <p:cNvSpPr>
                <a:spLocks noChangeShapeType="1"/>
              </p:cNvSpPr>
              <p:nvPr/>
            </p:nvSpPr>
            <p:spPr bwMode="auto">
              <a:xfrm>
                <a:off x="381000" y="1890712"/>
                <a:ext cx="723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Line 21"/>
              <p:cNvSpPr>
                <a:spLocks noChangeShapeType="1"/>
              </p:cNvSpPr>
              <p:nvPr/>
            </p:nvSpPr>
            <p:spPr bwMode="auto">
              <a:xfrm>
                <a:off x="723900" y="1890712"/>
                <a:ext cx="3810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Line 22"/>
              <p:cNvSpPr>
                <a:spLocks noChangeShapeType="1"/>
              </p:cNvSpPr>
              <p:nvPr/>
            </p:nvSpPr>
            <p:spPr bwMode="auto">
              <a:xfrm>
                <a:off x="381000" y="1676400"/>
                <a:ext cx="7239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Line 23"/>
              <p:cNvSpPr>
                <a:spLocks noChangeShapeType="1"/>
              </p:cNvSpPr>
              <p:nvPr/>
            </p:nvSpPr>
            <p:spPr bwMode="auto">
              <a:xfrm>
                <a:off x="723900" y="1676400"/>
                <a:ext cx="3810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42" name="Picture 2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1244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3" name="Picture 2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1244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4" name="Picture 2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2959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5" name="Picture 2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2959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6" name="Picture 2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4673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7" name="Picture 2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4673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8" name="Picture 3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6388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9" name="Picture 3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6388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0" name="Picture 3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8102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1" name="Picture 3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8102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5" name="Group 139"/>
            <p:cNvGrpSpPr>
              <a:grpSpLocks/>
            </p:cNvGrpSpPr>
            <p:nvPr/>
          </p:nvGrpSpPr>
          <p:grpSpPr bwMode="auto">
            <a:xfrm rot="16200000">
              <a:off x="2481814" y="5866425"/>
              <a:ext cx="542925" cy="621103"/>
              <a:chOff x="2400" y="2736"/>
              <a:chExt cx="912" cy="1152"/>
            </a:xfrm>
          </p:grpSpPr>
          <p:sp>
            <p:nvSpPr>
              <p:cNvPr id="520" name="Line 14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Line 14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Line 14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Line 14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Line 14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Line 14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Line 14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Line 14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Line 14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Line 14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Line 15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Line 15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Line 15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Line 15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Line 15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Line 15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Line 15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Line 15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Line 15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Line 15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53" name="Picture 16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037936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4" name="Picture 16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856781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5" name="Picture 16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75626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6" name="Picture 16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94472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7" name="Picture 16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13317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" name="Picture 16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037936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9" name="Picture 16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856781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0" name="Picture 16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75626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1" name="Picture 16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94472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2" name="Picture 16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13317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6" name="Group 209"/>
            <p:cNvGrpSpPr>
              <a:grpSpLocks/>
            </p:cNvGrpSpPr>
            <p:nvPr/>
          </p:nvGrpSpPr>
          <p:grpSpPr bwMode="auto">
            <a:xfrm rot="16200000">
              <a:off x="1524281" y="5866425"/>
              <a:ext cx="542925" cy="621103"/>
              <a:chOff x="2400" y="2736"/>
              <a:chExt cx="912" cy="1152"/>
            </a:xfrm>
          </p:grpSpPr>
          <p:sp>
            <p:nvSpPr>
              <p:cNvPr id="500" name="Line 21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Line 21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Line 21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Line 21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Line 21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Line 21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Line 21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Line 21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Line 21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Line 21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Line 22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Line 22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Line 22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Line 22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Line 22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Line 22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Line 22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Line 22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Line 22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Line 22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64" name="Picture 23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80404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5" name="Picture 23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899249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6" name="Picture 23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18094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7" name="Picture 23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536940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8" name="Picture 23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355785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9" name="Picture 23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80404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0" name="Picture 23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899249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1" name="Picture 23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18094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2" name="Picture 23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536940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3" name="Picture 23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355785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" name="Group 281"/>
            <p:cNvGrpSpPr/>
            <p:nvPr/>
          </p:nvGrpSpPr>
          <p:grpSpPr>
            <a:xfrm>
              <a:off x="1407546" y="5191126"/>
              <a:ext cx="1630396" cy="742951"/>
              <a:chOff x="1371600" y="1669256"/>
              <a:chExt cx="2400300" cy="928688"/>
            </a:xfrm>
          </p:grpSpPr>
          <p:sp>
            <p:nvSpPr>
              <p:cNvPr id="462" name="Line 283"/>
              <p:cNvSpPr>
                <a:spLocks noChangeShapeType="1"/>
              </p:cNvSpPr>
              <p:nvPr/>
            </p:nvSpPr>
            <p:spPr bwMode="auto">
              <a:xfrm flipH="1">
                <a:off x="3238500" y="2205038"/>
                <a:ext cx="152400" cy="392906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284"/>
              <p:cNvSpPr>
                <a:spLocks noChangeShapeType="1"/>
              </p:cNvSpPr>
              <p:nvPr/>
            </p:nvSpPr>
            <p:spPr bwMode="auto">
              <a:xfrm>
                <a:off x="3086100" y="2240756"/>
                <a:ext cx="381000" cy="357188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" name="Group 280"/>
              <p:cNvGrpSpPr/>
              <p:nvPr/>
            </p:nvGrpSpPr>
            <p:grpSpPr>
              <a:xfrm>
                <a:off x="1371600" y="1669256"/>
                <a:ext cx="2400300" cy="892970"/>
                <a:chOff x="1371600" y="1669256"/>
                <a:chExt cx="2400300" cy="892970"/>
              </a:xfrm>
            </p:grpSpPr>
            <p:sp>
              <p:nvSpPr>
                <p:cNvPr id="465" name="Line 255"/>
                <p:cNvSpPr>
                  <a:spLocks noChangeShapeType="1"/>
                </p:cNvSpPr>
                <p:nvPr/>
              </p:nvSpPr>
              <p:spPr bwMode="auto">
                <a:xfrm>
                  <a:off x="1371600" y="1990725"/>
                  <a:ext cx="23622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6" name="Line 256"/>
                <p:cNvSpPr>
                  <a:spLocks noChangeShapeType="1"/>
                </p:cNvSpPr>
                <p:nvPr/>
              </p:nvSpPr>
              <p:spPr bwMode="auto">
                <a:xfrm>
                  <a:off x="1409700" y="2205038"/>
                  <a:ext cx="23622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7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4478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8" name="Line 258"/>
                <p:cNvSpPr>
                  <a:spLocks noChangeShapeType="1"/>
                </p:cNvSpPr>
                <p:nvPr/>
              </p:nvSpPr>
              <p:spPr bwMode="auto">
                <a:xfrm>
                  <a:off x="14478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9" name="Line 259"/>
                <p:cNvSpPr>
                  <a:spLocks noChangeShapeType="1"/>
                </p:cNvSpPr>
                <p:nvPr/>
              </p:nvSpPr>
              <p:spPr bwMode="auto">
                <a:xfrm>
                  <a:off x="1371600" y="2057400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0" name="Line 260"/>
                <p:cNvSpPr>
                  <a:spLocks noChangeShapeType="1"/>
                </p:cNvSpPr>
                <p:nvPr/>
              </p:nvSpPr>
              <p:spPr bwMode="auto">
                <a:xfrm>
                  <a:off x="17145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1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17907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2" name="Line 262"/>
                <p:cNvSpPr>
                  <a:spLocks noChangeShapeType="1"/>
                </p:cNvSpPr>
                <p:nvPr/>
              </p:nvSpPr>
              <p:spPr bwMode="auto">
                <a:xfrm>
                  <a:off x="17907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3" name="Line 264"/>
                <p:cNvSpPr>
                  <a:spLocks noChangeShapeType="1"/>
                </p:cNvSpPr>
                <p:nvPr/>
              </p:nvSpPr>
              <p:spPr bwMode="auto">
                <a:xfrm>
                  <a:off x="20574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4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24765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5" name="Line 266"/>
                <p:cNvSpPr>
                  <a:spLocks noChangeShapeType="1"/>
                </p:cNvSpPr>
                <p:nvPr/>
              </p:nvSpPr>
              <p:spPr bwMode="auto">
                <a:xfrm>
                  <a:off x="24765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6" name="Line 267"/>
                <p:cNvSpPr>
                  <a:spLocks noChangeShapeType="1"/>
                </p:cNvSpPr>
                <p:nvPr/>
              </p:nvSpPr>
              <p:spPr bwMode="auto">
                <a:xfrm>
                  <a:off x="24384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7" name="Line 268"/>
                <p:cNvSpPr>
                  <a:spLocks noChangeShapeType="1"/>
                </p:cNvSpPr>
                <p:nvPr/>
              </p:nvSpPr>
              <p:spPr bwMode="auto">
                <a:xfrm>
                  <a:off x="27432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8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4290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9" name="Line 270"/>
                <p:cNvSpPr>
                  <a:spLocks noChangeShapeType="1"/>
                </p:cNvSpPr>
                <p:nvPr/>
              </p:nvSpPr>
              <p:spPr bwMode="auto">
                <a:xfrm>
                  <a:off x="34290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0" name="Line 271"/>
                <p:cNvSpPr>
                  <a:spLocks noChangeShapeType="1"/>
                </p:cNvSpPr>
                <p:nvPr/>
              </p:nvSpPr>
              <p:spPr bwMode="auto">
                <a:xfrm>
                  <a:off x="33909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" name="Line 272"/>
                <p:cNvSpPr>
                  <a:spLocks noChangeShapeType="1"/>
                </p:cNvSpPr>
                <p:nvPr/>
              </p:nvSpPr>
              <p:spPr bwMode="auto">
                <a:xfrm>
                  <a:off x="36957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2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1242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3" name="Line 274"/>
                <p:cNvSpPr>
                  <a:spLocks noChangeShapeType="1"/>
                </p:cNvSpPr>
                <p:nvPr/>
              </p:nvSpPr>
              <p:spPr bwMode="auto">
                <a:xfrm>
                  <a:off x="31242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4" name="Line 275"/>
                <p:cNvSpPr>
                  <a:spLocks noChangeShapeType="1"/>
                </p:cNvSpPr>
                <p:nvPr/>
              </p:nvSpPr>
              <p:spPr bwMode="auto">
                <a:xfrm>
                  <a:off x="30861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5" name="Line 276"/>
                <p:cNvSpPr>
                  <a:spLocks noChangeShapeType="1"/>
                </p:cNvSpPr>
                <p:nvPr/>
              </p:nvSpPr>
              <p:spPr bwMode="auto">
                <a:xfrm>
                  <a:off x="33909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6" name="Line 277"/>
                <p:cNvSpPr>
                  <a:spLocks noChangeShapeType="1"/>
                </p:cNvSpPr>
                <p:nvPr/>
              </p:nvSpPr>
              <p:spPr bwMode="auto">
                <a:xfrm>
                  <a:off x="1676400" y="2240756"/>
                  <a:ext cx="152400" cy="32146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7" name="Line 278"/>
                <p:cNvSpPr>
                  <a:spLocks noChangeShapeType="1"/>
                </p:cNvSpPr>
                <p:nvPr/>
              </p:nvSpPr>
              <p:spPr bwMode="auto">
                <a:xfrm flipH="1">
                  <a:off x="1828800" y="2169319"/>
                  <a:ext cx="152400" cy="39290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8" name="Line 279"/>
                <p:cNvSpPr>
                  <a:spLocks noChangeShapeType="1"/>
                </p:cNvSpPr>
                <p:nvPr/>
              </p:nvSpPr>
              <p:spPr bwMode="auto">
                <a:xfrm>
                  <a:off x="1676400" y="2205038"/>
                  <a:ext cx="3810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9" name="Line 280"/>
                <p:cNvSpPr>
                  <a:spLocks noChangeShapeType="1"/>
                </p:cNvSpPr>
                <p:nvPr/>
              </p:nvSpPr>
              <p:spPr bwMode="auto">
                <a:xfrm>
                  <a:off x="1981200" y="2169319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0" name="Line 281"/>
                <p:cNvSpPr>
                  <a:spLocks noChangeShapeType="1"/>
                </p:cNvSpPr>
                <p:nvPr/>
              </p:nvSpPr>
              <p:spPr bwMode="auto">
                <a:xfrm>
                  <a:off x="3124200" y="2205038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1" name="Line 282"/>
                <p:cNvSpPr>
                  <a:spLocks noChangeShapeType="1"/>
                </p:cNvSpPr>
                <p:nvPr/>
              </p:nvSpPr>
              <p:spPr bwMode="auto">
                <a:xfrm>
                  <a:off x="3390900" y="2169319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2" name="Line 285"/>
                <p:cNvSpPr>
                  <a:spLocks noChangeShapeType="1"/>
                </p:cNvSpPr>
                <p:nvPr/>
              </p:nvSpPr>
              <p:spPr bwMode="auto">
                <a:xfrm>
                  <a:off x="1943100" y="1704975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3" name="Line 286"/>
                <p:cNvSpPr>
                  <a:spLocks noChangeShapeType="1"/>
                </p:cNvSpPr>
                <p:nvPr/>
              </p:nvSpPr>
              <p:spPr bwMode="auto">
                <a:xfrm>
                  <a:off x="1676400" y="1704975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4" name="Line 287"/>
                <p:cNvSpPr>
                  <a:spLocks noChangeShapeType="1"/>
                </p:cNvSpPr>
                <p:nvPr/>
              </p:nvSpPr>
              <p:spPr bwMode="auto">
                <a:xfrm>
                  <a:off x="1676400" y="1704975"/>
                  <a:ext cx="3048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5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1714500" y="1704975"/>
                  <a:ext cx="2286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6" name="Line 290"/>
                <p:cNvSpPr>
                  <a:spLocks noChangeShapeType="1"/>
                </p:cNvSpPr>
                <p:nvPr/>
              </p:nvSpPr>
              <p:spPr bwMode="auto">
                <a:xfrm>
                  <a:off x="3352800" y="1669256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7" name="Line 291"/>
                <p:cNvSpPr>
                  <a:spLocks noChangeShapeType="1"/>
                </p:cNvSpPr>
                <p:nvPr/>
              </p:nvSpPr>
              <p:spPr bwMode="auto">
                <a:xfrm>
                  <a:off x="3086100" y="1669256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8" name="Line 292"/>
                <p:cNvSpPr>
                  <a:spLocks noChangeShapeType="1"/>
                </p:cNvSpPr>
                <p:nvPr/>
              </p:nvSpPr>
              <p:spPr bwMode="auto">
                <a:xfrm>
                  <a:off x="3086100" y="1669256"/>
                  <a:ext cx="3048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9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3124200" y="1669256"/>
                  <a:ext cx="2286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69"/>
            <p:cNvGrpSpPr>
              <a:grpSpLocks/>
            </p:cNvGrpSpPr>
            <p:nvPr/>
          </p:nvGrpSpPr>
          <p:grpSpPr bwMode="auto">
            <a:xfrm rot="5400000">
              <a:off x="1446643" y="4637701"/>
              <a:ext cx="542925" cy="621103"/>
              <a:chOff x="2400" y="2736"/>
              <a:chExt cx="912" cy="1152"/>
            </a:xfrm>
          </p:grpSpPr>
          <p:sp>
            <p:nvSpPr>
              <p:cNvPr id="442" name="Line 7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Line 7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Line 7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Line 7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Line 7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Line 7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Line 7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Line 7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Line 7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7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Line 8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8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Line 8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Line 8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Line 8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Line 8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Line 8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Line 8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Line 8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8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76" name="Picture 9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976887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7" name="Picture 9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95732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8" name="Picture 9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14577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9" name="Picture 9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433423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0" name="Picture 9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52268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1" name="Picture 9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976887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2" name="Picture 9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95732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3" name="Picture 9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14577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4" name="Picture 9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433423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5" name="Picture 9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52268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0" name="Group 175"/>
            <p:cNvGrpSpPr>
              <a:grpSpLocks/>
            </p:cNvGrpSpPr>
            <p:nvPr/>
          </p:nvGrpSpPr>
          <p:grpSpPr bwMode="auto">
            <a:xfrm rot="5400000">
              <a:off x="2430054" y="4637701"/>
              <a:ext cx="542925" cy="621103"/>
              <a:chOff x="2400" y="2736"/>
              <a:chExt cx="912" cy="1152"/>
            </a:xfrm>
          </p:grpSpPr>
          <p:sp>
            <p:nvSpPr>
              <p:cNvPr id="422" name="Line 176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Line 177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Line 178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Line 179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Line 180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Line 181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Line 182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Line 183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Line 184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Line 18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Line 186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Line 187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Line 188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Line 189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Line 190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Line 191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Line 192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Line 193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Line 194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Line 195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87" name="Picture 19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960298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8" name="Picture 19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79143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" name="Picture 19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97989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0" name="Picture 19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16834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1" name="Picture 20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235679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2" name="Picture 20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960298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3" name="Picture 20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79143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4" name="Picture 20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97989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5" name="Picture 20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16834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6" name="Picture 20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235679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" name="Group 279"/>
            <p:cNvGrpSpPr/>
            <p:nvPr/>
          </p:nvGrpSpPr>
          <p:grpSpPr>
            <a:xfrm>
              <a:off x="1304027" y="5135870"/>
              <a:ext cx="1785671" cy="828673"/>
              <a:chOff x="1257300" y="1633537"/>
              <a:chExt cx="2628900" cy="1035845"/>
            </a:xfrm>
          </p:grpSpPr>
          <p:pic>
            <p:nvPicPr>
              <p:cNvPr id="398" name="Picture 6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6195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99" name="Picture 6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6195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0" name="Picture 25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860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1" name="Picture 25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860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2" name="Picture 25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08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3" name="Picture 25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08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4" name="Picture 3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7300" y="195500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5" name="Picture 3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7300" y="2169319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6" name="Picture 17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28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7" name="Picture 17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861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8" name="Picture 24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9431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09" name="Picture 24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6764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0" name="Picture 24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1" name="Picture 24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718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2" name="Picture 24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669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3" name="Picture 25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4" name="Picture 10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288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5" name="Picture 10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6" name="Picture 20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7" name="Picture 20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099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8" name="Picture 24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19" name="Picture 24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669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20" name="Picture 24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718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21" name="Picture 24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5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580" name="Picture 579" descr="vide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3129455"/>
            <a:ext cx="411290" cy="335253"/>
          </a:xfrm>
          <a:prstGeom prst="rect">
            <a:avLst/>
          </a:prstGeom>
        </p:spPr>
      </p:pic>
      <p:pic>
        <p:nvPicPr>
          <p:cNvPr id="581" name="Picture 580" descr="vide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5948855"/>
            <a:ext cx="411290" cy="335253"/>
          </a:xfrm>
          <a:prstGeom prst="rect">
            <a:avLst/>
          </a:prstGeom>
        </p:spPr>
      </p:pic>
      <p:sp>
        <p:nvSpPr>
          <p:cNvPr id="595" name="Content Placeholder 83"/>
          <p:cNvSpPr txBox="1">
            <a:spLocks/>
          </p:cNvSpPr>
          <p:nvPr/>
        </p:nvSpPr>
        <p:spPr bwMode="auto">
          <a:xfrm>
            <a:off x="319087" y="1295400"/>
            <a:ext cx="84439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-11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Correlation between information sources: IGP/BGP/Policy</a:t>
            </a:r>
          </a:p>
          <a:p>
            <a:pPr marL="230188" marR="0" lvl="0" indent="-230188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-112" charset="2"/>
              <a:buChar char="§"/>
              <a:tabLst/>
              <a:defRPr/>
            </a:pPr>
            <a:r>
              <a:rPr lang="en-GB" sz="2000" b="0" kern="0" dirty="0" smtClean="0">
                <a:solidFill>
                  <a:schemeClr val="bg1"/>
                </a:solidFill>
                <a:latin typeface="+mn-lt"/>
              </a:rPr>
              <a:t>Re-build the full picture of the network topology for the purpose of the application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-112" charset="-128"/>
            </a:endParaRPr>
          </a:p>
        </p:txBody>
      </p:sp>
      <p:grpSp>
        <p:nvGrpSpPr>
          <p:cNvPr id="591" name="Group 590"/>
          <p:cNvGrpSpPr/>
          <p:nvPr/>
        </p:nvGrpSpPr>
        <p:grpSpPr>
          <a:xfrm>
            <a:off x="609600" y="3617108"/>
            <a:ext cx="3260876" cy="2179347"/>
            <a:chOff x="609600" y="3617108"/>
            <a:chExt cx="3260876" cy="2179347"/>
          </a:xfrm>
        </p:grpSpPr>
        <p:sp>
          <p:nvSpPr>
            <p:cNvPr id="589" name="Freeform 588"/>
            <p:cNvSpPr/>
            <p:nvPr/>
          </p:nvSpPr>
          <p:spPr bwMode="auto">
            <a:xfrm>
              <a:off x="914400" y="4676436"/>
              <a:ext cx="2939142" cy="538238"/>
            </a:xfrm>
            <a:custGeom>
              <a:avLst/>
              <a:gdLst>
                <a:gd name="connsiteX0" fmla="*/ 0 w 2939142"/>
                <a:gd name="connsiteY0" fmla="*/ 538238 h 538238"/>
                <a:gd name="connsiteX1" fmla="*/ 520095 w 2939142"/>
                <a:gd name="connsiteY1" fmla="*/ 78619 h 538238"/>
                <a:gd name="connsiteX2" fmla="*/ 2334380 w 2939142"/>
                <a:gd name="connsiteY2" fmla="*/ 66524 h 538238"/>
                <a:gd name="connsiteX3" fmla="*/ 2939142 w 2939142"/>
                <a:gd name="connsiteY3" fmla="*/ 332619 h 53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9142" h="538238">
                  <a:moveTo>
                    <a:pt x="0" y="538238"/>
                  </a:moveTo>
                  <a:cubicBezTo>
                    <a:pt x="65516" y="347738"/>
                    <a:pt x="131032" y="157238"/>
                    <a:pt x="520095" y="78619"/>
                  </a:cubicBezTo>
                  <a:cubicBezTo>
                    <a:pt x="909158" y="0"/>
                    <a:pt x="1931206" y="24191"/>
                    <a:pt x="2334380" y="66524"/>
                  </a:cubicBezTo>
                  <a:cubicBezTo>
                    <a:pt x="2737554" y="108857"/>
                    <a:pt x="2939142" y="332619"/>
                    <a:pt x="2939142" y="332619"/>
                  </a:cubicBezTo>
                </a:path>
              </a:pathLst>
            </a:cu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grpSp>
          <p:nvGrpSpPr>
            <p:cNvPr id="590" name="Group 589"/>
            <p:cNvGrpSpPr/>
            <p:nvPr/>
          </p:nvGrpSpPr>
          <p:grpSpPr>
            <a:xfrm>
              <a:off x="609600" y="3617108"/>
              <a:ext cx="3260876" cy="2179347"/>
              <a:chOff x="609600" y="3617108"/>
              <a:chExt cx="3260876" cy="2179347"/>
            </a:xfrm>
          </p:grpSpPr>
          <p:sp>
            <p:nvSpPr>
              <p:cNvPr id="322" name="Freeform 321"/>
              <p:cNvSpPr/>
              <p:nvPr/>
            </p:nvSpPr>
            <p:spPr bwMode="auto">
              <a:xfrm>
                <a:off x="990601" y="4823998"/>
                <a:ext cx="1295399" cy="972457"/>
              </a:xfrm>
              <a:custGeom>
                <a:avLst/>
                <a:gdLst>
                  <a:gd name="connsiteX0" fmla="*/ 0 w 1366762"/>
                  <a:gd name="connsiteY0" fmla="*/ 364872 h 812396"/>
                  <a:gd name="connsiteX1" fmla="*/ 701523 w 1366762"/>
                  <a:gd name="connsiteY1" fmla="*/ 74587 h 812396"/>
                  <a:gd name="connsiteX2" fmla="*/ 1366762 w 1366762"/>
                  <a:gd name="connsiteY2" fmla="*/ 812396 h 812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6762" h="812396">
                    <a:moveTo>
                      <a:pt x="0" y="364872"/>
                    </a:moveTo>
                    <a:cubicBezTo>
                      <a:pt x="236864" y="182436"/>
                      <a:pt x="473729" y="0"/>
                      <a:pt x="701523" y="74587"/>
                    </a:cubicBezTo>
                    <a:cubicBezTo>
                      <a:pt x="929317" y="149174"/>
                      <a:pt x="1366762" y="812396"/>
                      <a:pt x="1366762" y="812396"/>
                    </a:cubicBezTo>
                  </a:path>
                </a:pathLst>
              </a:cu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none" lIns="0" tIns="41061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25" name="Freeform 324"/>
              <p:cNvSpPr/>
              <p:nvPr/>
            </p:nvSpPr>
            <p:spPr bwMode="auto">
              <a:xfrm>
                <a:off x="609600" y="3617108"/>
                <a:ext cx="2824238" cy="1371600"/>
              </a:xfrm>
              <a:custGeom>
                <a:avLst/>
                <a:gdLst>
                  <a:gd name="connsiteX0" fmla="*/ 0 w 2673048"/>
                  <a:gd name="connsiteY0" fmla="*/ 1209524 h 1209524"/>
                  <a:gd name="connsiteX1" fmla="*/ 774096 w 2673048"/>
                  <a:gd name="connsiteY1" fmla="*/ 701524 h 1209524"/>
                  <a:gd name="connsiteX2" fmla="*/ 2249715 w 2673048"/>
                  <a:gd name="connsiteY2" fmla="*/ 713619 h 1209524"/>
                  <a:gd name="connsiteX3" fmla="*/ 2673048 w 2673048"/>
                  <a:gd name="connsiteY3" fmla="*/ 0 h 120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73048" h="1209524">
                    <a:moveTo>
                      <a:pt x="0" y="1209524"/>
                    </a:moveTo>
                    <a:cubicBezTo>
                      <a:pt x="199571" y="996849"/>
                      <a:pt x="399143" y="784175"/>
                      <a:pt x="774096" y="701524"/>
                    </a:cubicBezTo>
                    <a:cubicBezTo>
                      <a:pt x="1149049" y="618873"/>
                      <a:pt x="1933223" y="830540"/>
                      <a:pt x="2249715" y="713619"/>
                    </a:cubicBezTo>
                    <a:cubicBezTo>
                      <a:pt x="2566207" y="596698"/>
                      <a:pt x="2673048" y="0"/>
                      <a:pt x="2673048" y="0"/>
                    </a:cubicBezTo>
                  </a:path>
                </a:pathLst>
              </a:custGeom>
              <a:noFill/>
              <a:ln w="57150" cap="flat" cmpd="sng" algn="ctr">
                <a:solidFill>
                  <a:srgbClr val="B21A1A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none" lIns="0" tIns="41061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97" name="Freeform 596"/>
              <p:cNvSpPr/>
              <p:nvPr/>
            </p:nvSpPr>
            <p:spPr bwMode="auto">
              <a:xfrm>
                <a:off x="749905" y="4250898"/>
                <a:ext cx="3120571" cy="858762"/>
              </a:xfrm>
              <a:custGeom>
                <a:avLst/>
                <a:gdLst>
                  <a:gd name="connsiteX0" fmla="*/ 0 w 3120571"/>
                  <a:gd name="connsiteY0" fmla="*/ 858762 h 858762"/>
                  <a:gd name="connsiteX1" fmla="*/ 556381 w 3120571"/>
                  <a:gd name="connsiteY1" fmla="*/ 362858 h 858762"/>
                  <a:gd name="connsiteX2" fmla="*/ 2358571 w 3120571"/>
                  <a:gd name="connsiteY2" fmla="*/ 278191 h 858762"/>
                  <a:gd name="connsiteX3" fmla="*/ 3120571 w 3120571"/>
                  <a:gd name="connsiteY3" fmla="*/ 0 h 858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571" h="858762">
                    <a:moveTo>
                      <a:pt x="0" y="858762"/>
                    </a:moveTo>
                    <a:cubicBezTo>
                      <a:pt x="81643" y="659191"/>
                      <a:pt x="163286" y="459620"/>
                      <a:pt x="556381" y="362858"/>
                    </a:cubicBezTo>
                    <a:cubicBezTo>
                      <a:pt x="949476" y="266096"/>
                      <a:pt x="1931206" y="338667"/>
                      <a:pt x="2358571" y="278191"/>
                    </a:cubicBezTo>
                    <a:cubicBezTo>
                      <a:pt x="2785936" y="217715"/>
                      <a:pt x="3120571" y="0"/>
                      <a:pt x="3120571" y="0"/>
                    </a:cubicBezTo>
                  </a:path>
                </a:pathLst>
              </a:custGeom>
              <a:noFill/>
              <a:ln w="57150" cap="flat" cmpd="sng" algn="ctr">
                <a:solidFill>
                  <a:schemeClr val="accent2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vert="horz" wrap="none" lIns="0" tIns="41061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</p:grpSp>
      </p:grpSp>
      <p:grpSp>
        <p:nvGrpSpPr>
          <p:cNvPr id="588" name="Group 587"/>
          <p:cNvGrpSpPr/>
          <p:nvPr/>
        </p:nvGrpSpPr>
        <p:grpSpPr>
          <a:xfrm>
            <a:off x="3943048" y="3540908"/>
            <a:ext cx="2963333" cy="2057400"/>
            <a:chOff x="3943048" y="3540908"/>
            <a:chExt cx="2963333" cy="2057400"/>
          </a:xfrm>
        </p:grpSpPr>
        <p:sp>
          <p:nvSpPr>
            <p:cNvPr id="585" name="Freeform 584"/>
            <p:cNvSpPr/>
            <p:nvPr/>
          </p:nvSpPr>
          <p:spPr bwMode="auto">
            <a:xfrm>
              <a:off x="3967238" y="4578276"/>
              <a:ext cx="2939143" cy="1020032"/>
            </a:xfrm>
            <a:custGeom>
              <a:avLst/>
              <a:gdLst>
                <a:gd name="connsiteX0" fmla="*/ 0 w 2939143"/>
                <a:gd name="connsiteY0" fmla="*/ 391080 h 1020032"/>
                <a:gd name="connsiteX1" fmla="*/ 1475619 w 2939143"/>
                <a:gd name="connsiteY1" fmla="*/ 342699 h 1020032"/>
                <a:gd name="connsiteX2" fmla="*/ 2298095 w 2939143"/>
                <a:gd name="connsiteY2" fmla="*/ 112889 h 1020032"/>
                <a:gd name="connsiteX3" fmla="*/ 2939143 w 2939143"/>
                <a:gd name="connsiteY3" fmla="*/ 1020032 h 102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9143" h="1020032">
                  <a:moveTo>
                    <a:pt x="0" y="391080"/>
                  </a:moveTo>
                  <a:cubicBezTo>
                    <a:pt x="546301" y="390072"/>
                    <a:pt x="1092603" y="389064"/>
                    <a:pt x="1475619" y="342699"/>
                  </a:cubicBezTo>
                  <a:cubicBezTo>
                    <a:pt x="1858635" y="296334"/>
                    <a:pt x="2054174" y="0"/>
                    <a:pt x="2298095" y="112889"/>
                  </a:cubicBezTo>
                  <a:cubicBezTo>
                    <a:pt x="2542016" y="225778"/>
                    <a:pt x="2939143" y="1020032"/>
                    <a:pt x="2939143" y="1020032"/>
                  </a:cubicBezTo>
                </a:path>
              </a:pathLst>
            </a:custGeom>
            <a:noFill/>
            <a:ln w="57150" cap="flat" cmpd="sng" algn="ctr">
              <a:solidFill>
                <a:srgbClr val="B21A1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587" name="Freeform 586"/>
            <p:cNvSpPr/>
            <p:nvPr/>
          </p:nvSpPr>
          <p:spPr bwMode="auto">
            <a:xfrm>
              <a:off x="3943048" y="3540908"/>
              <a:ext cx="2350508" cy="997857"/>
            </a:xfrm>
            <a:custGeom>
              <a:avLst/>
              <a:gdLst>
                <a:gd name="connsiteX0" fmla="*/ 0 w 2350508"/>
                <a:gd name="connsiteY0" fmla="*/ 580572 h 997857"/>
                <a:gd name="connsiteX1" fmla="*/ 1463523 w 2350508"/>
                <a:gd name="connsiteY1" fmla="*/ 592667 h 997857"/>
                <a:gd name="connsiteX2" fmla="*/ 2032000 w 2350508"/>
                <a:gd name="connsiteY2" fmla="*/ 907143 h 997857"/>
                <a:gd name="connsiteX3" fmla="*/ 2298095 w 2350508"/>
                <a:gd name="connsiteY3" fmla="*/ 846667 h 997857"/>
                <a:gd name="connsiteX4" fmla="*/ 2346476 w 2350508"/>
                <a:gd name="connsiteY4" fmla="*/ 0 h 99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0508" h="997857">
                  <a:moveTo>
                    <a:pt x="0" y="580572"/>
                  </a:moveTo>
                  <a:cubicBezTo>
                    <a:pt x="562428" y="559405"/>
                    <a:pt x="1124856" y="538239"/>
                    <a:pt x="1463523" y="592667"/>
                  </a:cubicBezTo>
                  <a:cubicBezTo>
                    <a:pt x="1802190" y="647095"/>
                    <a:pt x="1892905" y="864810"/>
                    <a:pt x="2032000" y="907143"/>
                  </a:cubicBezTo>
                  <a:cubicBezTo>
                    <a:pt x="2171095" y="949476"/>
                    <a:pt x="2245682" y="997857"/>
                    <a:pt x="2298095" y="846667"/>
                  </a:cubicBezTo>
                  <a:cubicBezTo>
                    <a:pt x="2350508" y="695477"/>
                    <a:pt x="2346476" y="0"/>
                    <a:pt x="2346476" y="0"/>
                  </a:cubicBezTo>
                </a:path>
              </a:pathLst>
            </a:custGeom>
            <a:noFill/>
            <a:ln w="57150" cap="flat" cmpd="sng" algn="ctr">
              <a:solidFill>
                <a:srgbClr val="B21A1A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grpSp>
        <p:nvGrpSpPr>
          <p:cNvPr id="582" name="Group 581"/>
          <p:cNvGrpSpPr/>
          <p:nvPr/>
        </p:nvGrpSpPr>
        <p:grpSpPr>
          <a:xfrm>
            <a:off x="2057400" y="2908428"/>
            <a:ext cx="521983" cy="596772"/>
            <a:chOff x="3505200" y="4813428"/>
            <a:chExt cx="521983" cy="596772"/>
          </a:xfrm>
        </p:grpSpPr>
        <p:pic>
          <p:nvPicPr>
            <p:cNvPr id="586" name="Picture 26" descr="1GLOBEciscoCorp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5200" y="4813428"/>
              <a:ext cx="521983" cy="596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2" name="TextBox 591"/>
            <p:cNvSpPr txBox="1"/>
            <p:nvPr/>
          </p:nvSpPr>
          <p:spPr>
            <a:xfrm>
              <a:off x="3540421" y="5105400"/>
              <a:ext cx="421979" cy="21929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183B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NPS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3" name="Group 592"/>
          <p:cNvGrpSpPr/>
          <p:nvPr/>
        </p:nvGrpSpPr>
        <p:grpSpPr>
          <a:xfrm>
            <a:off x="7239000" y="2895600"/>
            <a:ext cx="521983" cy="596772"/>
            <a:chOff x="3505200" y="4813428"/>
            <a:chExt cx="521983" cy="596772"/>
          </a:xfrm>
        </p:grpSpPr>
        <p:pic>
          <p:nvPicPr>
            <p:cNvPr id="594" name="Picture 26" descr="1GLOBEciscoCorp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5200" y="4813428"/>
              <a:ext cx="521983" cy="596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6" name="TextBox 595"/>
            <p:cNvSpPr txBox="1"/>
            <p:nvPr/>
          </p:nvSpPr>
          <p:spPr>
            <a:xfrm>
              <a:off x="3540421" y="5105400"/>
              <a:ext cx="421979" cy="219291"/>
            </a:xfrm>
            <a:prstGeom prst="rect">
              <a:avLst/>
            </a:prstGeom>
            <a:solidFill>
              <a:srgbClr val="000000"/>
            </a:solidFill>
            <a:ln>
              <a:solidFill>
                <a:srgbClr val="0183B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rgbClr val="FFFFFF"/>
                  </a:solidFill>
                </a:rPr>
                <a:t>NPS</a:t>
              </a:r>
              <a:endParaRPr lang="en-US" sz="900" dirty="0">
                <a:solidFill>
                  <a:srgbClr val="FFFFFF"/>
                </a:solidFill>
              </a:endParaRPr>
            </a:p>
          </p:txBody>
        </p:sp>
      </p:grpSp>
      <p:sp>
        <p:nvSpPr>
          <p:cNvPr id="617" name="Freeform 616"/>
          <p:cNvSpPr/>
          <p:nvPr/>
        </p:nvSpPr>
        <p:spPr bwMode="auto">
          <a:xfrm>
            <a:off x="2382762" y="2514600"/>
            <a:ext cx="4971143" cy="315686"/>
          </a:xfrm>
          <a:custGeom>
            <a:avLst/>
            <a:gdLst>
              <a:gd name="connsiteX0" fmla="*/ 0 w 4971143"/>
              <a:gd name="connsiteY0" fmla="*/ 570492 h 582588"/>
              <a:gd name="connsiteX1" fmla="*/ 2249714 w 4971143"/>
              <a:gd name="connsiteY1" fmla="*/ 2016 h 582588"/>
              <a:gd name="connsiteX2" fmla="*/ 4971143 w 4971143"/>
              <a:gd name="connsiteY2" fmla="*/ 582588 h 58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1143" h="582588">
                <a:moveTo>
                  <a:pt x="0" y="570492"/>
                </a:moveTo>
                <a:cubicBezTo>
                  <a:pt x="710595" y="285246"/>
                  <a:pt x="1421190" y="0"/>
                  <a:pt x="2249714" y="2016"/>
                </a:cubicBezTo>
                <a:cubicBezTo>
                  <a:pt x="3078238" y="4032"/>
                  <a:pt x="4971143" y="582588"/>
                  <a:pt x="4971143" y="582588"/>
                </a:cubicBezTo>
              </a:path>
            </a:pathLst>
          </a:custGeom>
          <a:noFill/>
          <a:ln w="57150" cap="flat" cmpd="sng" algn="ctr">
            <a:solidFill>
              <a:srgbClr val="FFFFFF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18" name="Rectangle 2"/>
          <p:cNvSpPr txBox="1">
            <a:spLocks noChangeArrowheads="1"/>
          </p:cNvSpPr>
          <p:nvPr/>
        </p:nvSpPr>
        <p:spPr bwMode="auto">
          <a:xfrm>
            <a:off x="922338" y="304800"/>
            <a:ext cx="76882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Network Positioning System (NPS)</a:t>
            </a:r>
            <a:b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ALTO implementation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2338" y="228600"/>
            <a:ext cx="8221662" cy="685800"/>
          </a:xfrm>
        </p:spPr>
        <p:txBody>
          <a:bodyPr/>
          <a:lstStyle/>
          <a:p>
            <a:r>
              <a:rPr lang="en-GB" dirty="0" smtClean="0"/>
              <a:t>ALTO / Network Positioning System</a:t>
            </a:r>
            <a:br>
              <a:rPr lang="en-GB" dirty="0" smtClean="0"/>
            </a:br>
            <a:r>
              <a:rPr lang="en-GB" dirty="0" smtClean="0"/>
              <a:t>Inter-NPS Communications</a:t>
            </a:r>
            <a:endParaRPr lang="en-US" dirty="0"/>
          </a:p>
        </p:txBody>
      </p:sp>
      <p:sp>
        <p:nvSpPr>
          <p:cNvPr id="84" name="Content Placeholder 83"/>
          <p:cNvSpPr>
            <a:spLocks noGrp="1"/>
          </p:cNvSpPr>
          <p:nvPr>
            <p:ph idx="4294967295"/>
          </p:nvPr>
        </p:nvSpPr>
        <p:spPr>
          <a:xfrm>
            <a:off x="319087" y="1143000"/>
            <a:ext cx="8443913" cy="2133599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NPS acquires routing information from within the AS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Requests received within the AS are locally server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Requests received for addresses outside the AS will be re-directed  to NPS server located in addresses’ AS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NPS servers exchange info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1219200" y="3810000"/>
            <a:ext cx="1295400" cy="381000"/>
          </a:xfrm>
          <a:prstGeom prst="roundRect">
            <a:avLst/>
          </a:prstGeom>
          <a:solidFill>
            <a:srgbClr val="0183B7"/>
          </a:solidFill>
          <a:ln w="9525" cap="flat" cmpd="sng" algn="ctr">
            <a:solidFill>
              <a:srgbClr val="0183B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NPS Server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112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 bwMode="auto">
          <a:xfrm rot="5400000" flipH="1" flipV="1">
            <a:off x="857519" y="4705879"/>
            <a:ext cx="1142205" cy="114038"/>
          </a:xfrm>
          <a:prstGeom prst="straightConnector1">
            <a:avLst/>
          </a:prstGeom>
          <a:noFill/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 rot="16200000" flipV="1">
            <a:off x="6801376" y="4247624"/>
            <a:ext cx="762000" cy="648752"/>
          </a:xfrm>
          <a:prstGeom prst="straightConnector1">
            <a:avLst/>
          </a:prstGeom>
          <a:noFill/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12" name="Rounded Rectangle 111"/>
          <p:cNvSpPr/>
          <p:nvPr/>
        </p:nvSpPr>
        <p:spPr bwMode="auto">
          <a:xfrm>
            <a:off x="6019800" y="3810000"/>
            <a:ext cx="1295400" cy="381000"/>
          </a:xfrm>
          <a:prstGeom prst="roundRect">
            <a:avLst/>
          </a:prstGeom>
          <a:solidFill>
            <a:srgbClr val="0183B7"/>
          </a:solidFill>
          <a:ln w="9525" cap="flat" cmpd="sng" algn="ctr">
            <a:solidFill>
              <a:srgbClr val="0183B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NPS Server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11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042347" y="4691390"/>
            <a:ext cx="1167453" cy="2616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IGP/BGP Adj</a:t>
            </a:r>
            <a:endParaRPr lang="en-US" sz="1200" dirty="0"/>
          </a:p>
        </p:txBody>
      </p:sp>
      <p:sp>
        <p:nvSpPr>
          <p:cNvPr id="117" name="TextBox 116"/>
          <p:cNvSpPr txBox="1"/>
          <p:nvPr/>
        </p:nvSpPr>
        <p:spPr>
          <a:xfrm>
            <a:off x="6781800" y="4538990"/>
            <a:ext cx="1167453" cy="2616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IGP/BGP Adj</a:t>
            </a:r>
            <a:endParaRPr lang="en-US" sz="1200" dirty="0"/>
          </a:p>
        </p:txBody>
      </p:sp>
      <p:sp>
        <p:nvSpPr>
          <p:cNvPr id="118" name="Oval 117"/>
          <p:cNvSpPr/>
          <p:nvPr/>
        </p:nvSpPr>
        <p:spPr bwMode="auto">
          <a:xfrm>
            <a:off x="2743200" y="3733800"/>
            <a:ext cx="3048000" cy="457200"/>
          </a:xfrm>
          <a:prstGeom prst="ellipse">
            <a:avLst/>
          </a:prstGeom>
          <a:noFill/>
          <a:ln w="57150" cap="flat" cmpd="sng" algn="ctr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657600" y="3810000"/>
            <a:ext cx="1371600" cy="2616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Inter-NPS Ring</a:t>
            </a:r>
            <a:endParaRPr lang="en-US" sz="12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457200" y="5134304"/>
            <a:ext cx="2057400" cy="1418896"/>
            <a:chOff x="457200" y="5134304"/>
            <a:chExt cx="2057400" cy="1418896"/>
          </a:xfrm>
        </p:grpSpPr>
        <p:pic>
          <p:nvPicPr>
            <p:cNvPr id="42" name="Picture 5" descr="cloud"/>
            <p:cNvPicPr>
              <a:picLocks noChangeAspect="1" noChangeArrowheads="1"/>
            </p:cNvPicPr>
            <p:nvPr/>
          </p:nvPicPr>
          <p:blipFill>
            <a:blip r:embed="rId3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457200" y="5134304"/>
              <a:ext cx="2057400" cy="1418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9" name="Straight Connector 15"/>
            <p:cNvCxnSpPr>
              <a:cxnSpLocks noChangeShapeType="1"/>
            </p:cNvCxnSpPr>
            <p:nvPr/>
          </p:nvCxnSpPr>
          <p:spPr bwMode="auto">
            <a:xfrm>
              <a:off x="811522" y="5710792"/>
              <a:ext cx="598437" cy="159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" name="Straight Connector 17"/>
            <p:cNvCxnSpPr>
              <a:cxnSpLocks noChangeShapeType="1"/>
            </p:cNvCxnSpPr>
            <p:nvPr/>
          </p:nvCxnSpPr>
          <p:spPr bwMode="auto">
            <a:xfrm flipV="1">
              <a:off x="1409960" y="5671030"/>
              <a:ext cx="552403" cy="238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1" name="Straight Connector 15"/>
            <p:cNvCxnSpPr>
              <a:cxnSpLocks noChangeShapeType="1"/>
            </p:cNvCxnSpPr>
            <p:nvPr/>
          </p:nvCxnSpPr>
          <p:spPr bwMode="auto">
            <a:xfrm flipV="1">
              <a:off x="814032" y="5695275"/>
              <a:ext cx="1167423" cy="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6" name="TextBox 85"/>
            <p:cNvSpPr txBox="1"/>
            <p:nvPr/>
          </p:nvSpPr>
          <p:spPr>
            <a:xfrm>
              <a:off x="839601" y="6144854"/>
              <a:ext cx="531999" cy="23339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AS 1</a:t>
              </a:r>
              <a:endParaRPr lang="en-US" sz="1000" dirty="0"/>
            </a:p>
          </p:txBody>
        </p:sp>
      </p:grpSp>
      <p:cxnSp>
        <p:nvCxnSpPr>
          <p:cNvPr id="113" name="Straight Arrow Connector 112"/>
          <p:cNvCxnSpPr/>
          <p:nvPr/>
        </p:nvCxnSpPr>
        <p:spPr bwMode="auto">
          <a:xfrm rot="16200000" flipV="1">
            <a:off x="4152900" y="4991100"/>
            <a:ext cx="838200" cy="304800"/>
          </a:xfrm>
          <a:prstGeom prst="straightConnector1">
            <a:avLst/>
          </a:prstGeom>
          <a:noFill/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14" name="Rounded Rectangle 113"/>
          <p:cNvSpPr/>
          <p:nvPr/>
        </p:nvSpPr>
        <p:spPr bwMode="auto">
          <a:xfrm>
            <a:off x="3581400" y="4343400"/>
            <a:ext cx="1295400" cy="381000"/>
          </a:xfrm>
          <a:prstGeom prst="roundRect">
            <a:avLst/>
          </a:prstGeom>
          <a:solidFill>
            <a:srgbClr val="0183B7"/>
          </a:solidFill>
          <a:ln w="9525" cap="flat" cmpd="sng" algn="ctr">
            <a:solidFill>
              <a:srgbClr val="0183B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NPS Server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11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343400" y="5072390"/>
            <a:ext cx="1167453" cy="2616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IGP/BGP Adj</a:t>
            </a:r>
            <a:endParaRPr lang="en-US" sz="1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3505200" y="5334000"/>
            <a:ext cx="2057400" cy="1418896"/>
            <a:chOff x="457200" y="5134304"/>
            <a:chExt cx="2057400" cy="1418896"/>
          </a:xfrm>
        </p:grpSpPr>
        <p:pic>
          <p:nvPicPr>
            <p:cNvPr id="46" name="Picture 5" descr="cloud"/>
            <p:cNvPicPr>
              <a:picLocks noChangeAspect="1" noChangeArrowheads="1"/>
            </p:cNvPicPr>
            <p:nvPr/>
          </p:nvPicPr>
          <p:blipFill>
            <a:blip r:embed="rId3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457200" y="5134304"/>
              <a:ext cx="2057400" cy="1418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839601" y="6144854"/>
              <a:ext cx="531999" cy="23339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AS 2</a:t>
              </a:r>
              <a:endParaRPr lang="en-US" sz="10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553200" y="4800600"/>
            <a:ext cx="2057400" cy="1418896"/>
            <a:chOff x="457200" y="5134304"/>
            <a:chExt cx="2057400" cy="1418896"/>
          </a:xfrm>
        </p:grpSpPr>
        <p:pic>
          <p:nvPicPr>
            <p:cNvPr id="55" name="Picture 5" descr="cloud"/>
            <p:cNvPicPr>
              <a:picLocks noChangeAspect="1" noChangeArrowheads="1"/>
            </p:cNvPicPr>
            <p:nvPr/>
          </p:nvPicPr>
          <p:blipFill>
            <a:blip r:embed="rId3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457200" y="5134304"/>
              <a:ext cx="2057400" cy="1418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TextBox 86"/>
            <p:cNvSpPr txBox="1"/>
            <p:nvPr/>
          </p:nvSpPr>
          <p:spPr>
            <a:xfrm>
              <a:off x="839601" y="6144854"/>
              <a:ext cx="531999" cy="23339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AS 3</a:t>
              </a:r>
              <a:endParaRPr lang="en-US" sz="1000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685800" y="5638800"/>
            <a:ext cx="1581380" cy="381000"/>
            <a:chOff x="685800" y="5638800"/>
            <a:chExt cx="1581380" cy="381000"/>
          </a:xfrm>
        </p:grpSpPr>
        <p:pic>
          <p:nvPicPr>
            <p:cNvPr id="8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5638800"/>
              <a:ext cx="45904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74736" y="5791200"/>
              <a:ext cx="45904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08136" y="5638800"/>
              <a:ext cx="45904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4" name="Group 123"/>
          <p:cNvGrpSpPr/>
          <p:nvPr/>
        </p:nvGrpSpPr>
        <p:grpSpPr>
          <a:xfrm>
            <a:off x="3657600" y="5791200"/>
            <a:ext cx="1581380" cy="381000"/>
            <a:chOff x="3657600" y="5791200"/>
            <a:chExt cx="1581380" cy="381000"/>
          </a:xfrm>
        </p:grpSpPr>
        <p:cxnSp>
          <p:nvCxnSpPr>
            <p:cNvPr id="121" name="Straight Connector 15"/>
            <p:cNvCxnSpPr>
              <a:cxnSpLocks noChangeShapeType="1"/>
            </p:cNvCxnSpPr>
            <p:nvPr/>
          </p:nvCxnSpPr>
          <p:spPr bwMode="auto">
            <a:xfrm>
              <a:off x="3886200" y="5863192"/>
              <a:ext cx="598437" cy="159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2" name="Straight Connector 17"/>
            <p:cNvCxnSpPr>
              <a:cxnSpLocks noChangeShapeType="1"/>
            </p:cNvCxnSpPr>
            <p:nvPr/>
          </p:nvCxnSpPr>
          <p:spPr bwMode="auto">
            <a:xfrm flipV="1">
              <a:off x="4484638" y="5823430"/>
              <a:ext cx="552403" cy="238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3" name="Straight Connector 15"/>
            <p:cNvCxnSpPr>
              <a:cxnSpLocks noChangeShapeType="1"/>
            </p:cNvCxnSpPr>
            <p:nvPr/>
          </p:nvCxnSpPr>
          <p:spPr bwMode="auto">
            <a:xfrm flipV="1">
              <a:off x="3888710" y="5847675"/>
              <a:ext cx="1167423" cy="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06" name="Group 105"/>
            <p:cNvGrpSpPr/>
            <p:nvPr/>
          </p:nvGrpSpPr>
          <p:grpSpPr>
            <a:xfrm>
              <a:off x="3657600" y="5791200"/>
              <a:ext cx="1581380" cy="381000"/>
              <a:chOff x="685800" y="5638800"/>
              <a:chExt cx="1581380" cy="381000"/>
            </a:xfrm>
          </p:grpSpPr>
          <p:pic>
            <p:nvPicPr>
              <p:cNvPr id="107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5800" y="5638800"/>
                <a:ext cx="459044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1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74736" y="5791200"/>
                <a:ext cx="459044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808136" y="5638800"/>
                <a:ext cx="459044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25" name="Group 124"/>
          <p:cNvGrpSpPr/>
          <p:nvPr/>
        </p:nvGrpSpPr>
        <p:grpSpPr>
          <a:xfrm>
            <a:off x="6800620" y="5334000"/>
            <a:ext cx="1581380" cy="381000"/>
            <a:chOff x="3657600" y="5791200"/>
            <a:chExt cx="1581380" cy="381000"/>
          </a:xfrm>
        </p:grpSpPr>
        <p:cxnSp>
          <p:nvCxnSpPr>
            <p:cNvPr id="126" name="Straight Connector 15"/>
            <p:cNvCxnSpPr>
              <a:cxnSpLocks noChangeShapeType="1"/>
            </p:cNvCxnSpPr>
            <p:nvPr/>
          </p:nvCxnSpPr>
          <p:spPr bwMode="auto">
            <a:xfrm>
              <a:off x="3886200" y="5863192"/>
              <a:ext cx="598437" cy="1590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7" name="Straight Connector 17"/>
            <p:cNvCxnSpPr>
              <a:cxnSpLocks noChangeShapeType="1"/>
            </p:cNvCxnSpPr>
            <p:nvPr/>
          </p:nvCxnSpPr>
          <p:spPr bwMode="auto">
            <a:xfrm flipV="1">
              <a:off x="4484638" y="5823430"/>
              <a:ext cx="552403" cy="238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8" name="Straight Connector 15"/>
            <p:cNvCxnSpPr>
              <a:cxnSpLocks noChangeShapeType="1"/>
            </p:cNvCxnSpPr>
            <p:nvPr/>
          </p:nvCxnSpPr>
          <p:spPr bwMode="auto">
            <a:xfrm flipV="1">
              <a:off x="3888710" y="5847675"/>
              <a:ext cx="1167423" cy="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29" name="Group 105"/>
            <p:cNvGrpSpPr/>
            <p:nvPr/>
          </p:nvGrpSpPr>
          <p:grpSpPr>
            <a:xfrm>
              <a:off x="3657600" y="5791200"/>
              <a:ext cx="1581380" cy="381000"/>
              <a:chOff x="685800" y="5638800"/>
              <a:chExt cx="1581380" cy="381000"/>
            </a:xfrm>
          </p:grpSpPr>
          <p:pic>
            <p:nvPicPr>
              <p:cNvPr id="130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5800" y="5638800"/>
                <a:ext cx="459044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1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274736" y="5791200"/>
                <a:ext cx="459044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2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808136" y="5638800"/>
                <a:ext cx="459044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" descr="cloud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5334000" y="2895600"/>
            <a:ext cx="373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7" name="Rectangle 10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8221662" cy="457200"/>
          </a:xfrm>
        </p:spPr>
        <p:txBody>
          <a:bodyPr/>
          <a:lstStyle/>
          <a:p>
            <a:pPr eaLnBrk="1" hangingPunct="1"/>
            <a:r>
              <a:rPr lang="en-GB" sz="2400" dirty="0" smtClean="0"/>
              <a:t>ALTO / Network Positioning System - Redirection</a:t>
            </a:r>
            <a:endParaRPr lang="en-US" sz="2400" dirty="0" smtClean="0"/>
          </a:p>
        </p:txBody>
      </p:sp>
      <p:pic>
        <p:nvPicPr>
          <p:cNvPr id="5" name="Picture 5" descr="cloud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76200" y="2819400"/>
            <a:ext cx="4495800" cy="34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0" descr="MCj03871500000[1]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9151" y="5410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1295400" y="2895600"/>
            <a:ext cx="637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NPS-1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6448685" y="2786390"/>
            <a:ext cx="637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NPS-2</a:t>
            </a:r>
            <a:endParaRPr lang="en-US" sz="1200" dirty="0"/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381000" y="835025"/>
            <a:ext cx="81534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-112" charset="2"/>
              <a:buChar char="§"/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Strategy: redirect user request to</a:t>
            </a:r>
            <a:r>
              <a:rPr lang="en-GB" sz="1600" b="0" kern="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NPS server having better network visibility</a:t>
            </a:r>
          </a:p>
          <a:p>
            <a:pPr marL="230188" marR="0" lvl="0" indent="-230188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-112" charset="2"/>
              <a:buChar char="§"/>
              <a:tabLst/>
              <a:defRPr/>
            </a:pPr>
            <a:r>
              <a:rPr lang="en-GB" sz="1600" b="0" kern="0" dirty="0" smtClean="0">
                <a:solidFill>
                  <a:srgbClr val="FFFFFF"/>
                </a:solidFill>
                <a:latin typeface="+mn-lt"/>
              </a:rPr>
              <a:t>Algorithm leverages BGP and NPS databases</a:t>
            </a:r>
          </a:p>
          <a:p>
            <a:pPr marL="230188" marR="0" lvl="0" indent="-230188" algn="l" defTabSz="814388" rtl="0" eaLnBrk="0" fontAlgn="base" latinLnBrk="0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-112" charset="2"/>
              <a:buChar char="§"/>
              <a:tabLst/>
              <a:defRPr/>
            </a:pPr>
            <a:r>
              <a:rPr lang="en-GB" sz="1600" b="0" kern="0" dirty="0" smtClean="0">
                <a:solidFill>
                  <a:srgbClr val="FFFFFF"/>
                </a:solidFill>
                <a:latin typeface="+mn-lt"/>
              </a:rPr>
              <a:t>When configured, NPS server establish a private overlay</a:t>
            </a:r>
          </a:p>
          <a:p>
            <a:pPr marL="687388" lvl="1" indent="-230188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defRPr/>
            </a:pPr>
            <a:r>
              <a:rPr lang="en-GB" sz="1600" b="0" kern="0" dirty="0" smtClean="0">
                <a:solidFill>
                  <a:srgbClr val="FFFFFF"/>
                </a:solidFill>
                <a:latin typeface="+mn-lt"/>
              </a:rPr>
              <a:t>NPS addresses and AS# are known in the NPS ring</a:t>
            </a:r>
          </a:p>
          <a:p>
            <a:pPr marL="687388" lvl="1" indent="-230188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defRPr/>
            </a:pPr>
            <a:r>
              <a:rPr lang="en-GB" sz="1600" b="0" kern="0" dirty="0" smtClean="0">
                <a:solidFill>
                  <a:srgbClr val="FFFFFF"/>
                </a:solidFill>
                <a:latin typeface="+mn-lt"/>
              </a:rPr>
              <a:t>NPS redirects SR to NPS in user’s AS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1828800" y="2895600"/>
            <a:ext cx="472440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57600" y="3029096"/>
            <a:ext cx="1219200" cy="247504"/>
          </a:xfrm>
          <a:prstGeom prst="rect">
            <a:avLst/>
          </a:prstGeom>
          <a:solidFill>
            <a:srgbClr val="FFFFFF"/>
          </a:solidFill>
          <a:ln>
            <a:solidFill>
              <a:srgbClr val="0183B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Inter-NPS Ring</a:t>
            </a:r>
            <a:endParaRPr lang="en-US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7585351" y="5834390"/>
            <a:ext cx="4156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IP2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95400" y="5453390"/>
            <a:ext cx="5012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IP10</a:t>
            </a:r>
            <a:endParaRPr lang="en-US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7848600" y="3733800"/>
            <a:ext cx="5012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IP20</a:t>
            </a:r>
            <a:endParaRPr lang="en-US" sz="1200" dirty="0"/>
          </a:p>
        </p:txBody>
      </p:sp>
      <p:grpSp>
        <p:nvGrpSpPr>
          <p:cNvPr id="9" name="Group 96"/>
          <p:cNvGrpSpPr/>
          <p:nvPr/>
        </p:nvGrpSpPr>
        <p:grpSpPr>
          <a:xfrm>
            <a:off x="7315200" y="3962400"/>
            <a:ext cx="1714908" cy="1269543"/>
            <a:chOff x="7315200" y="3810000"/>
            <a:chExt cx="1714908" cy="1269543"/>
          </a:xfrm>
        </p:grpSpPr>
        <p:sp>
          <p:nvSpPr>
            <p:cNvPr id="94" name="Freeform 93"/>
            <p:cNvSpPr/>
            <p:nvPr/>
          </p:nvSpPr>
          <p:spPr bwMode="auto">
            <a:xfrm>
              <a:off x="7848600" y="3810000"/>
              <a:ext cx="353451" cy="1269543"/>
            </a:xfrm>
            <a:custGeom>
              <a:avLst/>
              <a:gdLst>
                <a:gd name="connsiteX0" fmla="*/ 0 w 353451"/>
                <a:gd name="connsiteY0" fmla="*/ 628778 h 628778"/>
                <a:gd name="connsiteX1" fmla="*/ 295912 w 353451"/>
                <a:gd name="connsiteY1" fmla="*/ 406857 h 628778"/>
                <a:gd name="connsiteX2" fmla="*/ 345231 w 353451"/>
                <a:gd name="connsiteY2" fmla="*/ 0 h 62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451" h="628778">
                  <a:moveTo>
                    <a:pt x="0" y="628778"/>
                  </a:moveTo>
                  <a:cubicBezTo>
                    <a:pt x="119187" y="570215"/>
                    <a:pt x="238374" y="511653"/>
                    <a:pt x="295912" y="406857"/>
                  </a:cubicBezTo>
                  <a:cubicBezTo>
                    <a:pt x="353451" y="302061"/>
                    <a:pt x="345231" y="0"/>
                    <a:pt x="345231" y="0"/>
                  </a:cubicBezTo>
                </a:path>
              </a:pathLst>
            </a:custGeom>
            <a:noFill/>
            <a:ln w="57150" cap="flat" cmpd="sng" algn="ctr">
              <a:solidFill>
                <a:srgbClr val="0183B7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315200" y="4114800"/>
              <a:ext cx="1714908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7. </a:t>
              </a:r>
              <a:r>
                <a:rPr lang="en-US" sz="1200" dirty="0" smtClean="0"/>
                <a:t>Content Download</a:t>
              </a:r>
              <a:endParaRPr lang="en-US" sz="1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962400" y="5715000"/>
            <a:ext cx="1288604" cy="891934"/>
            <a:chOff x="6248400" y="3527665"/>
            <a:chExt cx="1288604" cy="891934"/>
          </a:xfrm>
        </p:grpSpPr>
        <p:pic>
          <p:nvPicPr>
            <p:cNvPr id="47" name="Picture 295" descr="cloud"/>
            <p:cNvPicPr>
              <a:picLocks noChangeAspect="1" noChangeArrowheads="1"/>
            </p:cNvPicPr>
            <p:nvPr/>
          </p:nvPicPr>
          <p:blipFill>
            <a:blip r:embed="rId3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6248400" y="3527665"/>
              <a:ext cx="1288604" cy="891934"/>
            </a:xfrm>
            <a:prstGeom prst="rect">
              <a:avLst/>
            </a:prstGeom>
            <a:noFill/>
          </p:spPr>
        </p:pic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6553200" y="3832465"/>
              <a:ext cx="620137" cy="20082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82296" tIns="36576" rIns="82296" bIns="36576">
              <a:spAutoFit/>
            </a:bodyPr>
            <a:lstStyle/>
            <a:p>
              <a:pPr algn="ctr" eaLnBrk="0" hangingPunct="0"/>
              <a:r>
                <a:rPr lang="en-US" sz="900" b="1" dirty="0" smtClean="0">
                  <a:ea typeface="宋体"/>
                  <a:cs typeface="宋体"/>
                </a:rPr>
                <a:t>CDNs</a:t>
              </a:r>
              <a:endParaRPr lang="en-US" sz="1100" b="1" dirty="0">
                <a:ea typeface="宋体"/>
                <a:cs typeface="宋体"/>
              </a:endParaRPr>
            </a:p>
          </p:txBody>
        </p:sp>
      </p:grpSp>
      <p:sp>
        <p:nvSpPr>
          <p:cNvPr id="58" name="Rounded Rectangle 57"/>
          <p:cNvSpPr/>
          <p:nvPr/>
        </p:nvSpPr>
        <p:spPr bwMode="auto">
          <a:xfrm>
            <a:off x="1524000" y="2971800"/>
            <a:ext cx="533400" cy="228600"/>
          </a:xfrm>
          <a:prstGeom prst="roundRect">
            <a:avLst/>
          </a:prstGeom>
          <a:solidFill>
            <a:srgbClr val="0183B7"/>
          </a:solidFill>
          <a:ln w="9525" cap="flat" cmpd="sng" algn="ctr">
            <a:solidFill>
              <a:srgbClr val="0183B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NPS-1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112" charset="0"/>
            </a:endParaRPr>
          </a:p>
        </p:txBody>
      </p:sp>
      <p:pic>
        <p:nvPicPr>
          <p:cNvPr id="61" name="Picture 60" descr="vide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510" y="3429000"/>
            <a:ext cx="411290" cy="335253"/>
          </a:xfrm>
          <a:prstGeom prst="rect">
            <a:avLst/>
          </a:prstGeom>
        </p:spPr>
      </p:pic>
      <p:pic>
        <p:nvPicPr>
          <p:cNvPr id="62" name="Picture 61" descr="vide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5181600"/>
            <a:ext cx="411290" cy="335253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5278362" y="5926667"/>
            <a:ext cx="2189238" cy="493888"/>
            <a:chOff x="5278362" y="5926667"/>
            <a:chExt cx="2189238" cy="493888"/>
          </a:xfrm>
        </p:grpSpPr>
        <p:sp>
          <p:nvSpPr>
            <p:cNvPr id="64" name="Freeform 63"/>
            <p:cNvSpPr/>
            <p:nvPr/>
          </p:nvSpPr>
          <p:spPr bwMode="auto">
            <a:xfrm>
              <a:off x="5278362" y="5926667"/>
              <a:ext cx="2189238" cy="493888"/>
            </a:xfrm>
            <a:custGeom>
              <a:avLst/>
              <a:gdLst>
                <a:gd name="connsiteX0" fmla="*/ 2189238 w 2189238"/>
                <a:gd name="connsiteY0" fmla="*/ 0 h 493888"/>
                <a:gd name="connsiteX1" fmla="*/ 1560286 w 2189238"/>
                <a:gd name="connsiteY1" fmla="*/ 435428 h 493888"/>
                <a:gd name="connsiteX2" fmla="*/ 0 w 2189238"/>
                <a:gd name="connsiteY2" fmla="*/ 350762 h 4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9238" h="493888">
                  <a:moveTo>
                    <a:pt x="2189238" y="0"/>
                  </a:moveTo>
                  <a:cubicBezTo>
                    <a:pt x="2057198" y="188484"/>
                    <a:pt x="1925159" y="376968"/>
                    <a:pt x="1560286" y="435428"/>
                  </a:cubicBezTo>
                  <a:cubicBezTo>
                    <a:pt x="1195413" y="493888"/>
                    <a:pt x="0" y="350762"/>
                    <a:pt x="0" y="350762"/>
                  </a:cubicBezTo>
                </a:path>
              </a:pathLst>
            </a:custGeom>
            <a:no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15000" y="6096000"/>
              <a:ext cx="1586868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1. </a:t>
              </a:r>
              <a:r>
                <a:rPr lang="en-US" sz="1200" dirty="0" smtClean="0"/>
                <a:t>Content Request</a:t>
              </a:r>
              <a:endParaRPr lang="en-US" sz="12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85619" y="6204857"/>
            <a:ext cx="2443238" cy="576943"/>
            <a:chOff x="5285619" y="6204857"/>
            <a:chExt cx="2443238" cy="576943"/>
          </a:xfrm>
        </p:grpSpPr>
        <p:sp>
          <p:nvSpPr>
            <p:cNvPr id="68" name="Freeform 67"/>
            <p:cNvSpPr/>
            <p:nvPr/>
          </p:nvSpPr>
          <p:spPr bwMode="auto">
            <a:xfrm>
              <a:off x="5285619" y="6204857"/>
              <a:ext cx="2443238" cy="522111"/>
            </a:xfrm>
            <a:custGeom>
              <a:avLst/>
              <a:gdLst>
                <a:gd name="connsiteX0" fmla="*/ 0 w 2443238"/>
                <a:gd name="connsiteY0" fmla="*/ 374953 h 522111"/>
                <a:gd name="connsiteX1" fmla="*/ 1560286 w 2443238"/>
                <a:gd name="connsiteY1" fmla="*/ 459619 h 522111"/>
                <a:gd name="connsiteX2" fmla="*/ 2443238 w 2443238"/>
                <a:gd name="connsiteY2" fmla="*/ 0 h 52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3238" h="522111">
                  <a:moveTo>
                    <a:pt x="0" y="374953"/>
                  </a:moveTo>
                  <a:cubicBezTo>
                    <a:pt x="576540" y="448532"/>
                    <a:pt x="1153080" y="522111"/>
                    <a:pt x="1560286" y="459619"/>
                  </a:cubicBezTo>
                  <a:cubicBezTo>
                    <a:pt x="1967492" y="397127"/>
                    <a:pt x="2443238" y="0"/>
                    <a:pt x="2443238" y="0"/>
                  </a:cubicBezTo>
                </a:path>
              </a:pathLst>
            </a:custGeom>
            <a:noFill/>
            <a:ln w="57150" cap="flat" cmpd="sng" algn="ctr">
              <a:solidFill>
                <a:srgbClr val="0183B7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15000" y="6520190"/>
              <a:ext cx="1426117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6. </a:t>
              </a:r>
              <a:r>
                <a:rPr lang="en-US" sz="1200" dirty="0" smtClean="0"/>
                <a:t>HTTP Redirect</a:t>
              </a:r>
              <a:endParaRPr lang="en-US" sz="12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898952" y="3435048"/>
            <a:ext cx="2322286" cy="2358571"/>
            <a:chOff x="1898952" y="3435048"/>
            <a:chExt cx="2322286" cy="2358571"/>
          </a:xfrm>
        </p:grpSpPr>
        <p:sp>
          <p:nvSpPr>
            <p:cNvPr id="79" name="Freeform 78"/>
            <p:cNvSpPr/>
            <p:nvPr/>
          </p:nvSpPr>
          <p:spPr bwMode="auto">
            <a:xfrm>
              <a:off x="1898952" y="3435048"/>
              <a:ext cx="2322286" cy="2358571"/>
            </a:xfrm>
            <a:custGeom>
              <a:avLst/>
              <a:gdLst>
                <a:gd name="connsiteX0" fmla="*/ 2322286 w 2322286"/>
                <a:gd name="connsiteY0" fmla="*/ 2358571 h 2358571"/>
                <a:gd name="connsiteX1" fmla="*/ 0 w 2322286"/>
                <a:gd name="connsiteY1" fmla="*/ 0 h 235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22286" h="2358571">
                  <a:moveTo>
                    <a:pt x="2322286" y="2358571"/>
                  </a:moveTo>
                  <a:lnTo>
                    <a:pt x="0" y="0"/>
                  </a:lnTo>
                </a:path>
              </a:pathLst>
            </a:custGeom>
            <a:noFill/>
            <a:ln w="57150" cap="flat" cmpd="sng" algn="ctr">
              <a:solidFill>
                <a:srgbClr val="0183B7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362200" y="4267200"/>
              <a:ext cx="1541783" cy="594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2. </a:t>
              </a:r>
              <a:r>
                <a:rPr lang="en-US" sz="1200" dirty="0" smtClean="0"/>
                <a:t>Request-1:</a:t>
              </a:r>
            </a:p>
            <a:p>
              <a:r>
                <a:rPr lang="en-US" sz="1200" dirty="0" smtClean="0"/>
                <a:t>User: IP2</a:t>
              </a:r>
            </a:p>
            <a:p>
              <a:r>
                <a:rPr lang="en-US" sz="1200" dirty="0" smtClean="0"/>
                <a:t>Targets: IP10, IP20</a:t>
              </a:r>
              <a:endParaRPr lang="en-US" sz="1200" dirty="0"/>
            </a:p>
          </p:txBody>
        </p:sp>
      </p:grpSp>
      <p:sp>
        <p:nvSpPr>
          <p:cNvPr id="82" name="Rounded Rectangle 81"/>
          <p:cNvSpPr/>
          <p:nvPr/>
        </p:nvSpPr>
        <p:spPr bwMode="auto">
          <a:xfrm>
            <a:off x="6400800" y="2971800"/>
            <a:ext cx="533400" cy="228600"/>
          </a:xfrm>
          <a:prstGeom prst="roundRect">
            <a:avLst/>
          </a:prstGeom>
          <a:solidFill>
            <a:srgbClr val="0183B7"/>
          </a:solidFill>
          <a:ln w="9525" cap="flat" cmpd="sng" algn="ctr">
            <a:solidFill>
              <a:srgbClr val="0183B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NPS-2</a:t>
            </a:r>
          </a:p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112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034614" y="3289905"/>
            <a:ext cx="2751196" cy="2685143"/>
            <a:chOff x="1034614" y="3289905"/>
            <a:chExt cx="2751196" cy="2685143"/>
          </a:xfrm>
        </p:grpSpPr>
        <p:sp>
          <p:nvSpPr>
            <p:cNvPr id="83" name="Freeform 82"/>
            <p:cNvSpPr/>
            <p:nvPr/>
          </p:nvSpPr>
          <p:spPr bwMode="auto">
            <a:xfrm>
              <a:off x="1036158" y="3289905"/>
              <a:ext cx="2749652" cy="2685143"/>
            </a:xfrm>
            <a:custGeom>
              <a:avLst/>
              <a:gdLst>
                <a:gd name="connsiteX0" fmla="*/ 620890 w 2749652"/>
                <a:gd name="connsiteY0" fmla="*/ 0 h 2685143"/>
                <a:gd name="connsiteX1" fmla="*/ 354794 w 2749652"/>
                <a:gd name="connsiteY1" fmla="*/ 979714 h 2685143"/>
                <a:gd name="connsiteX2" fmla="*/ 2749652 w 2749652"/>
                <a:gd name="connsiteY2" fmla="*/ 2685143 h 268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9652" h="2685143">
                  <a:moveTo>
                    <a:pt x="620890" y="0"/>
                  </a:moveTo>
                  <a:cubicBezTo>
                    <a:pt x="310445" y="266095"/>
                    <a:pt x="0" y="532190"/>
                    <a:pt x="354794" y="979714"/>
                  </a:cubicBezTo>
                  <a:cubicBezTo>
                    <a:pt x="709588" y="1427238"/>
                    <a:pt x="2749652" y="2685143"/>
                    <a:pt x="2749652" y="2685143"/>
                  </a:cubicBezTo>
                </a:path>
              </a:pathLst>
            </a:custGeom>
            <a:noFill/>
            <a:ln w="57150" cap="flat" cmpd="sng" algn="ctr">
              <a:solidFill>
                <a:srgbClr val="0183B7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34614" y="4267200"/>
              <a:ext cx="1022786" cy="427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3. </a:t>
              </a:r>
              <a:r>
                <a:rPr lang="en-US" sz="1200" dirty="0" smtClean="0"/>
                <a:t>Redirect:</a:t>
              </a:r>
            </a:p>
            <a:p>
              <a:r>
                <a:rPr lang="en-US" sz="1200" dirty="0" smtClean="0"/>
                <a:t>NPS-2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191000" y="3374571"/>
            <a:ext cx="2413000" cy="2310191"/>
            <a:chOff x="4191000" y="3374571"/>
            <a:chExt cx="2413000" cy="2310191"/>
          </a:xfrm>
        </p:grpSpPr>
        <p:sp>
          <p:nvSpPr>
            <p:cNvPr id="93" name="Freeform 92"/>
            <p:cNvSpPr/>
            <p:nvPr/>
          </p:nvSpPr>
          <p:spPr bwMode="auto">
            <a:xfrm>
              <a:off x="4590143" y="3374571"/>
              <a:ext cx="2013857" cy="2310191"/>
            </a:xfrm>
            <a:custGeom>
              <a:avLst/>
              <a:gdLst>
                <a:gd name="connsiteX0" fmla="*/ 163286 w 2013857"/>
                <a:gd name="connsiteY0" fmla="*/ 2310191 h 2310191"/>
                <a:gd name="connsiteX1" fmla="*/ 308428 w 2013857"/>
                <a:gd name="connsiteY1" fmla="*/ 1342572 h 2310191"/>
                <a:gd name="connsiteX2" fmla="*/ 2013857 w 2013857"/>
                <a:gd name="connsiteY2" fmla="*/ 0 h 231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3857" h="2310191">
                  <a:moveTo>
                    <a:pt x="163286" y="2310191"/>
                  </a:moveTo>
                  <a:cubicBezTo>
                    <a:pt x="81643" y="2018897"/>
                    <a:pt x="0" y="1727604"/>
                    <a:pt x="308428" y="1342572"/>
                  </a:cubicBezTo>
                  <a:cubicBezTo>
                    <a:pt x="616856" y="957540"/>
                    <a:pt x="2013857" y="0"/>
                    <a:pt x="2013857" y="0"/>
                  </a:cubicBezTo>
                </a:path>
              </a:pathLst>
            </a:custGeom>
            <a:noFill/>
            <a:ln w="57150" cap="flat" cmpd="sng" algn="ctr">
              <a:solidFill>
                <a:srgbClr val="0183B7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191000" y="4267200"/>
              <a:ext cx="1287958" cy="594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4. </a:t>
              </a:r>
              <a:r>
                <a:rPr lang="en-US" sz="1200" dirty="0" smtClean="0"/>
                <a:t>Request-2:</a:t>
              </a:r>
            </a:p>
            <a:p>
              <a:r>
                <a:rPr lang="en-US" sz="1200" dirty="0" smtClean="0"/>
                <a:t>PSA: IP2</a:t>
              </a:r>
            </a:p>
            <a:p>
              <a:r>
                <a:rPr lang="en-US" sz="1200" dirty="0" smtClean="0"/>
                <a:t>PTL: IP10, IP20</a:t>
              </a:r>
              <a:endParaRPr lang="en-US" sz="12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104190" y="3410857"/>
            <a:ext cx="1906210" cy="2467429"/>
            <a:chOff x="5104190" y="3410857"/>
            <a:chExt cx="1906210" cy="2467429"/>
          </a:xfrm>
        </p:grpSpPr>
        <p:sp>
          <p:nvSpPr>
            <p:cNvPr id="98" name="Freeform 97"/>
            <p:cNvSpPr/>
            <p:nvPr/>
          </p:nvSpPr>
          <p:spPr bwMode="auto">
            <a:xfrm>
              <a:off x="5104190" y="3410857"/>
              <a:ext cx="1695349" cy="2467429"/>
            </a:xfrm>
            <a:custGeom>
              <a:avLst/>
              <a:gdLst>
                <a:gd name="connsiteX0" fmla="*/ 1681239 w 1695349"/>
                <a:gd name="connsiteY0" fmla="*/ 0 h 2467429"/>
                <a:gd name="connsiteX1" fmla="*/ 1415143 w 1695349"/>
                <a:gd name="connsiteY1" fmla="*/ 1124857 h 2467429"/>
                <a:gd name="connsiteX2" fmla="*/ 0 w 1695349"/>
                <a:gd name="connsiteY2" fmla="*/ 2467429 h 246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5349" h="2467429">
                  <a:moveTo>
                    <a:pt x="1681239" y="0"/>
                  </a:moveTo>
                  <a:cubicBezTo>
                    <a:pt x="1688294" y="356809"/>
                    <a:pt x="1695349" y="713619"/>
                    <a:pt x="1415143" y="1124857"/>
                  </a:cubicBezTo>
                  <a:cubicBezTo>
                    <a:pt x="1134937" y="1536095"/>
                    <a:pt x="0" y="2467429"/>
                    <a:pt x="0" y="2467429"/>
                  </a:cubicBezTo>
                </a:path>
              </a:pathLst>
            </a:custGeom>
            <a:noFill/>
            <a:ln w="57150" cap="flat" cmpd="sng" algn="ctr">
              <a:solidFill>
                <a:srgbClr val="0183B7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722442" y="4267200"/>
              <a:ext cx="1287958" cy="5940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5. </a:t>
              </a:r>
              <a:r>
                <a:rPr lang="en-US" sz="1200" dirty="0" smtClean="0"/>
                <a:t>Reply:</a:t>
              </a:r>
            </a:p>
            <a:p>
              <a:r>
                <a:rPr lang="en-US" sz="1200" dirty="0" smtClean="0"/>
                <a:t>PSA: IP2</a:t>
              </a:r>
            </a:p>
            <a:p>
              <a:r>
                <a:rPr lang="en-US" sz="1200" dirty="0" smtClean="0"/>
                <a:t>PTL: IP20, IP10</a:t>
              </a:r>
              <a:endParaRPr lang="en-US" sz="1200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57400"/>
            <a:ext cx="8763000" cy="205740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6699"/>
              </a:buClr>
              <a:buFont typeface="Times" pitchFamily="-112" charset="0"/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/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</a:rPr>
              <a:t>NPS Grouping and </a:t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</a:rPr>
              <a:t>Policy Methods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304800"/>
            <a:ext cx="2057400" cy="1143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 bwMode="auto">
          <a:xfrm>
            <a:off x="7391400" y="5257800"/>
            <a:ext cx="6858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572000" y="6248400"/>
            <a:ext cx="6858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6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2338" y="76200"/>
            <a:ext cx="7231062" cy="685800"/>
          </a:xfrm>
        </p:spPr>
        <p:txBody>
          <a:bodyPr/>
          <a:lstStyle/>
          <a:p>
            <a:r>
              <a:rPr lang="en-GB" dirty="0" smtClean="0"/>
              <a:t>NPS/ALTO: Groups and Maps</a:t>
            </a:r>
            <a:endParaRPr lang="en-US" dirty="0"/>
          </a:p>
        </p:txBody>
      </p:sp>
      <p:sp>
        <p:nvSpPr>
          <p:cNvPr id="84" name="Content Placeholder 83"/>
          <p:cNvSpPr>
            <a:spLocks noGrp="1"/>
          </p:cNvSpPr>
          <p:nvPr>
            <p:ph idx="4294967295"/>
          </p:nvPr>
        </p:nvSpPr>
        <p:spPr>
          <a:xfrm>
            <a:off x="76200" y="990600"/>
            <a:ext cx="8915400" cy="3048000"/>
          </a:xfrm>
        </p:spPr>
        <p:txBody>
          <a:bodyPr/>
          <a:lstStyle/>
          <a:p>
            <a:r>
              <a:rPr lang="en-GB" sz="2000" dirty="0" smtClean="0">
                <a:solidFill>
                  <a:schemeClr val="bg1"/>
                </a:solidFill>
              </a:rPr>
              <a:t>Location definition may override routing visibility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Not everything can be grouped through prefix aggregation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Need for a policy mechanism allowing to group prefixes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Good news: it’s available and called BGP Communities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Example: Users in POP1 should first prefer streamers in POP3, then POP2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Requires: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Ability to group prefixes other than through routing paradigm: BGP Community Tagging</a:t>
            </a:r>
          </a:p>
          <a:p>
            <a:pPr lvl="1"/>
            <a:r>
              <a:rPr lang="en-GB" sz="1600" dirty="0" smtClean="0">
                <a:solidFill>
                  <a:schemeClr val="bg1"/>
                </a:solidFill>
              </a:rPr>
              <a:t>Ability to define distance/cost/preferences between groups: Policy definition in NPS server</a:t>
            </a:r>
          </a:p>
        </p:txBody>
      </p:sp>
      <p:pic>
        <p:nvPicPr>
          <p:cNvPr id="196" name="Picture 80" descr="MCj03871500000[1]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715000"/>
            <a:ext cx="399690" cy="330993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98" name="Straight Connector 197"/>
          <p:cNvCxnSpPr>
            <a:stCxn id="196" idx="0"/>
          </p:cNvCxnSpPr>
          <p:nvPr/>
        </p:nvCxnSpPr>
        <p:spPr bwMode="auto">
          <a:xfrm rot="5400000" flipH="1" flipV="1">
            <a:off x="976222" y="5319623"/>
            <a:ext cx="457200" cy="333555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 rot="5400000" flipH="1" flipV="1">
            <a:off x="4724399" y="6324599"/>
            <a:ext cx="457200" cy="2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/>
          <p:nvPr/>
        </p:nvCxnSpPr>
        <p:spPr bwMode="auto">
          <a:xfrm rot="5400000" flipH="1" flipV="1">
            <a:off x="5257799" y="6324599"/>
            <a:ext cx="457200" cy="2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6" name="Straight Connector 205"/>
          <p:cNvCxnSpPr/>
          <p:nvPr/>
        </p:nvCxnSpPr>
        <p:spPr bwMode="auto">
          <a:xfrm rot="5400000" flipH="1" flipV="1">
            <a:off x="7543798" y="5257799"/>
            <a:ext cx="457200" cy="2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Straight Connector 206"/>
          <p:cNvCxnSpPr/>
          <p:nvPr/>
        </p:nvCxnSpPr>
        <p:spPr bwMode="auto">
          <a:xfrm rot="5400000" flipH="1" flipV="1">
            <a:off x="8077198" y="5257799"/>
            <a:ext cx="457200" cy="2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9" name="Picture 39" descr="Streamer-v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6324600"/>
            <a:ext cx="393813" cy="30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Picture 39" descr="Streamer-v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1187" y="6324600"/>
            <a:ext cx="393813" cy="30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39" descr="Streamer-v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5330835"/>
            <a:ext cx="393813" cy="30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39" descr="Streamer-v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0587" y="5330835"/>
            <a:ext cx="393813" cy="30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ounded Rectangular Callout 42"/>
          <p:cNvSpPr/>
          <p:nvPr/>
        </p:nvSpPr>
        <p:spPr bwMode="auto">
          <a:xfrm>
            <a:off x="3352800" y="6477000"/>
            <a:ext cx="838200" cy="228600"/>
          </a:xfrm>
          <a:prstGeom prst="wedgeRoundRectCallout">
            <a:avLst>
              <a:gd name="adj1" fmla="val 99802"/>
              <a:gd name="adj2" fmla="val -14220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/>
              <a:t>Preference 2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4" name="Rounded Rectangular Callout 43"/>
          <p:cNvSpPr/>
          <p:nvPr/>
        </p:nvSpPr>
        <p:spPr bwMode="auto">
          <a:xfrm>
            <a:off x="7239000" y="6172200"/>
            <a:ext cx="838200" cy="228600"/>
          </a:xfrm>
          <a:prstGeom prst="wedgeRoundRectCallout">
            <a:avLst>
              <a:gd name="adj1" fmla="val 13222"/>
              <a:gd name="adj2" fmla="val -188823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/>
              <a:t>Preference 1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33400" y="4495800"/>
            <a:ext cx="2057400" cy="762000"/>
            <a:chOff x="533400" y="4495800"/>
            <a:chExt cx="2057400" cy="762000"/>
          </a:xfrm>
        </p:grpSpPr>
        <p:grpSp>
          <p:nvGrpSpPr>
            <p:cNvPr id="187" name="Group 66"/>
            <p:cNvGrpSpPr/>
            <p:nvPr/>
          </p:nvGrpSpPr>
          <p:grpSpPr>
            <a:xfrm>
              <a:off x="533400" y="4495800"/>
              <a:ext cx="2057400" cy="762000"/>
              <a:chOff x="5789096" y="5410200"/>
              <a:chExt cx="2516704" cy="762000"/>
            </a:xfrm>
          </p:grpSpPr>
          <p:sp>
            <p:nvSpPr>
              <p:cNvPr id="188" name="Rectangle 187"/>
              <p:cNvSpPr/>
              <p:nvPr/>
            </p:nvSpPr>
            <p:spPr bwMode="auto">
              <a:xfrm>
                <a:off x="5789096" y="5410200"/>
                <a:ext cx="2516704" cy="76200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41061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5791200" y="5910590"/>
                <a:ext cx="836797" cy="26161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POP 1</a:t>
                </a:r>
                <a:endParaRPr lang="en-US" sz="1200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14400" y="4648200"/>
              <a:ext cx="1581380" cy="381000"/>
              <a:chOff x="3657600" y="5791200"/>
              <a:chExt cx="1581380" cy="381000"/>
            </a:xfrm>
          </p:grpSpPr>
          <p:cxnSp>
            <p:nvCxnSpPr>
              <p:cNvPr id="50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3886200" y="5863192"/>
                <a:ext cx="598437" cy="1590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" name="Straight Connector 17"/>
              <p:cNvCxnSpPr>
                <a:cxnSpLocks noChangeShapeType="1"/>
              </p:cNvCxnSpPr>
              <p:nvPr/>
            </p:nvCxnSpPr>
            <p:spPr bwMode="auto">
              <a:xfrm flipV="1">
                <a:off x="4484638" y="5823430"/>
                <a:ext cx="552403" cy="238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2" name="Straight Connector 15"/>
              <p:cNvCxnSpPr>
                <a:cxnSpLocks noChangeShapeType="1"/>
              </p:cNvCxnSpPr>
              <p:nvPr/>
            </p:nvCxnSpPr>
            <p:spPr bwMode="auto">
              <a:xfrm flipV="1">
                <a:off x="3888710" y="5847675"/>
                <a:ext cx="1167423" cy="9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53" name="Group 105"/>
              <p:cNvGrpSpPr/>
              <p:nvPr/>
            </p:nvGrpSpPr>
            <p:grpSpPr>
              <a:xfrm>
                <a:off x="3657600" y="5791200"/>
                <a:ext cx="1581380" cy="381000"/>
                <a:chOff x="685800" y="5638800"/>
                <a:chExt cx="1581380" cy="381000"/>
              </a:xfrm>
            </p:grpSpPr>
            <p:pic>
              <p:nvPicPr>
                <p:cNvPr id="54" name="Picture 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5800" y="5638800"/>
                  <a:ext cx="459044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5" name="Picture 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74736" y="5791200"/>
                  <a:ext cx="459044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808136" y="5638800"/>
                  <a:ext cx="459044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62" name="Group 61"/>
          <p:cNvGrpSpPr/>
          <p:nvPr/>
        </p:nvGrpSpPr>
        <p:grpSpPr>
          <a:xfrm>
            <a:off x="3581400" y="5334000"/>
            <a:ext cx="2057400" cy="762000"/>
            <a:chOff x="533400" y="4495800"/>
            <a:chExt cx="2057400" cy="762000"/>
          </a:xfrm>
        </p:grpSpPr>
        <p:grpSp>
          <p:nvGrpSpPr>
            <p:cNvPr id="63" name="Group 66"/>
            <p:cNvGrpSpPr/>
            <p:nvPr/>
          </p:nvGrpSpPr>
          <p:grpSpPr>
            <a:xfrm>
              <a:off x="533400" y="4495800"/>
              <a:ext cx="2057400" cy="762000"/>
              <a:chOff x="5789096" y="5410200"/>
              <a:chExt cx="2516704" cy="762000"/>
            </a:xfrm>
          </p:grpSpPr>
          <p:sp>
            <p:nvSpPr>
              <p:cNvPr id="72" name="Rectangle 71"/>
              <p:cNvSpPr/>
              <p:nvPr/>
            </p:nvSpPr>
            <p:spPr bwMode="auto">
              <a:xfrm>
                <a:off x="5789096" y="5410200"/>
                <a:ext cx="2516704" cy="76200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41061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791200" y="5910590"/>
                <a:ext cx="836797" cy="26161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POP 2</a:t>
                </a:r>
                <a:endParaRPr lang="en-US" sz="1200" dirty="0"/>
              </a:p>
            </p:txBody>
          </p:sp>
        </p:grpSp>
        <p:grpSp>
          <p:nvGrpSpPr>
            <p:cNvPr id="64" name="Group 48"/>
            <p:cNvGrpSpPr/>
            <p:nvPr/>
          </p:nvGrpSpPr>
          <p:grpSpPr>
            <a:xfrm>
              <a:off x="914400" y="4648200"/>
              <a:ext cx="1581380" cy="381000"/>
              <a:chOff x="3657600" y="5791200"/>
              <a:chExt cx="1581380" cy="381000"/>
            </a:xfrm>
          </p:grpSpPr>
          <p:cxnSp>
            <p:nvCxnSpPr>
              <p:cNvPr id="65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3886200" y="5863192"/>
                <a:ext cx="598437" cy="1590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6" name="Straight Connector 17"/>
              <p:cNvCxnSpPr>
                <a:cxnSpLocks noChangeShapeType="1"/>
              </p:cNvCxnSpPr>
              <p:nvPr/>
            </p:nvCxnSpPr>
            <p:spPr bwMode="auto">
              <a:xfrm flipV="1">
                <a:off x="4484638" y="5823430"/>
                <a:ext cx="552403" cy="238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7" name="Straight Connector 15"/>
              <p:cNvCxnSpPr>
                <a:cxnSpLocks noChangeShapeType="1"/>
              </p:cNvCxnSpPr>
              <p:nvPr/>
            </p:nvCxnSpPr>
            <p:spPr bwMode="auto">
              <a:xfrm flipV="1">
                <a:off x="3888710" y="5847675"/>
                <a:ext cx="1167423" cy="9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68" name="Group 105"/>
              <p:cNvGrpSpPr/>
              <p:nvPr/>
            </p:nvGrpSpPr>
            <p:grpSpPr>
              <a:xfrm>
                <a:off x="3657600" y="5791200"/>
                <a:ext cx="1581380" cy="381000"/>
                <a:chOff x="685800" y="5638800"/>
                <a:chExt cx="1581380" cy="381000"/>
              </a:xfrm>
            </p:grpSpPr>
            <p:pic>
              <p:nvPicPr>
                <p:cNvPr id="69" name="Picture 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5800" y="5638800"/>
                  <a:ext cx="459044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0" name="Picture 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74736" y="5791200"/>
                  <a:ext cx="459044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1" name="Picture 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808136" y="5638800"/>
                  <a:ext cx="459044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74" name="Group 73"/>
          <p:cNvGrpSpPr/>
          <p:nvPr/>
        </p:nvGrpSpPr>
        <p:grpSpPr>
          <a:xfrm>
            <a:off x="6629400" y="4419600"/>
            <a:ext cx="2057400" cy="762000"/>
            <a:chOff x="533400" y="4495800"/>
            <a:chExt cx="2057400" cy="762000"/>
          </a:xfrm>
        </p:grpSpPr>
        <p:grpSp>
          <p:nvGrpSpPr>
            <p:cNvPr id="75" name="Group 66"/>
            <p:cNvGrpSpPr/>
            <p:nvPr/>
          </p:nvGrpSpPr>
          <p:grpSpPr>
            <a:xfrm>
              <a:off x="533400" y="4495800"/>
              <a:ext cx="2057400" cy="762000"/>
              <a:chOff x="5789096" y="5410200"/>
              <a:chExt cx="2516704" cy="762000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5789096" y="5410200"/>
                <a:ext cx="2516704" cy="762000"/>
              </a:xfrm>
              <a:prstGeom prst="rect">
                <a:avLst/>
              </a:prstGeom>
              <a:solidFill>
                <a:srgbClr val="CCFF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41061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14388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791200" y="5910590"/>
                <a:ext cx="836797" cy="261610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POP 3</a:t>
                </a:r>
                <a:endParaRPr lang="en-US" sz="1200" dirty="0"/>
              </a:p>
            </p:txBody>
          </p:sp>
        </p:grpSp>
        <p:grpSp>
          <p:nvGrpSpPr>
            <p:cNvPr id="76" name="Group 48"/>
            <p:cNvGrpSpPr/>
            <p:nvPr/>
          </p:nvGrpSpPr>
          <p:grpSpPr>
            <a:xfrm>
              <a:off x="914400" y="4648200"/>
              <a:ext cx="1581380" cy="381000"/>
              <a:chOff x="3657600" y="5791200"/>
              <a:chExt cx="1581380" cy="381000"/>
            </a:xfrm>
          </p:grpSpPr>
          <p:cxnSp>
            <p:nvCxnSpPr>
              <p:cNvPr id="77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3886200" y="5863192"/>
                <a:ext cx="598437" cy="1590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8" name="Straight Connector 17"/>
              <p:cNvCxnSpPr>
                <a:cxnSpLocks noChangeShapeType="1"/>
              </p:cNvCxnSpPr>
              <p:nvPr/>
            </p:nvCxnSpPr>
            <p:spPr bwMode="auto">
              <a:xfrm flipV="1">
                <a:off x="4484638" y="5823430"/>
                <a:ext cx="552403" cy="238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9" name="Straight Connector 15"/>
              <p:cNvCxnSpPr>
                <a:cxnSpLocks noChangeShapeType="1"/>
              </p:cNvCxnSpPr>
              <p:nvPr/>
            </p:nvCxnSpPr>
            <p:spPr bwMode="auto">
              <a:xfrm flipV="1">
                <a:off x="3888710" y="5847675"/>
                <a:ext cx="1167423" cy="9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80" name="Group 105"/>
              <p:cNvGrpSpPr/>
              <p:nvPr/>
            </p:nvGrpSpPr>
            <p:grpSpPr>
              <a:xfrm>
                <a:off x="3657600" y="5791200"/>
                <a:ext cx="1581380" cy="381000"/>
                <a:chOff x="685800" y="5638800"/>
                <a:chExt cx="1581380" cy="381000"/>
              </a:xfrm>
            </p:grpSpPr>
            <p:pic>
              <p:nvPicPr>
                <p:cNvPr id="81" name="Picture 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85800" y="5638800"/>
                  <a:ext cx="459044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" name="Picture 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274736" y="5791200"/>
                  <a:ext cx="459044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3" name="Picture 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808136" y="5638800"/>
                  <a:ext cx="459044" cy="228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873" name="Rectangle 329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139113" cy="1981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GB" sz="2000" dirty="0" smtClean="0">
                <a:solidFill>
                  <a:srgbClr val="FFFFFF"/>
                </a:solidFill>
              </a:rPr>
              <a:t>From topology to groups </a:t>
            </a:r>
          </a:p>
          <a:p>
            <a:pPr>
              <a:lnSpc>
                <a:spcPct val="85000"/>
              </a:lnSpc>
            </a:pPr>
            <a:r>
              <a:rPr lang="en-GB" sz="2000" dirty="0" smtClean="0">
                <a:solidFill>
                  <a:srgbClr val="FFFFFF"/>
                </a:solidFill>
              </a:rPr>
              <a:t>Abstract level of topology</a:t>
            </a:r>
          </a:p>
          <a:p>
            <a:pPr>
              <a:lnSpc>
                <a:spcPct val="85000"/>
              </a:lnSpc>
            </a:pPr>
            <a:r>
              <a:rPr lang="en-GB" sz="2000" dirty="0" smtClean="0">
                <a:solidFill>
                  <a:srgbClr val="FFFFFF"/>
                </a:solidFill>
              </a:rPr>
              <a:t>Addresses application requirements in terms of NPS services</a:t>
            </a:r>
          </a:p>
          <a:p>
            <a:pPr>
              <a:lnSpc>
                <a:spcPct val="85000"/>
              </a:lnSpc>
            </a:pPr>
            <a:r>
              <a:rPr lang="en-GB" sz="2000" dirty="0" smtClean="0">
                <a:solidFill>
                  <a:srgbClr val="FFFFFF"/>
                </a:solidFill>
              </a:rPr>
              <a:t>Gives powerful policy control on NPS algorithms</a:t>
            </a:r>
          </a:p>
          <a:p>
            <a:pPr>
              <a:lnSpc>
                <a:spcPct val="85000"/>
              </a:lnSpc>
            </a:pPr>
            <a:r>
              <a:rPr lang="en-GB" sz="2000" dirty="0" smtClean="0">
                <a:solidFill>
                  <a:srgbClr val="FFFFFF"/>
                </a:solidFill>
              </a:rPr>
              <a:t>Dynamic and static mechanisms</a:t>
            </a:r>
          </a:p>
        </p:txBody>
      </p:sp>
      <p:grpSp>
        <p:nvGrpSpPr>
          <p:cNvPr id="277" name="Group 284"/>
          <p:cNvGrpSpPr/>
          <p:nvPr/>
        </p:nvGrpSpPr>
        <p:grpSpPr>
          <a:xfrm>
            <a:off x="381000" y="4038600"/>
            <a:ext cx="3429000" cy="2209800"/>
            <a:chOff x="833887" y="4648200"/>
            <a:chExt cx="2704381" cy="1828800"/>
          </a:xfrm>
        </p:grpSpPr>
        <p:grpSp>
          <p:nvGrpSpPr>
            <p:cNvPr id="278" name="Group 36"/>
            <p:cNvGrpSpPr>
              <a:grpSpLocks/>
            </p:cNvGrpSpPr>
            <p:nvPr/>
          </p:nvGrpSpPr>
          <p:grpSpPr bwMode="auto">
            <a:xfrm rot="10800000">
              <a:off x="2986182" y="5191125"/>
              <a:ext cx="491705" cy="685800"/>
              <a:chOff x="2400" y="2736"/>
              <a:chExt cx="912" cy="1152"/>
            </a:xfrm>
          </p:grpSpPr>
          <p:sp>
            <p:nvSpPr>
              <p:cNvPr id="508" name="Line 37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Line 38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Line 39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Line 40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Line 41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Line 42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Line 43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Line 44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Line 45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Line 46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Line 47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Line 48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Line 49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Line 50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Line 51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Line 52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Line 53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Line 54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Line 55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Line 56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79" name="Picture 5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1054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0" name="Picture 5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1054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1" name="Picture 5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2768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2" name="Picture 6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2768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3" name="Picture 6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4483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4" name="Picture 6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4483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5" name="Picture 6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6197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6" name="Picture 6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6197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7" name="Picture 6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791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8" name="Picture 6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791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89" name="Group 278"/>
            <p:cNvGrpSpPr/>
            <p:nvPr/>
          </p:nvGrpSpPr>
          <p:grpSpPr>
            <a:xfrm>
              <a:off x="889959" y="5196840"/>
              <a:ext cx="491705" cy="685801"/>
              <a:chOff x="381000" y="1676400"/>
              <a:chExt cx="723900" cy="857250"/>
            </a:xfrm>
          </p:grpSpPr>
          <p:sp>
            <p:nvSpPr>
              <p:cNvPr id="488" name="Line 4"/>
              <p:cNvSpPr>
                <a:spLocks noChangeShapeType="1"/>
              </p:cNvSpPr>
              <p:nvPr/>
            </p:nvSpPr>
            <p:spPr bwMode="auto">
              <a:xfrm>
                <a:off x="762000" y="1712118"/>
                <a:ext cx="304800" cy="28575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Line 5"/>
              <p:cNvSpPr>
                <a:spLocks noChangeShapeType="1"/>
              </p:cNvSpPr>
              <p:nvPr/>
            </p:nvSpPr>
            <p:spPr bwMode="auto">
              <a:xfrm>
                <a:off x="419100" y="1712118"/>
                <a:ext cx="647700" cy="28575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Line 6"/>
              <p:cNvSpPr>
                <a:spLocks noChangeShapeType="1"/>
              </p:cNvSpPr>
              <p:nvPr/>
            </p:nvSpPr>
            <p:spPr bwMode="auto">
              <a:xfrm>
                <a:off x="723900" y="1926431"/>
                <a:ext cx="342900" cy="7143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Line 7"/>
              <p:cNvSpPr>
                <a:spLocks noChangeShapeType="1"/>
              </p:cNvSpPr>
              <p:nvPr/>
            </p:nvSpPr>
            <p:spPr bwMode="auto">
              <a:xfrm>
                <a:off x="381000" y="1926431"/>
                <a:ext cx="685800" cy="7143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Line 8"/>
              <p:cNvSpPr>
                <a:spLocks noChangeShapeType="1"/>
              </p:cNvSpPr>
              <p:nvPr/>
            </p:nvSpPr>
            <p:spPr bwMode="auto">
              <a:xfrm flipV="1">
                <a:off x="419100" y="1997868"/>
                <a:ext cx="6477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Line 9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Line 10"/>
              <p:cNvSpPr>
                <a:spLocks noChangeShapeType="1"/>
              </p:cNvSpPr>
              <p:nvPr/>
            </p:nvSpPr>
            <p:spPr bwMode="auto">
              <a:xfrm flipV="1">
                <a:off x="381000" y="1997868"/>
                <a:ext cx="6858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Line 11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Line 12"/>
              <p:cNvSpPr>
                <a:spLocks noChangeShapeType="1"/>
              </p:cNvSpPr>
              <p:nvPr/>
            </p:nvSpPr>
            <p:spPr bwMode="auto">
              <a:xfrm flipV="1">
                <a:off x="381000" y="1997868"/>
                <a:ext cx="6858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Line 13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Line 14"/>
              <p:cNvSpPr>
                <a:spLocks noChangeShapeType="1"/>
              </p:cNvSpPr>
              <p:nvPr/>
            </p:nvSpPr>
            <p:spPr bwMode="auto">
              <a:xfrm flipV="1">
                <a:off x="381000" y="2212181"/>
                <a:ext cx="723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Line 15"/>
              <p:cNvSpPr>
                <a:spLocks noChangeShapeType="1"/>
              </p:cNvSpPr>
              <p:nvPr/>
            </p:nvSpPr>
            <p:spPr bwMode="auto">
              <a:xfrm flipV="1">
                <a:off x="723900" y="2212181"/>
                <a:ext cx="3810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Line 16"/>
              <p:cNvSpPr>
                <a:spLocks noChangeShapeType="1"/>
              </p:cNvSpPr>
              <p:nvPr/>
            </p:nvSpPr>
            <p:spPr bwMode="auto">
              <a:xfrm flipV="1">
                <a:off x="381000" y="2212181"/>
                <a:ext cx="7239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Line 17"/>
              <p:cNvSpPr>
                <a:spLocks noChangeShapeType="1"/>
              </p:cNvSpPr>
              <p:nvPr/>
            </p:nvSpPr>
            <p:spPr bwMode="auto">
              <a:xfrm flipV="1">
                <a:off x="762000" y="2212181"/>
                <a:ext cx="3048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Line 18"/>
              <p:cNvSpPr>
                <a:spLocks noChangeShapeType="1"/>
              </p:cNvSpPr>
              <p:nvPr/>
            </p:nvSpPr>
            <p:spPr bwMode="auto">
              <a:xfrm>
                <a:off x="381000" y="2105025"/>
                <a:ext cx="6858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Line 19"/>
              <p:cNvSpPr>
                <a:spLocks noChangeShapeType="1"/>
              </p:cNvSpPr>
              <p:nvPr/>
            </p:nvSpPr>
            <p:spPr bwMode="auto">
              <a:xfrm>
                <a:off x="723900" y="2105025"/>
                <a:ext cx="3810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Line 20"/>
              <p:cNvSpPr>
                <a:spLocks noChangeShapeType="1"/>
              </p:cNvSpPr>
              <p:nvPr/>
            </p:nvSpPr>
            <p:spPr bwMode="auto">
              <a:xfrm>
                <a:off x="381000" y="1890712"/>
                <a:ext cx="723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Line 21"/>
              <p:cNvSpPr>
                <a:spLocks noChangeShapeType="1"/>
              </p:cNvSpPr>
              <p:nvPr/>
            </p:nvSpPr>
            <p:spPr bwMode="auto">
              <a:xfrm>
                <a:off x="723900" y="1890712"/>
                <a:ext cx="3810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Line 22"/>
              <p:cNvSpPr>
                <a:spLocks noChangeShapeType="1"/>
              </p:cNvSpPr>
              <p:nvPr/>
            </p:nvSpPr>
            <p:spPr bwMode="auto">
              <a:xfrm>
                <a:off x="381000" y="1676400"/>
                <a:ext cx="7239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Line 23"/>
              <p:cNvSpPr>
                <a:spLocks noChangeShapeType="1"/>
              </p:cNvSpPr>
              <p:nvPr/>
            </p:nvSpPr>
            <p:spPr bwMode="auto">
              <a:xfrm>
                <a:off x="723900" y="1676400"/>
                <a:ext cx="3810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90" name="Picture 2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1244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1" name="Picture 2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1244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2" name="Picture 2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2959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3" name="Picture 2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2959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4" name="Picture 2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4673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5" name="Picture 2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4673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6" name="Picture 3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6388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7" name="Picture 3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6388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8" name="Picture 3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8102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9" name="Picture 3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8102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00" name="Group 139"/>
            <p:cNvGrpSpPr>
              <a:grpSpLocks/>
            </p:cNvGrpSpPr>
            <p:nvPr/>
          </p:nvGrpSpPr>
          <p:grpSpPr bwMode="auto">
            <a:xfrm rot="16200000">
              <a:off x="2481810" y="5866417"/>
              <a:ext cx="542925" cy="621103"/>
              <a:chOff x="2400" y="2736"/>
              <a:chExt cx="912" cy="1152"/>
            </a:xfrm>
          </p:grpSpPr>
          <p:sp>
            <p:nvSpPr>
              <p:cNvPr id="468" name="Line 14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Line 14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Line 14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Line 14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Line 14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Line 14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Line 14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Line 14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Line 14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Line 14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Line 15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Line 15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Line 15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Line 15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Line 15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Line 15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Line 15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Line 15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Line 15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Line 15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01" name="Picture 16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037936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2" name="Picture 16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856781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3" name="Picture 16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75626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4" name="Picture 16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94472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5" name="Picture 16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13317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6" name="Picture 16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037936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" name="Picture 16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856781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" name="Picture 16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75626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9" name="Picture 16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94472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0" name="Picture 16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13317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11" name="Group 209"/>
            <p:cNvGrpSpPr>
              <a:grpSpLocks/>
            </p:cNvGrpSpPr>
            <p:nvPr/>
          </p:nvGrpSpPr>
          <p:grpSpPr bwMode="auto">
            <a:xfrm rot="16200000">
              <a:off x="1524277" y="5866417"/>
              <a:ext cx="542925" cy="621103"/>
              <a:chOff x="2400" y="2736"/>
              <a:chExt cx="912" cy="1152"/>
            </a:xfrm>
          </p:grpSpPr>
          <p:sp>
            <p:nvSpPr>
              <p:cNvPr id="448" name="Line 21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Line 21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Line 21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21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Line 21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21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Line 21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Line 21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Line 21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Line 21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Line 22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Line 22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Line 22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22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Line 22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22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Line 22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22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Line 22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22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12" name="Picture 23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80404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3" name="Picture 23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899249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4" name="Picture 23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18094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5" name="Picture 23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536940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6" name="Picture 23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355785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7" name="Picture 23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80404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8" name="Picture 23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899249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9" name="Picture 23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18094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0" name="Picture 23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536940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1" name="Picture 23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355785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22" name="Group 281"/>
            <p:cNvGrpSpPr/>
            <p:nvPr/>
          </p:nvGrpSpPr>
          <p:grpSpPr>
            <a:xfrm>
              <a:off x="1407546" y="5191126"/>
              <a:ext cx="1630396" cy="742951"/>
              <a:chOff x="1371600" y="1669256"/>
              <a:chExt cx="2400300" cy="928688"/>
            </a:xfrm>
          </p:grpSpPr>
          <p:sp>
            <p:nvSpPr>
              <p:cNvPr id="410" name="Line 283"/>
              <p:cNvSpPr>
                <a:spLocks noChangeShapeType="1"/>
              </p:cNvSpPr>
              <p:nvPr/>
            </p:nvSpPr>
            <p:spPr bwMode="auto">
              <a:xfrm flipH="1">
                <a:off x="3238500" y="2205038"/>
                <a:ext cx="152400" cy="392906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284"/>
              <p:cNvSpPr>
                <a:spLocks noChangeShapeType="1"/>
              </p:cNvSpPr>
              <p:nvPr/>
            </p:nvSpPr>
            <p:spPr bwMode="auto">
              <a:xfrm>
                <a:off x="3086100" y="2240756"/>
                <a:ext cx="381000" cy="357188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12" name="Group 280"/>
              <p:cNvGrpSpPr/>
              <p:nvPr/>
            </p:nvGrpSpPr>
            <p:grpSpPr>
              <a:xfrm>
                <a:off x="1371600" y="1669256"/>
                <a:ext cx="2400300" cy="892970"/>
                <a:chOff x="1371600" y="1669256"/>
                <a:chExt cx="2400300" cy="892970"/>
              </a:xfrm>
            </p:grpSpPr>
            <p:sp>
              <p:nvSpPr>
                <p:cNvPr id="413" name="Line 255"/>
                <p:cNvSpPr>
                  <a:spLocks noChangeShapeType="1"/>
                </p:cNvSpPr>
                <p:nvPr/>
              </p:nvSpPr>
              <p:spPr bwMode="auto">
                <a:xfrm>
                  <a:off x="1371600" y="1990725"/>
                  <a:ext cx="23622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Line 256"/>
                <p:cNvSpPr>
                  <a:spLocks noChangeShapeType="1"/>
                </p:cNvSpPr>
                <p:nvPr/>
              </p:nvSpPr>
              <p:spPr bwMode="auto">
                <a:xfrm>
                  <a:off x="1409700" y="2205038"/>
                  <a:ext cx="23622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4478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Line 258"/>
                <p:cNvSpPr>
                  <a:spLocks noChangeShapeType="1"/>
                </p:cNvSpPr>
                <p:nvPr/>
              </p:nvSpPr>
              <p:spPr bwMode="auto">
                <a:xfrm>
                  <a:off x="14478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Line 259"/>
                <p:cNvSpPr>
                  <a:spLocks noChangeShapeType="1"/>
                </p:cNvSpPr>
                <p:nvPr/>
              </p:nvSpPr>
              <p:spPr bwMode="auto">
                <a:xfrm>
                  <a:off x="1371600" y="2057400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Line 260"/>
                <p:cNvSpPr>
                  <a:spLocks noChangeShapeType="1"/>
                </p:cNvSpPr>
                <p:nvPr/>
              </p:nvSpPr>
              <p:spPr bwMode="auto">
                <a:xfrm>
                  <a:off x="17145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17907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" name="Line 262"/>
                <p:cNvSpPr>
                  <a:spLocks noChangeShapeType="1"/>
                </p:cNvSpPr>
                <p:nvPr/>
              </p:nvSpPr>
              <p:spPr bwMode="auto">
                <a:xfrm>
                  <a:off x="17907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1" name="Line 264"/>
                <p:cNvSpPr>
                  <a:spLocks noChangeShapeType="1"/>
                </p:cNvSpPr>
                <p:nvPr/>
              </p:nvSpPr>
              <p:spPr bwMode="auto">
                <a:xfrm>
                  <a:off x="20574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2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24765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3" name="Line 266"/>
                <p:cNvSpPr>
                  <a:spLocks noChangeShapeType="1"/>
                </p:cNvSpPr>
                <p:nvPr/>
              </p:nvSpPr>
              <p:spPr bwMode="auto">
                <a:xfrm>
                  <a:off x="24765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Line 267"/>
                <p:cNvSpPr>
                  <a:spLocks noChangeShapeType="1"/>
                </p:cNvSpPr>
                <p:nvPr/>
              </p:nvSpPr>
              <p:spPr bwMode="auto">
                <a:xfrm>
                  <a:off x="24384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Line 268"/>
                <p:cNvSpPr>
                  <a:spLocks noChangeShapeType="1"/>
                </p:cNvSpPr>
                <p:nvPr/>
              </p:nvSpPr>
              <p:spPr bwMode="auto">
                <a:xfrm>
                  <a:off x="27432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4290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Line 270"/>
                <p:cNvSpPr>
                  <a:spLocks noChangeShapeType="1"/>
                </p:cNvSpPr>
                <p:nvPr/>
              </p:nvSpPr>
              <p:spPr bwMode="auto">
                <a:xfrm>
                  <a:off x="34290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Line 271"/>
                <p:cNvSpPr>
                  <a:spLocks noChangeShapeType="1"/>
                </p:cNvSpPr>
                <p:nvPr/>
              </p:nvSpPr>
              <p:spPr bwMode="auto">
                <a:xfrm>
                  <a:off x="33909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Line 272"/>
                <p:cNvSpPr>
                  <a:spLocks noChangeShapeType="1"/>
                </p:cNvSpPr>
                <p:nvPr/>
              </p:nvSpPr>
              <p:spPr bwMode="auto">
                <a:xfrm>
                  <a:off x="36957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1242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Line 274"/>
                <p:cNvSpPr>
                  <a:spLocks noChangeShapeType="1"/>
                </p:cNvSpPr>
                <p:nvPr/>
              </p:nvSpPr>
              <p:spPr bwMode="auto">
                <a:xfrm>
                  <a:off x="31242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Line 275"/>
                <p:cNvSpPr>
                  <a:spLocks noChangeShapeType="1"/>
                </p:cNvSpPr>
                <p:nvPr/>
              </p:nvSpPr>
              <p:spPr bwMode="auto">
                <a:xfrm>
                  <a:off x="30861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Line 276"/>
                <p:cNvSpPr>
                  <a:spLocks noChangeShapeType="1"/>
                </p:cNvSpPr>
                <p:nvPr/>
              </p:nvSpPr>
              <p:spPr bwMode="auto">
                <a:xfrm>
                  <a:off x="33909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Line 277"/>
                <p:cNvSpPr>
                  <a:spLocks noChangeShapeType="1"/>
                </p:cNvSpPr>
                <p:nvPr/>
              </p:nvSpPr>
              <p:spPr bwMode="auto">
                <a:xfrm>
                  <a:off x="1676400" y="2240756"/>
                  <a:ext cx="152400" cy="32146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Line 278"/>
                <p:cNvSpPr>
                  <a:spLocks noChangeShapeType="1"/>
                </p:cNvSpPr>
                <p:nvPr/>
              </p:nvSpPr>
              <p:spPr bwMode="auto">
                <a:xfrm flipH="1">
                  <a:off x="1828800" y="2169319"/>
                  <a:ext cx="152400" cy="39290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6" name="Line 279"/>
                <p:cNvSpPr>
                  <a:spLocks noChangeShapeType="1"/>
                </p:cNvSpPr>
                <p:nvPr/>
              </p:nvSpPr>
              <p:spPr bwMode="auto">
                <a:xfrm>
                  <a:off x="1676400" y="2205038"/>
                  <a:ext cx="3810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7" name="Line 280"/>
                <p:cNvSpPr>
                  <a:spLocks noChangeShapeType="1"/>
                </p:cNvSpPr>
                <p:nvPr/>
              </p:nvSpPr>
              <p:spPr bwMode="auto">
                <a:xfrm>
                  <a:off x="1981200" y="2169319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8" name="Line 281"/>
                <p:cNvSpPr>
                  <a:spLocks noChangeShapeType="1"/>
                </p:cNvSpPr>
                <p:nvPr/>
              </p:nvSpPr>
              <p:spPr bwMode="auto">
                <a:xfrm>
                  <a:off x="3124200" y="2205038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9" name="Line 282"/>
                <p:cNvSpPr>
                  <a:spLocks noChangeShapeType="1"/>
                </p:cNvSpPr>
                <p:nvPr/>
              </p:nvSpPr>
              <p:spPr bwMode="auto">
                <a:xfrm>
                  <a:off x="3390900" y="2169319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" name="Line 285"/>
                <p:cNvSpPr>
                  <a:spLocks noChangeShapeType="1"/>
                </p:cNvSpPr>
                <p:nvPr/>
              </p:nvSpPr>
              <p:spPr bwMode="auto">
                <a:xfrm>
                  <a:off x="1943100" y="1704975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" name="Line 286"/>
                <p:cNvSpPr>
                  <a:spLocks noChangeShapeType="1"/>
                </p:cNvSpPr>
                <p:nvPr/>
              </p:nvSpPr>
              <p:spPr bwMode="auto">
                <a:xfrm>
                  <a:off x="1676400" y="1704975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" name="Line 287"/>
                <p:cNvSpPr>
                  <a:spLocks noChangeShapeType="1"/>
                </p:cNvSpPr>
                <p:nvPr/>
              </p:nvSpPr>
              <p:spPr bwMode="auto">
                <a:xfrm>
                  <a:off x="1676400" y="1704975"/>
                  <a:ext cx="3048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3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1714500" y="1704975"/>
                  <a:ext cx="2286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4" name="Line 290"/>
                <p:cNvSpPr>
                  <a:spLocks noChangeShapeType="1"/>
                </p:cNvSpPr>
                <p:nvPr/>
              </p:nvSpPr>
              <p:spPr bwMode="auto">
                <a:xfrm>
                  <a:off x="3352800" y="1669256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5" name="Line 291"/>
                <p:cNvSpPr>
                  <a:spLocks noChangeShapeType="1"/>
                </p:cNvSpPr>
                <p:nvPr/>
              </p:nvSpPr>
              <p:spPr bwMode="auto">
                <a:xfrm>
                  <a:off x="3086100" y="1669256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6" name="Line 292"/>
                <p:cNvSpPr>
                  <a:spLocks noChangeShapeType="1"/>
                </p:cNvSpPr>
                <p:nvPr/>
              </p:nvSpPr>
              <p:spPr bwMode="auto">
                <a:xfrm>
                  <a:off x="3086100" y="1669256"/>
                  <a:ext cx="3048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7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3124200" y="1669256"/>
                  <a:ext cx="2286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23" name="Group 69"/>
            <p:cNvGrpSpPr>
              <a:grpSpLocks/>
            </p:cNvGrpSpPr>
            <p:nvPr/>
          </p:nvGrpSpPr>
          <p:grpSpPr bwMode="auto">
            <a:xfrm rot="5400000">
              <a:off x="1446635" y="4637693"/>
              <a:ext cx="542925" cy="621103"/>
              <a:chOff x="2400" y="2736"/>
              <a:chExt cx="912" cy="1152"/>
            </a:xfrm>
          </p:grpSpPr>
          <p:sp>
            <p:nvSpPr>
              <p:cNvPr id="390" name="Line 7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7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7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7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7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7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7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7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7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7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8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8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8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8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8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8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8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8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8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8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24" name="Picture 9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976887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5" name="Picture 9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95732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6" name="Picture 9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14577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" name="Picture 9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433423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8" name="Picture 9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52268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9" name="Picture 9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976887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0" name="Picture 9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95732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1" name="Picture 9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14577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2" name="Picture 9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433423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3" name="Picture 9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52268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34" name="Group 175"/>
            <p:cNvGrpSpPr>
              <a:grpSpLocks/>
            </p:cNvGrpSpPr>
            <p:nvPr/>
          </p:nvGrpSpPr>
          <p:grpSpPr bwMode="auto">
            <a:xfrm rot="5400000">
              <a:off x="2430046" y="4637693"/>
              <a:ext cx="542925" cy="621103"/>
              <a:chOff x="2400" y="2736"/>
              <a:chExt cx="912" cy="1152"/>
            </a:xfrm>
          </p:grpSpPr>
          <p:sp>
            <p:nvSpPr>
              <p:cNvPr id="370" name="Line 176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177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178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179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180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181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182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183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184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18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186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187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188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189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190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191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192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193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194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195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35" name="Picture 19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960298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6" name="Picture 19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79143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7" name="Picture 19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97989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" name="Picture 19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16834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9" name="Picture 20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235679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0" name="Picture 20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960298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1" name="Picture 20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79143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2" name="Picture 20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97989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3" name="Picture 20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16834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4" name="Picture 20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235679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45" name="Group 279"/>
            <p:cNvGrpSpPr/>
            <p:nvPr/>
          </p:nvGrpSpPr>
          <p:grpSpPr>
            <a:xfrm>
              <a:off x="1304027" y="5135874"/>
              <a:ext cx="1785671" cy="828673"/>
              <a:chOff x="1257300" y="1633537"/>
              <a:chExt cx="2628900" cy="1035845"/>
            </a:xfrm>
          </p:grpSpPr>
          <p:pic>
            <p:nvPicPr>
              <p:cNvPr id="346" name="Picture 6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6195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7" name="Picture 6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6195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8" name="Picture 25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860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9" name="Picture 25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860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0" name="Picture 25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08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1" name="Picture 25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08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2" name="Picture 3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7300" y="195500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3" name="Picture 3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7300" y="2169319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4" name="Picture 17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28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5" name="Picture 17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861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6" name="Picture 24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9431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7" name="Picture 24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6764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8" name="Picture 24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9" name="Picture 24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718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0" name="Picture 24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669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1" name="Picture 25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2" name="Picture 10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288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3" name="Picture 10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4" name="Picture 20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5" name="Picture 20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099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6" name="Picture 24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7" name="Picture 24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669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" name="Picture 24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718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" name="Picture 24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cxnSp>
        <p:nvCxnSpPr>
          <p:cNvPr id="857" name="Straight Arrow Connector 856"/>
          <p:cNvCxnSpPr/>
          <p:nvPr/>
        </p:nvCxnSpPr>
        <p:spPr bwMode="auto">
          <a:xfrm rot="10800000">
            <a:off x="4114801" y="5105401"/>
            <a:ext cx="1828801" cy="1587"/>
          </a:xfrm>
          <a:prstGeom prst="straightConnector1">
            <a:avLst/>
          </a:prstGeom>
          <a:noFill/>
          <a:ln w="76200" cap="flat" cmpd="sng" algn="ctr">
            <a:solidFill>
              <a:srgbClr val="0183B7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858" name="TextBox 857"/>
          <p:cNvSpPr txBox="1"/>
          <p:nvPr/>
        </p:nvSpPr>
        <p:spPr>
          <a:xfrm>
            <a:off x="4267200" y="4876800"/>
            <a:ext cx="1295399" cy="552202"/>
          </a:xfrm>
          <a:prstGeom prst="rect">
            <a:avLst/>
          </a:prstGeom>
          <a:solidFill>
            <a:srgbClr val="EAEAEA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Routing </a:t>
            </a:r>
            <a:r>
              <a:rPr lang="en-US" sz="1100" dirty="0" err="1" smtClean="0"/>
              <a:t>DBs</a:t>
            </a:r>
            <a:r>
              <a:rPr lang="en-US" sz="1100" dirty="0" smtClean="0"/>
              <a:t> </a:t>
            </a:r>
            <a:br>
              <a:rPr lang="en-US" sz="1100" dirty="0" smtClean="0"/>
            </a:br>
            <a:r>
              <a:rPr lang="en-US" sz="1100" dirty="0" smtClean="0"/>
              <a:t>and</a:t>
            </a:r>
            <a:br>
              <a:rPr lang="en-US" sz="1100" dirty="0" smtClean="0"/>
            </a:br>
            <a:r>
              <a:rPr lang="en-US" sz="1100" dirty="0" smtClean="0"/>
              <a:t>NPS Algorithms</a:t>
            </a:r>
            <a:endParaRPr lang="en-US" sz="1100" dirty="0"/>
          </a:p>
        </p:txBody>
      </p:sp>
      <p:grpSp>
        <p:nvGrpSpPr>
          <p:cNvPr id="859" name="Group 594"/>
          <p:cNvGrpSpPr/>
          <p:nvPr/>
        </p:nvGrpSpPr>
        <p:grpSpPr>
          <a:xfrm>
            <a:off x="6019800" y="4267200"/>
            <a:ext cx="2895600" cy="1600200"/>
            <a:chOff x="4953000" y="1371600"/>
            <a:chExt cx="2895600" cy="1600200"/>
          </a:xfrm>
        </p:grpSpPr>
        <p:grpSp>
          <p:nvGrpSpPr>
            <p:cNvPr id="860" name="Group 326"/>
            <p:cNvGrpSpPr>
              <a:grpSpLocks/>
            </p:cNvGrpSpPr>
            <p:nvPr/>
          </p:nvGrpSpPr>
          <p:grpSpPr bwMode="auto">
            <a:xfrm>
              <a:off x="5708374" y="1925515"/>
              <a:ext cx="1384852" cy="430823"/>
              <a:chOff x="1536" y="3216"/>
              <a:chExt cx="1056" cy="336"/>
            </a:xfrm>
          </p:grpSpPr>
          <p:sp>
            <p:nvSpPr>
              <p:cNvPr id="879" name="Rectangle 30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1056" cy="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rgbClr val="016289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880" name="Text Box 309"/>
              <p:cNvSpPr txBox="1">
                <a:spLocks noChangeArrowheads="1"/>
              </p:cNvSpPr>
              <p:nvPr/>
            </p:nvSpPr>
            <p:spPr bwMode="auto">
              <a:xfrm>
                <a:off x="1584" y="3264"/>
                <a:ext cx="939" cy="2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00" dirty="0" smtClean="0"/>
                  <a:t>Cost Matrix</a:t>
                </a:r>
                <a:endParaRPr lang="en-US" sz="1000" dirty="0"/>
              </a:p>
            </p:txBody>
          </p:sp>
        </p:grpSp>
        <p:grpSp>
          <p:nvGrpSpPr>
            <p:cNvPr id="861" name="Group 311"/>
            <p:cNvGrpSpPr>
              <a:grpSpLocks/>
            </p:cNvGrpSpPr>
            <p:nvPr/>
          </p:nvGrpSpPr>
          <p:grpSpPr bwMode="auto">
            <a:xfrm>
              <a:off x="5582478" y="1371600"/>
              <a:ext cx="881270" cy="662903"/>
              <a:chOff x="2592" y="2507"/>
              <a:chExt cx="672" cy="517"/>
            </a:xfrm>
          </p:grpSpPr>
          <p:pic>
            <p:nvPicPr>
              <p:cNvPr id="877" name="Picture 312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878" name="Text Box 313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1</a:t>
                </a:r>
                <a:endParaRPr lang="en-US" sz="500" dirty="0"/>
              </a:p>
            </p:txBody>
          </p:sp>
        </p:grpSp>
        <p:grpSp>
          <p:nvGrpSpPr>
            <p:cNvPr id="862" name="Group 314"/>
            <p:cNvGrpSpPr>
              <a:grpSpLocks/>
            </p:cNvGrpSpPr>
            <p:nvPr/>
          </p:nvGrpSpPr>
          <p:grpSpPr bwMode="auto">
            <a:xfrm>
              <a:off x="6400800" y="1371600"/>
              <a:ext cx="881270" cy="662903"/>
              <a:chOff x="2592" y="2507"/>
              <a:chExt cx="672" cy="517"/>
            </a:xfrm>
          </p:grpSpPr>
          <p:pic>
            <p:nvPicPr>
              <p:cNvPr id="875" name="Picture 315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876" name="Text Box 316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2</a:t>
                </a:r>
              </a:p>
            </p:txBody>
          </p:sp>
        </p:grpSp>
        <p:grpSp>
          <p:nvGrpSpPr>
            <p:cNvPr id="863" name="Group 317"/>
            <p:cNvGrpSpPr>
              <a:grpSpLocks/>
            </p:cNvGrpSpPr>
            <p:nvPr/>
          </p:nvGrpSpPr>
          <p:grpSpPr bwMode="auto">
            <a:xfrm>
              <a:off x="6967330" y="1863969"/>
              <a:ext cx="881270" cy="662903"/>
              <a:chOff x="2592" y="2507"/>
              <a:chExt cx="672" cy="517"/>
            </a:xfrm>
          </p:grpSpPr>
          <p:pic>
            <p:nvPicPr>
              <p:cNvPr id="873" name="Picture 318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874" name="Text Box 319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6</a:t>
                </a:r>
              </a:p>
            </p:txBody>
          </p:sp>
        </p:grpSp>
        <p:grpSp>
          <p:nvGrpSpPr>
            <p:cNvPr id="864" name="Group 310"/>
            <p:cNvGrpSpPr>
              <a:grpSpLocks/>
            </p:cNvGrpSpPr>
            <p:nvPr/>
          </p:nvGrpSpPr>
          <p:grpSpPr bwMode="auto">
            <a:xfrm>
              <a:off x="4953000" y="1878074"/>
              <a:ext cx="881270" cy="662903"/>
              <a:chOff x="2592" y="2507"/>
              <a:chExt cx="672" cy="517"/>
            </a:xfrm>
          </p:grpSpPr>
          <p:pic>
            <p:nvPicPr>
              <p:cNvPr id="871" name="Picture 295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872" name="Text Box 304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3</a:t>
                </a:r>
              </a:p>
            </p:txBody>
          </p:sp>
        </p:grpSp>
        <p:grpSp>
          <p:nvGrpSpPr>
            <p:cNvPr id="865" name="Group 320"/>
            <p:cNvGrpSpPr>
              <a:grpSpLocks/>
            </p:cNvGrpSpPr>
            <p:nvPr/>
          </p:nvGrpSpPr>
          <p:grpSpPr bwMode="auto">
            <a:xfrm>
              <a:off x="6463748" y="2308897"/>
              <a:ext cx="881270" cy="662903"/>
              <a:chOff x="2592" y="2507"/>
              <a:chExt cx="672" cy="517"/>
            </a:xfrm>
          </p:grpSpPr>
          <p:pic>
            <p:nvPicPr>
              <p:cNvPr id="869" name="Picture 321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870" name="Text Box 322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5</a:t>
                </a:r>
              </a:p>
            </p:txBody>
          </p:sp>
        </p:grpSp>
        <p:grpSp>
          <p:nvGrpSpPr>
            <p:cNvPr id="866" name="Group 323"/>
            <p:cNvGrpSpPr>
              <a:grpSpLocks/>
            </p:cNvGrpSpPr>
            <p:nvPr/>
          </p:nvGrpSpPr>
          <p:grpSpPr bwMode="auto">
            <a:xfrm>
              <a:off x="5645426" y="2294792"/>
              <a:ext cx="881270" cy="662903"/>
              <a:chOff x="2592" y="2507"/>
              <a:chExt cx="672" cy="517"/>
            </a:xfrm>
          </p:grpSpPr>
          <p:pic>
            <p:nvPicPr>
              <p:cNvPr id="867" name="Picture 324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868" name="Text Box 325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4</a:t>
                </a:r>
              </a:p>
            </p:txBody>
          </p:sp>
        </p:grpSp>
      </p:grpSp>
      <p:sp>
        <p:nvSpPr>
          <p:cNvPr id="528" name="Rectangle 2"/>
          <p:cNvSpPr txBox="1">
            <a:spLocks noChangeArrowheads="1"/>
          </p:cNvSpPr>
          <p:nvPr/>
        </p:nvSpPr>
        <p:spPr bwMode="auto">
          <a:xfrm>
            <a:off x="922338" y="76200"/>
            <a:ext cx="72310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NPS/ALTO: Groups and Maps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87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loud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1572491" y="3962400"/>
            <a:ext cx="421870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7" name="Rectangle 105"/>
          <p:cNvSpPr>
            <a:spLocks noGrp="1" noChangeArrowheads="1"/>
          </p:cNvSpPr>
          <p:nvPr>
            <p:ph type="title" idx="4294967295"/>
          </p:nvPr>
        </p:nvSpPr>
        <p:spPr>
          <a:xfrm>
            <a:off x="922338" y="228600"/>
            <a:ext cx="8221662" cy="685800"/>
          </a:xfrm>
        </p:spPr>
        <p:txBody>
          <a:bodyPr/>
          <a:lstStyle/>
          <a:p>
            <a:pPr eaLnBrk="1" hangingPunct="1"/>
            <a:r>
              <a:rPr lang="en-GB" dirty="0" smtClean="0"/>
              <a:t>NPS: Grouping and Policies</a:t>
            </a:r>
            <a:br>
              <a:rPr lang="en-GB" dirty="0" smtClean="0"/>
            </a:br>
            <a:endParaRPr lang="en-US" dirty="0" smtClean="0"/>
          </a:p>
        </p:txBody>
      </p:sp>
      <p:grpSp>
        <p:nvGrpSpPr>
          <p:cNvPr id="3" name="Group 56"/>
          <p:cNvGrpSpPr/>
          <p:nvPr/>
        </p:nvGrpSpPr>
        <p:grpSpPr>
          <a:xfrm>
            <a:off x="5410200" y="5181600"/>
            <a:ext cx="2667000" cy="1295400"/>
            <a:chOff x="4953000" y="2743200"/>
            <a:chExt cx="2667000" cy="12954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4953000" y="2743200"/>
              <a:ext cx="2667000" cy="12954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pic>
          <p:nvPicPr>
            <p:cNvPr id="11" name="Picture 80" descr="MCj03871500000[1]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0" y="2834377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5791200" y="3139177"/>
              <a:ext cx="1295400" cy="28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11.3.1.1</a:t>
              </a:r>
              <a:endParaRPr lang="en-US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91200" y="3657600"/>
              <a:ext cx="914400" cy="28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11.3.2.1</a:t>
              </a:r>
              <a:endParaRPr lang="en-US" sz="1400" dirty="0"/>
            </a:p>
          </p:txBody>
        </p:sp>
        <p:pic>
          <p:nvPicPr>
            <p:cNvPr id="34" name="Picture 39" descr="Streamer-v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57800" y="3581400"/>
              <a:ext cx="56055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Box 52"/>
            <p:cNvSpPr txBox="1"/>
            <p:nvPr/>
          </p:nvSpPr>
          <p:spPr>
            <a:xfrm>
              <a:off x="5943600" y="2743200"/>
              <a:ext cx="1676400" cy="427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BGP routes with community: 111:789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29000" y="6082764"/>
            <a:ext cx="990600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 111</a:t>
            </a:r>
            <a:endParaRPr lang="en-US" sz="1600" dirty="0"/>
          </a:p>
        </p:txBody>
      </p:sp>
      <p:pic>
        <p:nvPicPr>
          <p:cNvPr id="41" name="Picture 2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2438400" y="5715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ectangle 329"/>
          <p:cNvSpPr txBox="1">
            <a:spLocks noChangeArrowheads="1"/>
          </p:cNvSpPr>
          <p:nvPr/>
        </p:nvSpPr>
        <p:spPr bwMode="auto">
          <a:xfrm>
            <a:off x="381000" y="838200"/>
            <a:ext cx="81391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230188" marR="0" lvl="0" indent="-230188" algn="l" defTabSz="814388" rtl="0" eaLnBrk="0" fontAlgn="base" latinLnBrk="0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-11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implementation: </a:t>
            </a:r>
          </a:p>
          <a:p>
            <a:pPr marL="687388" lvl="1" indent="-230188" defTabSz="814388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SzPct val="100000"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NPS co-locates endpoints having prefixes with same BGP Community value</a:t>
            </a:r>
          </a:p>
          <a:p>
            <a:pPr marL="687388" lvl="1" indent="-230188" defTabSz="814388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SzPct val="100000"/>
            </a:pPr>
            <a:r>
              <a:rPr lang="en-GB" sz="1600" b="0" kern="0" dirty="0" smtClean="0">
                <a:solidFill>
                  <a:srgbClr val="FFFFFF"/>
                </a:solidFill>
                <a:latin typeface="+mn-lt"/>
              </a:rPr>
              <a:t>NPS allow to define arbitrary weight between communities</a:t>
            </a:r>
          </a:p>
          <a:p>
            <a:pPr marL="687388" lvl="1" indent="-230188" defTabSz="814388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SzPct val="100000"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</a:t>
            </a:r>
          </a:p>
          <a:p>
            <a:pPr marL="687388" lvl="1" indent="-230188" defTabSz="814388">
              <a:lnSpc>
                <a:spcPct val="85000"/>
              </a:lnSpc>
              <a:spcBef>
                <a:spcPct val="50000"/>
              </a:spcBef>
              <a:buClr>
                <a:schemeClr val="tx2"/>
              </a:buClr>
              <a:buSzPct val="100000"/>
            </a:pPr>
            <a:r>
              <a:rPr lang="en-GB" sz="1600" b="0" kern="0" dirty="0" smtClean="0">
                <a:solidFill>
                  <a:srgbClr val="FFFFFF"/>
                </a:solidFill>
              </a:rPr>
              <a:t>	</a:t>
            </a:r>
            <a:r>
              <a:rPr lang="en-GB" sz="1600" b="0" dirty="0" smtClean="0">
                <a:solidFill>
                  <a:srgbClr val="FFFFFF"/>
                </a:solidFill>
              </a:rPr>
              <a:t>source-community 111:789 target-community 111:789  weight 5</a:t>
            </a:r>
            <a:br>
              <a:rPr lang="en-GB" sz="1600" b="0" dirty="0" smtClean="0">
                <a:solidFill>
                  <a:srgbClr val="FFFFFF"/>
                </a:solidFill>
              </a:rPr>
            </a:br>
            <a:r>
              <a:rPr lang="en-GB" sz="1600" b="0" dirty="0" smtClean="0">
                <a:solidFill>
                  <a:srgbClr val="FFFFFF"/>
                </a:solidFill>
              </a:rPr>
              <a:t>source-community 111:789 target-community 111:123  weight 3</a:t>
            </a:r>
            <a:br>
              <a:rPr lang="en-GB" sz="1600" b="0" dirty="0" smtClean="0">
                <a:solidFill>
                  <a:srgbClr val="FFFFFF"/>
                </a:solidFill>
              </a:rPr>
            </a:br>
            <a:r>
              <a:rPr lang="en-GB" sz="1600" b="0" dirty="0" smtClean="0">
                <a:solidFill>
                  <a:srgbClr val="FFFFFF"/>
                </a:solidFill>
              </a:rPr>
              <a:t>source-community 111:789 target-community 111:456  weight 1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572000" y="3352800"/>
            <a:ext cx="2743200" cy="1295400"/>
            <a:chOff x="4572000" y="3352800"/>
            <a:chExt cx="2743200" cy="1295400"/>
          </a:xfrm>
        </p:grpSpPr>
        <p:sp>
          <p:nvSpPr>
            <p:cNvPr id="42" name="Rectangle 41"/>
            <p:cNvSpPr/>
            <p:nvPr/>
          </p:nvSpPr>
          <p:spPr bwMode="auto">
            <a:xfrm>
              <a:off x="4572000" y="3352800"/>
              <a:ext cx="2667000" cy="1295400"/>
            </a:xfrm>
            <a:prstGeom prst="rect">
              <a:avLst/>
            </a:prstGeom>
            <a:solidFill>
              <a:srgbClr val="CC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pic>
          <p:nvPicPr>
            <p:cNvPr id="25" name="Picture 39" descr="Streamer-v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3000" y="4099823"/>
              <a:ext cx="56055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5638800" y="3352800"/>
              <a:ext cx="1676400" cy="427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BGP routes with community: 111:123</a:t>
              </a:r>
            </a:p>
          </p:txBody>
        </p:sp>
        <p:pic>
          <p:nvPicPr>
            <p:cNvPr id="44" name="Picture 39" descr="Streamer-v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3000" y="3581400"/>
              <a:ext cx="56055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5486400" y="3733800"/>
              <a:ext cx="1295400" cy="28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11.4.1.1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486400" y="4129777"/>
              <a:ext cx="1295400" cy="28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11.4.2.1</a:t>
              </a:r>
              <a:endParaRPr lang="en-US" sz="14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28600" y="4876800"/>
            <a:ext cx="2362200" cy="1371600"/>
            <a:chOff x="228600" y="4876800"/>
            <a:chExt cx="2362200" cy="1371600"/>
          </a:xfrm>
        </p:grpSpPr>
        <p:grpSp>
          <p:nvGrpSpPr>
            <p:cNvPr id="4" name="Group 61"/>
            <p:cNvGrpSpPr/>
            <p:nvPr/>
          </p:nvGrpSpPr>
          <p:grpSpPr>
            <a:xfrm>
              <a:off x="228600" y="4876800"/>
              <a:ext cx="2362200" cy="1371600"/>
              <a:chOff x="-152400" y="2971800"/>
              <a:chExt cx="2362200" cy="1371600"/>
            </a:xfrm>
          </p:grpSpPr>
          <p:grpSp>
            <p:nvGrpSpPr>
              <p:cNvPr id="7" name="Group 57"/>
              <p:cNvGrpSpPr/>
              <p:nvPr/>
            </p:nvGrpSpPr>
            <p:grpSpPr>
              <a:xfrm>
                <a:off x="-152400" y="2971800"/>
                <a:ext cx="2362200" cy="1371600"/>
                <a:chOff x="-152400" y="2971800"/>
                <a:chExt cx="2362200" cy="1371600"/>
              </a:xfrm>
            </p:grpSpPr>
            <p:sp>
              <p:nvSpPr>
                <p:cNvPr id="52" name="Rectangle 51"/>
                <p:cNvSpPr/>
                <p:nvPr/>
              </p:nvSpPr>
              <p:spPr bwMode="auto">
                <a:xfrm>
                  <a:off x="-152400" y="2971800"/>
                  <a:ext cx="2362200" cy="1371600"/>
                </a:xfrm>
                <a:prstGeom prst="rect">
                  <a:avLst/>
                </a:prstGeom>
                <a:solidFill>
                  <a:srgbClr val="CCFF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41061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814388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pic>
              <p:nvPicPr>
                <p:cNvPr id="32" name="Picture 39" descr="Streamer-v2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371600" y="3429000"/>
                  <a:ext cx="560552" cy="381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4" name="TextBox 53"/>
                <p:cNvSpPr txBox="1"/>
                <p:nvPr/>
              </p:nvSpPr>
              <p:spPr>
                <a:xfrm>
                  <a:off x="-152400" y="2971800"/>
                  <a:ext cx="1676400" cy="4278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BGP routes with community: 111:456</a:t>
                  </a: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609600" y="3596377"/>
                <a:ext cx="1295400" cy="289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11.2.1.1</a:t>
                </a:r>
                <a:endParaRPr lang="en-US" sz="1400" dirty="0"/>
              </a:p>
            </p:txBody>
          </p:sp>
        </p:grpSp>
        <p:pic>
          <p:nvPicPr>
            <p:cNvPr id="56" name="Picture 39" descr="Streamer-v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52600" y="5791200"/>
              <a:ext cx="560552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Box 56"/>
            <p:cNvSpPr txBox="1"/>
            <p:nvPr/>
          </p:nvSpPr>
          <p:spPr>
            <a:xfrm>
              <a:off x="990600" y="5882377"/>
              <a:ext cx="1295400" cy="28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11.2.2.1</a:t>
              </a:r>
              <a:endParaRPr lang="en-US" sz="1400" dirty="0"/>
            </a:p>
          </p:txBody>
        </p:sp>
      </p:grpSp>
      <p:pic>
        <p:nvPicPr>
          <p:cNvPr id="58" name="Picture 2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3505200" y="5257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TextBox 58"/>
          <p:cNvSpPr txBox="1"/>
          <p:nvPr/>
        </p:nvSpPr>
        <p:spPr>
          <a:xfrm>
            <a:off x="3505200" y="5181600"/>
            <a:ext cx="381000" cy="240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RR</a:t>
            </a:r>
            <a:endParaRPr lang="en-US" sz="1050" dirty="0"/>
          </a:p>
        </p:txBody>
      </p:sp>
      <p:pic>
        <p:nvPicPr>
          <p:cNvPr id="61" name="Picture 2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5105400" y="54102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2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4267200" y="44196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25"/>
          <p:cNvPicPr>
            <a:picLocks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2743200" y="4572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TextBox 59"/>
          <p:cNvSpPr txBox="1"/>
          <p:nvPr/>
        </p:nvSpPr>
        <p:spPr>
          <a:xfrm>
            <a:off x="2743200" y="4483950"/>
            <a:ext cx="457200" cy="2404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NPS</a:t>
            </a:r>
            <a:endParaRPr lang="en-US" sz="1050" dirty="0"/>
          </a:p>
        </p:txBody>
      </p:sp>
      <p:sp>
        <p:nvSpPr>
          <p:cNvPr id="64" name="Freeform 63"/>
          <p:cNvSpPr/>
          <p:nvPr/>
        </p:nvSpPr>
        <p:spPr bwMode="auto">
          <a:xfrm>
            <a:off x="3886200" y="5602514"/>
            <a:ext cx="1173238" cy="183445"/>
          </a:xfrm>
          <a:custGeom>
            <a:avLst/>
            <a:gdLst>
              <a:gd name="connsiteX0" fmla="*/ 1173238 w 1173238"/>
              <a:gd name="connsiteY0" fmla="*/ 0 h 183445"/>
              <a:gd name="connsiteX1" fmla="*/ 520095 w 1173238"/>
              <a:gd name="connsiteY1" fmla="*/ 181429 h 183445"/>
              <a:gd name="connsiteX2" fmla="*/ 0 w 1173238"/>
              <a:gd name="connsiteY2" fmla="*/ 12096 h 18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238" h="183445">
                <a:moveTo>
                  <a:pt x="1173238" y="0"/>
                </a:moveTo>
                <a:cubicBezTo>
                  <a:pt x="944436" y="89706"/>
                  <a:pt x="715635" y="179413"/>
                  <a:pt x="520095" y="181429"/>
                </a:cubicBezTo>
                <a:cubicBezTo>
                  <a:pt x="324555" y="183445"/>
                  <a:pt x="162277" y="97770"/>
                  <a:pt x="0" y="12096"/>
                </a:cubicBezTo>
              </a:path>
            </a:pathLst>
          </a:custGeom>
          <a:noFill/>
          <a:ln w="38100" cap="flat" cmpd="sng" algn="ctr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5" name="Freeform 64"/>
          <p:cNvSpPr/>
          <p:nvPr/>
        </p:nvSpPr>
        <p:spPr bwMode="auto">
          <a:xfrm>
            <a:off x="3771295" y="4724400"/>
            <a:ext cx="495905" cy="387048"/>
          </a:xfrm>
          <a:custGeom>
            <a:avLst/>
            <a:gdLst>
              <a:gd name="connsiteX0" fmla="*/ 495905 w 495905"/>
              <a:gd name="connsiteY0" fmla="*/ 0 h 387048"/>
              <a:gd name="connsiteX1" fmla="*/ 108857 w 495905"/>
              <a:gd name="connsiteY1" fmla="*/ 108857 h 387048"/>
              <a:gd name="connsiteX2" fmla="*/ 0 w 495905"/>
              <a:gd name="connsiteY2" fmla="*/ 387048 h 38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905" h="387048">
                <a:moveTo>
                  <a:pt x="495905" y="0"/>
                </a:moveTo>
                <a:cubicBezTo>
                  <a:pt x="343706" y="22174"/>
                  <a:pt x="191508" y="44349"/>
                  <a:pt x="108857" y="108857"/>
                </a:cubicBezTo>
                <a:cubicBezTo>
                  <a:pt x="26206" y="173365"/>
                  <a:pt x="0" y="387048"/>
                  <a:pt x="0" y="387048"/>
                </a:cubicBezTo>
              </a:path>
            </a:pathLst>
          </a:custGeom>
          <a:noFill/>
          <a:ln w="38100" cap="flat" cmpd="sng" algn="ctr">
            <a:solidFill>
              <a:srgbClr val="0183B7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6" name="Freeform 65"/>
          <p:cNvSpPr/>
          <p:nvPr/>
        </p:nvSpPr>
        <p:spPr bwMode="auto">
          <a:xfrm>
            <a:off x="2987524" y="5614610"/>
            <a:ext cx="604762" cy="260047"/>
          </a:xfrm>
          <a:custGeom>
            <a:avLst/>
            <a:gdLst>
              <a:gd name="connsiteX0" fmla="*/ 0 w 604762"/>
              <a:gd name="connsiteY0" fmla="*/ 254000 h 260047"/>
              <a:gd name="connsiteX1" fmla="*/ 387047 w 604762"/>
              <a:gd name="connsiteY1" fmla="*/ 217714 h 260047"/>
              <a:gd name="connsiteX2" fmla="*/ 604762 w 604762"/>
              <a:gd name="connsiteY2" fmla="*/ 0 h 26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762" h="260047">
                <a:moveTo>
                  <a:pt x="0" y="254000"/>
                </a:moveTo>
                <a:cubicBezTo>
                  <a:pt x="143126" y="257023"/>
                  <a:pt x="286253" y="260047"/>
                  <a:pt x="387047" y="217714"/>
                </a:cubicBezTo>
                <a:cubicBezTo>
                  <a:pt x="487841" y="175381"/>
                  <a:pt x="604762" y="0"/>
                  <a:pt x="604762" y="0"/>
                </a:cubicBezTo>
              </a:path>
            </a:pathLst>
          </a:custGeom>
          <a:noFill/>
          <a:ln w="38100" cap="flat" cmpd="sng" algn="ctr">
            <a:solidFill>
              <a:srgbClr val="0183B7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7" name="Freeform 66"/>
          <p:cNvSpPr/>
          <p:nvPr/>
        </p:nvSpPr>
        <p:spPr bwMode="auto">
          <a:xfrm>
            <a:off x="2923016" y="4985657"/>
            <a:ext cx="548317" cy="435429"/>
          </a:xfrm>
          <a:custGeom>
            <a:avLst/>
            <a:gdLst>
              <a:gd name="connsiteX0" fmla="*/ 548317 w 548317"/>
              <a:gd name="connsiteY0" fmla="*/ 435429 h 435429"/>
              <a:gd name="connsiteX1" fmla="*/ 88698 w 548317"/>
              <a:gd name="connsiteY1" fmla="*/ 278191 h 435429"/>
              <a:gd name="connsiteX2" fmla="*/ 16127 w 548317"/>
              <a:gd name="connsiteY2" fmla="*/ 0 h 43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317" h="435429">
                <a:moveTo>
                  <a:pt x="548317" y="435429"/>
                </a:moveTo>
                <a:cubicBezTo>
                  <a:pt x="362856" y="393096"/>
                  <a:pt x="177396" y="350763"/>
                  <a:pt x="88698" y="278191"/>
                </a:cubicBezTo>
                <a:cubicBezTo>
                  <a:pt x="0" y="205619"/>
                  <a:pt x="16127" y="0"/>
                  <a:pt x="16127" y="0"/>
                </a:cubicBezTo>
              </a:path>
            </a:pathLst>
          </a:custGeom>
          <a:noFill/>
          <a:ln w="38100" cap="flat" cmpd="sng" algn="ctr">
            <a:solidFill>
              <a:srgbClr val="0183B7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601" name="Rectangle 10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221662" cy="685800"/>
          </a:xfrm>
        </p:spPr>
        <p:txBody>
          <a:bodyPr/>
          <a:lstStyle/>
          <a:p>
            <a:r>
              <a:rPr lang="en-GB" sz="2400" dirty="0" smtClean="0"/>
              <a:t>NPS: Grouping and Policies</a:t>
            </a:r>
            <a:endParaRPr lang="en-US" sz="2400" dirty="0"/>
          </a:p>
        </p:txBody>
      </p:sp>
      <p:sp>
        <p:nvSpPr>
          <p:cNvPr id="1386602" name="Rectangle 106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05800" cy="495617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GB" dirty="0" smtClean="0">
                <a:solidFill>
                  <a:srgbClr val="FFFFFF"/>
                </a:solidFill>
              </a:rPr>
              <a:t>Goals: </a:t>
            </a:r>
          </a:p>
          <a:p>
            <a:pPr lvl="1">
              <a:lnSpc>
                <a:spcPct val="85000"/>
              </a:lnSpc>
            </a:pPr>
            <a:r>
              <a:rPr lang="en-GB" sz="1800" dirty="0" smtClean="0">
                <a:solidFill>
                  <a:srgbClr val="FFFFFF"/>
                </a:solidFill>
              </a:rPr>
              <a:t>Deliver a tool for </a:t>
            </a:r>
            <a:r>
              <a:rPr lang="en-GB" sz="1800" dirty="0" err="1" smtClean="0">
                <a:solidFill>
                  <a:srgbClr val="FFFFFF"/>
                </a:solidFill>
              </a:rPr>
              <a:t>SPs</a:t>
            </a:r>
            <a:r>
              <a:rPr lang="en-GB" sz="1800" dirty="0" smtClean="0">
                <a:solidFill>
                  <a:srgbClr val="FFFFFF"/>
                </a:solidFill>
              </a:rPr>
              <a:t> to implement and deploy NPS policies</a:t>
            </a:r>
            <a:br>
              <a:rPr lang="en-GB" sz="1800" dirty="0" smtClean="0">
                <a:solidFill>
                  <a:srgbClr val="FFFFFF"/>
                </a:solidFill>
              </a:rPr>
            </a:br>
            <a:r>
              <a:rPr lang="en-GB" sz="1800" dirty="0" smtClean="0">
                <a:solidFill>
                  <a:srgbClr val="FFFFFF"/>
                </a:solidFill>
              </a:rPr>
              <a:t>reflecting existing network layer policies and applied to applications</a:t>
            </a:r>
          </a:p>
          <a:p>
            <a:pPr>
              <a:lnSpc>
                <a:spcPct val="85000"/>
              </a:lnSpc>
            </a:pPr>
            <a:r>
              <a:rPr lang="en-GB" dirty="0" smtClean="0">
                <a:solidFill>
                  <a:srgbClr val="FFFFFF"/>
                </a:solidFill>
              </a:rPr>
              <a:t>Topology visibility at network layer makes little sense for application</a:t>
            </a:r>
          </a:p>
          <a:p>
            <a:pPr lvl="1">
              <a:lnSpc>
                <a:spcPct val="85000"/>
              </a:lnSpc>
            </a:pPr>
            <a:r>
              <a:rPr lang="en-GB" sz="1800" dirty="0" smtClean="0">
                <a:solidFill>
                  <a:srgbClr val="FFFFFF"/>
                </a:solidFill>
              </a:rPr>
              <a:t>No need to know topology atomic details</a:t>
            </a:r>
          </a:p>
          <a:p>
            <a:pPr lvl="1">
              <a:lnSpc>
                <a:spcPct val="85000"/>
              </a:lnSpc>
            </a:pPr>
            <a:r>
              <a:rPr lang="en-GB" sz="1800" dirty="0" smtClean="0">
                <a:solidFill>
                  <a:srgbClr val="FFFFFF"/>
                </a:solidFill>
              </a:rPr>
              <a:t>Need to preserve confidentiality between layers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Scale NPS services in different application contexts</a:t>
            </a:r>
          </a:p>
          <a:p>
            <a:pPr lvl="1"/>
            <a:r>
              <a:rPr lang="en-GB" sz="1800" dirty="0" smtClean="0">
                <a:solidFill>
                  <a:srgbClr val="FFFFFF"/>
                </a:solidFill>
              </a:rPr>
              <a:t>Deliver NPS services based on different “views” of the network according to different applications</a:t>
            </a:r>
          </a:p>
          <a:p>
            <a:r>
              <a:rPr lang="en-GB" sz="2200" dirty="0" smtClean="0">
                <a:solidFill>
                  <a:srgbClr val="FFFFFF"/>
                </a:solidFill>
              </a:rPr>
              <a:t>Two components:</a:t>
            </a:r>
          </a:p>
          <a:p>
            <a:pPr lvl="1"/>
            <a:r>
              <a:rPr lang="en-GB" sz="1800" dirty="0" smtClean="0">
                <a:solidFill>
                  <a:srgbClr val="FFFFFF"/>
                </a:solidFill>
              </a:rPr>
              <a:t>Grouping method</a:t>
            </a:r>
          </a:p>
          <a:p>
            <a:pPr lvl="1"/>
            <a:r>
              <a:rPr lang="en-GB" sz="1800" dirty="0" smtClean="0">
                <a:solidFill>
                  <a:srgbClr val="FFFFFF"/>
                </a:solidFill>
              </a:rPr>
              <a:t>Cost</a:t>
            </a:r>
            <a:r>
              <a:rPr lang="en-GB" sz="1800" dirty="0" smtClean="0">
                <a:solidFill>
                  <a:srgbClr val="FFFFFF"/>
                </a:solidFill>
              </a:rPr>
              <a:t> Matrix/Map</a:t>
            </a:r>
            <a:endParaRPr lang="en-GB" sz="18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660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057400"/>
            <a:ext cx="8763000" cy="205740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6699"/>
              </a:buClr>
              <a:buFont typeface="Times" pitchFamily="-112" charset="0"/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NPS</a:t>
            </a:r>
          </a:p>
          <a:p>
            <a:pPr>
              <a:lnSpc>
                <a:spcPct val="120000"/>
              </a:lnSpc>
              <a:buClr>
                <a:srgbClr val="006699"/>
              </a:buClr>
              <a:buFont typeface="Times" pitchFamily="-112" charset="0"/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Introduction &amp; Overview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304800"/>
            <a:ext cx="2057400" cy="1143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601" name="Rectangle 10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8221662" cy="685800"/>
          </a:xfrm>
        </p:spPr>
        <p:txBody>
          <a:bodyPr/>
          <a:lstStyle/>
          <a:p>
            <a:r>
              <a:rPr lang="en-GB" sz="2400" dirty="0" smtClean="0"/>
              <a:t>NPS: Grouping and Policies</a:t>
            </a:r>
            <a:br>
              <a:rPr lang="en-GB" sz="2400" dirty="0" smtClean="0"/>
            </a:br>
            <a:r>
              <a:rPr lang="en-GB" sz="2400" dirty="0" smtClean="0"/>
              <a:t>Components</a:t>
            </a:r>
            <a:endParaRPr lang="en-US" sz="2400" dirty="0"/>
          </a:p>
        </p:txBody>
      </p:sp>
      <p:sp>
        <p:nvSpPr>
          <p:cNvPr id="1386602" name="Rectangle 106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0825"/>
            <a:ext cx="8305800" cy="4651375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Grouping method: 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</a:rPr>
              <a:t>How to efficiently group prefixes/addresses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</a:rPr>
              <a:t>SP need to define groups not corresponding to pure IP grouping methods (prefix/summary/AS)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</a:rPr>
              <a:t>Groups should be able to reflect any policy criteria: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</a:rPr>
              <a:t>	Location, connectivity type, service, …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</a:rPr>
              <a:t>Grouping method should be capable of leveraging existing grouping methods deployed in SP infrastructure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</a:rPr>
              <a:t>BGP Community is used by most </a:t>
            </a:r>
            <a:r>
              <a:rPr lang="en-GB" dirty="0" err="1" smtClean="0">
                <a:solidFill>
                  <a:srgbClr val="FFFFFF"/>
                </a:solidFill>
              </a:rPr>
              <a:t>SPs</a:t>
            </a:r>
            <a:r>
              <a:rPr lang="en-GB" dirty="0" smtClean="0">
                <a:solidFill>
                  <a:srgbClr val="FFFFFF"/>
                </a:solidFill>
              </a:rPr>
              <a:t> as a grouping </a:t>
            </a:r>
            <a:r>
              <a:rPr lang="en-GB" dirty="0" smtClean="0">
                <a:solidFill>
                  <a:srgbClr val="FFFFFF"/>
                </a:solidFill>
              </a:rPr>
              <a:t>method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Cost Matrix</a:t>
            </a:r>
          </a:p>
          <a:p>
            <a:pPr lvl="1"/>
            <a:r>
              <a:rPr lang="en-GB" dirty="0" smtClean="0">
                <a:solidFill>
                  <a:srgbClr val="FFFFFF"/>
                </a:solidFill>
              </a:rPr>
              <a:t>Policy and cost definition between groups</a:t>
            </a:r>
            <a:endParaRPr lang="en-GB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660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601" name="Rectangle 10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221662" cy="685800"/>
          </a:xfrm>
        </p:spPr>
        <p:txBody>
          <a:bodyPr/>
          <a:lstStyle/>
          <a:p>
            <a:r>
              <a:rPr lang="en-GB" sz="2400" dirty="0" smtClean="0"/>
              <a:t>NPS: Aggregated Topology Algorithms</a:t>
            </a:r>
            <a:endParaRPr lang="en-US" sz="2400" dirty="0"/>
          </a:p>
        </p:txBody>
      </p:sp>
      <p:sp>
        <p:nvSpPr>
          <p:cNvPr id="1386602" name="Rectangle 106"/>
          <p:cNvSpPr>
            <a:spLocks noGrp="1" noChangeArrowheads="1"/>
          </p:cNvSpPr>
          <p:nvPr>
            <p:ph type="body" idx="4294967295"/>
          </p:nvPr>
        </p:nvSpPr>
        <p:spPr>
          <a:xfrm>
            <a:off x="471487" y="1371600"/>
            <a:ext cx="8139113" cy="4651375"/>
          </a:xfrm>
        </p:spPr>
        <p:txBody>
          <a:bodyPr/>
          <a:lstStyle/>
          <a:p>
            <a:r>
              <a:rPr lang="en-GB" sz="2000" dirty="0" smtClean="0">
                <a:solidFill>
                  <a:srgbClr val="FFFFFF"/>
                </a:solidFill>
              </a:rPr>
              <a:t>Current deployments allow to leverage BGP Communities</a:t>
            </a:r>
          </a:p>
          <a:p>
            <a:pPr lvl="1"/>
            <a:r>
              <a:rPr lang="en-GB" sz="1600" dirty="0" smtClean="0">
                <a:solidFill>
                  <a:srgbClr val="FFFFFF"/>
                </a:solidFill>
              </a:rPr>
              <a:t>BGP Communities represent location: </a:t>
            </a:r>
            <a:r>
              <a:rPr lang="en-GB" sz="1600" dirty="0" err="1" smtClean="0">
                <a:solidFill>
                  <a:srgbClr val="FFFFFF"/>
                </a:solidFill>
              </a:rPr>
              <a:t>PoP</a:t>
            </a:r>
            <a:r>
              <a:rPr lang="en-GB" sz="1600" dirty="0" smtClean="0">
                <a:solidFill>
                  <a:srgbClr val="FFFFFF"/>
                </a:solidFill>
              </a:rPr>
              <a:t>/City/Region/…</a:t>
            </a:r>
          </a:p>
          <a:p>
            <a:pPr lvl="1">
              <a:lnSpc>
                <a:spcPct val="85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Additional numbering schemes can be deployed to represent new groups</a:t>
            </a:r>
          </a:p>
          <a:p>
            <a:pPr lvl="1">
              <a:lnSpc>
                <a:spcPct val="85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NPS Server handle the change: NO IMPACT ON NETWORK</a:t>
            </a:r>
            <a:br>
              <a:rPr lang="en-GB" sz="1600" dirty="0" smtClean="0">
                <a:solidFill>
                  <a:srgbClr val="FFFFFF"/>
                </a:solidFill>
              </a:rPr>
            </a:br>
            <a:endParaRPr lang="en-GB" sz="1800" dirty="0" smtClean="0">
              <a:solidFill>
                <a:srgbClr val="FFFFFF"/>
              </a:solidFill>
            </a:endParaRPr>
          </a:p>
          <a:p>
            <a:pPr>
              <a:lnSpc>
                <a:spcPct val="85000"/>
              </a:lnSpc>
            </a:pPr>
            <a:r>
              <a:rPr lang="en-GB" sz="2000" dirty="0" smtClean="0">
                <a:solidFill>
                  <a:srgbClr val="FFFFFF"/>
                </a:solidFill>
              </a:rPr>
              <a:t>NPS algorithms leverage community attributes in order to derive the aggregate topology map</a:t>
            </a:r>
            <a:br>
              <a:rPr lang="en-GB" sz="2000" dirty="0" smtClean="0">
                <a:solidFill>
                  <a:srgbClr val="FFFFFF"/>
                </a:solidFill>
              </a:rPr>
            </a:br>
            <a:endParaRPr lang="en-GB" sz="2000" dirty="0" smtClean="0">
              <a:solidFill>
                <a:srgbClr val="FFFFFF"/>
              </a:solidFill>
            </a:endParaRPr>
          </a:p>
          <a:p>
            <a:r>
              <a:rPr lang="en-GB" sz="2000" dirty="0" smtClean="0">
                <a:solidFill>
                  <a:srgbClr val="FFFFFF"/>
                </a:solidFill>
              </a:rPr>
              <a:t>Current implementation use Community matching criteria</a:t>
            </a:r>
          </a:p>
          <a:p>
            <a:pPr lvl="1"/>
            <a:r>
              <a:rPr lang="en-GB" sz="1600" dirty="0" smtClean="0">
                <a:solidFill>
                  <a:srgbClr val="FFFFFF"/>
                </a:solidFill>
              </a:rPr>
              <a:t>	strict-match</a:t>
            </a:r>
          </a:p>
          <a:p>
            <a:pPr lvl="1"/>
            <a:r>
              <a:rPr lang="en-GB" sz="1600" dirty="0" smtClean="0">
                <a:solidFill>
                  <a:srgbClr val="FFFFFF"/>
                </a:solidFill>
              </a:rPr>
              <a:t>	weighted match</a:t>
            </a:r>
          </a:p>
          <a:p>
            <a:pPr lvl="1"/>
            <a:r>
              <a:rPr lang="en-GB" sz="1600" dirty="0" smtClean="0">
                <a:solidFill>
                  <a:srgbClr val="FFFFFF"/>
                </a:solidFill>
              </a:rPr>
              <a:t>	exclusion</a:t>
            </a:r>
          </a:p>
          <a:p>
            <a:r>
              <a:rPr lang="en-GB" sz="2000" dirty="0" smtClean="0">
                <a:solidFill>
                  <a:srgbClr val="FFFFFF"/>
                </a:solidFill>
              </a:rPr>
              <a:t>Example:</a:t>
            </a:r>
          </a:p>
          <a:p>
            <a:pPr lvl="1"/>
            <a:r>
              <a:rPr lang="en-GB" sz="1600" dirty="0" smtClean="0">
                <a:solidFill>
                  <a:srgbClr val="FFFFFF"/>
                </a:solidFill>
              </a:rPr>
              <a:t>source-community 123:1234 target-community 123:4567 weight 5</a:t>
            </a:r>
          </a:p>
          <a:p>
            <a:pPr>
              <a:buNone/>
            </a:pPr>
            <a:endParaRPr lang="en-GB" sz="200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660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0"/>
          <p:cNvGrpSpPr/>
          <p:nvPr/>
        </p:nvGrpSpPr>
        <p:grpSpPr>
          <a:xfrm>
            <a:off x="5181600" y="1143000"/>
            <a:ext cx="3657600" cy="5257800"/>
            <a:chOff x="4572000" y="1143000"/>
            <a:chExt cx="3657600" cy="5257800"/>
          </a:xfrm>
        </p:grpSpPr>
        <p:sp>
          <p:nvSpPr>
            <p:cNvPr id="594" name="Rectangle 593"/>
            <p:cNvSpPr/>
            <p:nvPr/>
          </p:nvSpPr>
          <p:spPr bwMode="auto">
            <a:xfrm>
              <a:off x="4648200" y="1143000"/>
              <a:ext cx="3352800" cy="5257800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rgbClr val="CCFFCC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599" name="Straight Connector 598"/>
            <p:cNvCxnSpPr/>
            <p:nvPr/>
          </p:nvCxnSpPr>
          <p:spPr bwMode="auto">
            <a:xfrm>
              <a:off x="4572000" y="4648200"/>
              <a:ext cx="3581400" cy="1588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0" name="Straight Connector 599"/>
            <p:cNvCxnSpPr/>
            <p:nvPr/>
          </p:nvCxnSpPr>
          <p:spPr bwMode="auto">
            <a:xfrm>
              <a:off x="4648200" y="2971800"/>
              <a:ext cx="3581400" cy="1588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88873" name="Rectangle 329"/>
          <p:cNvSpPr>
            <a:spLocks noGrp="1" noChangeArrowheads="1"/>
          </p:cNvSpPr>
          <p:nvPr>
            <p:ph type="body" idx="4294967295"/>
          </p:nvPr>
        </p:nvSpPr>
        <p:spPr>
          <a:xfrm>
            <a:off x="90487" y="6019800"/>
            <a:ext cx="8139113" cy="6096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GB" sz="2000" dirty="0" smtClean="0">
                <a:solidFill>
                  <a:srgbClr val="FFFFFF"/>
                </a:solidFill>
              </a:rPr>
              <a:t>From Topology and Policies to Maps</a:t>
            </a:r>
          </a:p>
        </p:txBody>
      </p:sp>
      <p:sp>
        <p:nvSpPr>
          <p:cNvPr id="1388872" name="Rectangle 328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1662" cy="685800"/>
          </a:xfrm>
        </p:spPr>
        <p:txBody>
          <a:bodyPr/>
          <a:lstStyle/>
          <a:p>
            <a:r>
              <a:rPr lang="en-GB" sz="2400" dirty="0" smtClean="0"/>
              <a:t>NPS: Grouping and Policies</a:t>
            </a:r>
            <a:endParaRPr lang="en-US" sz="2400" dirty="0"/>
          </a:p>
        </p:txBody>
      </p:sp>
      <p:grpSp>
        <p:nvGrpSpPr>
          <p:cNvPr id="3" name="Group 284"/>
          <p:cNvGrpSpPr/>
          <p:nvPr/>
        </p:nvGrpSpPr>
        <p:grpSpPr>
          <a:xfrm>
            <a:off x="381000" y="2590800"/>
            <a:ext cx="3429000" cy="2209800"/>
            <a:chOff x="833887" y="4648200"/>
            <a:chExt cx="2704381" cy="1828800"/>
          </a:xfrm>
        </p:grpSpPr>
        <p:grpSp>
          <p:nvGrpSpPr>
            <p:cNvPr id="4" name="Group 36"/>
            <p:cNvGrpSpPr>
              <a:grpSpLocks/>
            </p:cNvGrpSpPr>
            <p:nvPr/>
          </p:nvGrpSpPr>
          <p:grpSpPr bwMode="auto">
            <a:xfrm rot="10800000">
              <a:off x="2986182" y="5191125"/>
              <a:ext cx="491705" cy="685800"/>
              <a:chOff x="2400" y="2736"/>
              <a:chExt cx="912" cy="1152"/>
            </a:xfrm>
          </p:grpSpPr>
          <p:sp>
            <p:nvSpPr>
              <p:cNvPr id="508" name="Line 37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Line 38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Line 39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Line 40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Line 41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Line 42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Line 43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Line 44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Line 45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Line 46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Line 47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Line 48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Line 49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Line 50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Line 51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Line 52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Line 53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Line 54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Line 55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Line 56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79" name="Picture 5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1054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0" name="Picture 5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1054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1" name="Picture 5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2768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2" name="Picture 6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2768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3" name="Picture 6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4483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4" name="Picture 6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4483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5" name="Picture 6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6197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6" name="Picture 6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6197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7" name="Picture 6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124200" y="5791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8" name="Picture 6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357113" y="5791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278"/>
            <p:cNvGrpSpPr/>
            <p:nvPr/>
          </p:nvGrpSpPr>
          <p:grpSpPr>
            <a:xfrm>
              <a:off x="889959" y="5196840"/>
              <a:ext cx="491705" cy="685801"/>
              <a:chOff x="381000" y="1676400"/>
              <a:chExt cx="723900" cy="857250"/>
            </a:xfrm>
          </p:grpSpPr>
          <p:sp>
            <p:nvSpPr>
              <p:cNvPr id="488" name="Line 4"/>
              <p:cNvSpPr>
                <a:spLocks noChangeShapeType="1"/>
              </p:cNvSpPr>
              <p:nvPr/>
            </p:nvSpPr>
            <p:spPr bwMode="auto">
              <a:xfrm>
                <a:off x="762000" y="1712118"/>
                <a:ext cx="304800" cy="28575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Line 5"/>
              <p:cNvSpPr>
                <a:spLocks noChangeShapeType="1"/>
              </p:cNvSpPr>
              <p:nvPr/>
            </p:nvSpPr>
            <p:spPr bwMode="auto">
              <a:xfrm>
                <a:off x="419100" y="1712118"/>
                <a:ext cx="647700" cy="28575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Line 6"/>
              <p:cNvSpPr>
                <a:spLocks noChangeShapeType="1"/>
              </p:cNvSpPr>
              <p:nvPr/>
            </p:nvSpPr>
            <p:spPr bwMode="auto">
              <a:xfrm>
                <a:off x="723900" y="1926431"/>
                <a:ext cx="342900" cy="7143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Line 7"/>
              <p:cNvSpPr>
                <a:spLocks noChangeShapeType="1"/>
              </p:cNvSpPr>
              <p:nvPr/>
            </p:nvSpPr>
            <p:spPr bwMode="auto">
              <a:xfrm>
                <a:off x="381000" y="1926431"/>
                <a:ext cx="685800" cy="7143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Line 8"/>
              <p:cNvSpPr>
                <a:spLocks noChangeShapeType="1"/>
              </p:cNvSpPr>
              <p:nvPr/>
            </p:nvSpPr>
            <p:spPr bwMode="auto">
              <a:xfrm flipV="1">
                <a:off x="419100" y="1997868"/>
                <a:ext cx="6477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Line 9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Line 10"/>
              <p:cNvSpPr>
                <a:spLocks noChangeShapeType="1"/>
              </p:cNvSpPr>
              <p:nvPr/>
            </p:nvSpPr>
            <p:spPr bwMode="auto">
              <a:xfrm flipV="1">
                <a:off x="381000" y="1997868"/>
                <a:ext cx="6858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Line 11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Line 12"/>
              <p:cNvSpPr>
                <a:spLocks noChangeShapeType="1"/>
              </p:cNvSpPr>
              <p:nvPr/>
            </p:nvSpPr>
            <p:spPr bwMode="auto">
              <a:xfrm flipV="1">
                <a:off x="381000" y="1997868"/>
                <a:ext cx="6858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Line 13"/>
              <p:cNvSpPr>
                <a:spLocks noChangeShapeType="1"/>
              </p:cNvSpPr>
              <p:nvPr/>
            </p:nvSpPr>
            <p:spPr bwMode="auto">
              <a:xfrm flipV="1">
                <a:off x="723900" y="1997868"/>
                <a:ext cx="3429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Line 14"/>
              <p:cNvSpPr>
                <a:spLocks noChangeShapeType="1"/>
              </p:cNvSpPr>
              <p:nvPr/>
            </p:nvSpPr>
            <p:spPr bwMode="auto">
              <a:xfrm flipV="1">
                <a:off x="381000" y="2212181"/>
                <a:ext cx="723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Line 15"/>
              <p:cNvSpPr>
                <a:spLocks noChangeShapeType="1"/>
              </p:cNvSpPr>
              <p:nvPr/>
            </p:nvSpPr>
            <p:spPr bwMode="auto">
              <a:xfrm flipV="1">
                <a:off x="723900" y="2212181"/>
                <a:ext cx="3810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Line 16"/>
              <p:cNvSpPr>
                <a:spLocks noChangeShapeType="1"/>
              </p:cNvSpPr>
              <p:nvPr/>
            </p:nvSpPr>
            <p:spPr bwMode="auto">
              <a:xfrm flipV="1">
                <a:off x="381000" y="2212181"/>
                <a:ext cx="7239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Line 17"/>
              <p:cNvSpPr>
                <a:spLocks noChangeShapeType="1"/>
              </p:cNvSpPr>
              <p:nvPr/>
            </p:nvSpPr>
            <p:spPr bwMode="auto">
              <a:xfrm flipV="1">
                <a:off x="762000" y="2212181"/>
                <a:ext cx="3048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Line 18"/>
              <p:cNvSpPr>
                <a:spLocks noChangeShapeType="1"/>
              </p:cNvSpPr>
              <p:nvPr/>
            </p:nvSpPr>
            <p:spPr bwMode="auto">
              <a:xfrm>
                <a:off x="381000" y="2105025"/>
                <a:ext cx="6858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Line 19"/>
              <p:cNvSpPr>
                <a:spLocks noChangeShapeType="1"/>
              </p:cNvSpPr>
              <p:nvPr/>
            </p:nvSpPr>
            <p:spPr bwMode="auto">
              <a:xfrm>
                <a:off x="723900" y="2105025"/>
                <a:ext cx="381000" cy="10715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Line 20"/>
              <p:cNvSpPr>
                <a:spLocks noChangeShapeType="1"/>
              </p:cNvSpPr>
              <p:nvPr/>
            </p:nvSpPr>
            <p:spPr bwMode="auto">
              <a:xfrm>
                <a:off x="381000" y="1890712"/>
                <a:ext cx="7239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Line 21"/>
              <p:cNvSpPr>
                <a:spLocks noChangeShapeType="1"/>
              </p:cNvSpPr>
              <p:nvPr/>
            </p:nvSpPr>
            <p:spPr bwMode="auto">
              <a:xfrm>
                <a:off x="723900" y="1890712"/>
                <a:ext cx="381000" cy="321469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Line 22"/>
              <p:cNvSpPr>
                <a:spLocks noChangeShapeType="1"/>
              </p:cNvSpPr>
              <p:nvPr/>
            </p:nvSpPr>
            <p:spPr bwMode="auto">
              <a:xfrm>
                <a:off x="381000" y="1676400"/>
                <a:ext cx="7239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Line 23"/>
              <p:cNvSpPr>
                <a:spLocks noChangeShapeType="1"/>
              </p:cNvSpPr>
              <p:nvPr/>
            </p:nvSpPr>
            <p:spPr bwMode="auto">
              <a:xfrm>
                <a:off x="723900" y="1676400"/>
                <a:ext cx="381000" cy="535781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90" name="Picture 2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1244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1" name="Picture 2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1244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2" name="Picture 2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2959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3" name="Picture 2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2959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4" name="Picture 2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4673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5" name="Picture 2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4673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6" name="Picture 3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6388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7" name="Picture 3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6388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8" name="Picture 3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833887" y="58102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9" name="Picture 3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066800" y="58102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" name="Group 139"/>
            <p:cNvGrpSpPr>
              <a:grpSpLocks/>
            </p:cNvGrpSpPr>
            <p:nvPr/>
          </p:nvGrpSpPr>
          <p:grpSpPr bwMode="auto">
            <a:xfrm rot="16200000">
              <a:off x="2481810" y="5866417"/>
              <a:ext cx="542925" cy="621103"/>
              <a:chOff x="2400" y="2736"/>
              <a:chExt cx="912" cy="1152"/>
            </a:xfrm>
          </p:grpSpPr>
          <p:sp>
            <p:nvSpPr>
              <p:cNvPr id="468" name="Line 14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Line 14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Line 14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Line 14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Line 14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Line 14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Line 14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Line 14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Line 14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Line 14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Line 15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Line 15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Line 15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Line 15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Line 15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Line 15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Line 15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Line 15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Line 15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Line 15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01" name="Picture 16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037936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2" name="Picture 16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856781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3" name="Picture 16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75626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4" name="Picture 16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94472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5" name="Picture 16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13317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6" name="Picture 16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3037936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" name="Picture 16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856781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" name="Picture 16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675626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9" name="Picture 16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94472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0" name="Picture 16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13317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" name="Group 209"/>
            <p:cNvGrpSpPr>
              <a:grpSpLocks/>
            </p:cNvGrpSpPr>
            <p:nvPr/>
          </p:nvGrpSpPr>
          <p:grpSpPr bwMode="auto">
            <a:xfrm rot="16200000">
              <a:off x="1524277" y="5866417"/>
              <a:ext cx="542925" cy="621103"/>
              <a:chOff x="2400" y="2736"/>
              <a:chExt cx="912" cy="1152"/>
            </a:xfrm>
          </p:grpSpPr>
          <p:sp>
            <p:nvSpPr>
              <p:cNvPr id="448" name="Line 21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Line 21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Line 21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Line 21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Line 21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Line 21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Line 21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Line 21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Line 21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Line 21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Line 22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Line 22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Line 22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Line 22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Line 22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Line 22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Line 22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Line 22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Line 22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Line 22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12" name="Picture 23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80404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3" name="Picture 23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899249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4" name="Picture 23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18094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5" name="Picture 23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536940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6" name="Picture 23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355785" y="607695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7" name="Picture 23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80404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8" name="Picture 23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899249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9" name="Picture 23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18094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0" name="Picture 23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536940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1" name="Picture 23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355785" y="633412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" name="Group 281"/>
            <p:cNvGrpSpPr/>
            <p:nvPr/>
          </p:nvGrpSpPr>
          <p:grpSpPr>
            <a:xfrm>
              <a:off x="1407546" y="5191126"/>
              <a:ext cx="1630396" cy="742951"/>
              <a:chOff x="1371600" y="1669256"/>
              <a:chExt cx="2400300" cy="928688"/>
            </a:xfrm>
          </p:grpSpPr>
          <p:sp>
            <p:nvSpPr>
              <p:cNvPr id="410" name="Line 283"/>
              <p:cNvSpPr>
                <a:spLocks noChangeShapeType="1"/>
              </p:cNvSpPr>
              <p:nvPr/>
            </p:nvSpPr>
            <p:spPr bwMode="auto">
              <a:xfrm flipH="1">
                <a:off x="3238500" y="2205038"/>
                <a:ext cx="152400" cy="392906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284"/>
              <p:cNvSpPr>
                <a:spLocks noChangeShapeType="1"/>
              </p:cNvSpPr>
              <p:nvPr/>
            </p:nvSpPr>
            <p:spPr bwMode="auto">
              <a:xfrm>
                <a:off x="3086100" y="2240756"/>
                <a:ext cx="381000" cy="357188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9" name="Group 280"/>
              <p:cNvGrpSpPr/>
              <p:nvPr/>
            </p:nvGrpSpPr>
            <p:grpSpPr>
              <a:xfrm>
                <a:off x="1371600" y="1669256"/>
                <a:ext cx="2400300" cy="892970"/>
                <a:chOff x="1371600" y="1669256"/>
                <a:chExt cx="2400300" cy="892970"/>
              </a:xfrm>
            </p:grpSpPr>
            <p:sp>
              <p:nvSpPr>
                <p:cNvPr id="413" name="Line 255"/>
                <p:cNvSpPr>
                  <a:spLocks noChangeShapeType="1"/>
                </p:cNvSpPr>
                <p:nvPr/>
              </p:nvSpPr>
              <p:spPr bwMode="auto">
                <a:xfrm>
                  <a:off x="1371600" y="1990725"/>
                  <a:ext cx="23622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Line 256"/>
                <p:cNvSpPr>
                  <a:spLocks noChangeShapeType="1"/>
                </p:cNvSpPr>
                <p:nvPr/>
              </p:nvSpPr>
              <p:spPr bwMode="auto">
                <a:xfrm>
                  <a:off x="1409700" y="2205038"/>
                  <a:ext cx="2362200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14478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Line 258"/>
                <p:cNvSpPr>
                  <a:spLocks noChangeShapeType="1"/>
                </p:cNvSpPr>
                <p:nvPr/>
              </p:nvSpPr>
              <p:spPr bwMode="auto">
                <a:xfrm>
                  <a:off x="14478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Line 259"/>
                <p:cNvSpPr>
                  <a:spLocks noChangeShapeType="1"/>
                </p:cNvSpPr>
                <p:nvPr/>
              </p:nvSpPr>
              <p:spPr bwMode="auto">
                <a:xfrm>
                  <a:off x="1371600" y="2057400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Line 260"/>
                <p:cNvSpPr>
                  <a:spLocks noChangeShapeType="1"/>
                </p:cNvSpPr>
                <p:nvPr/>
              </p:nvSpPr>
              <p:spPr bwMode="auto">
                <a:xfrm>
                  <a:off x="17145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17907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" name="Line 262"/>
                <p:cNvSpPr>
                  <a:spLocks noChangeShapeType="1"/>
                </p:cNvSpPr>
                <p:nvPr/>
              </p:nvSpPr>
              <p:spPr bwMode="auto">
                <a:xfrm>
                  <a:off x="17907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1" name="Line 264"/>
                <p:cNvSpPr>
                  <a:spLocks noChangeShapeType="1"/>
                </p:cNvSpPr>
                <p:nvPr/>
              </p:nvSpPr>
              <p:spPr bwMode="auto">
                <a:xfrm>
                  <a:off x="20574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2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24765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3" name="Line 266"/>
                <p:cNvSpPr>
                  <a:spLocks noChangeShapeType="1"/>
                </p:cNvSpPr>
                <p:nvPr/>
              </p:nvSpPr>
              <p:spPr bwMode="auto">
                <a:xfrm>
                  <a:off x="24765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Line 267"/>
                <p:cNvSpPr>
                  <a:spLocks noChangeShapeType="1"/>
                </p:cNvSpPr>
                <p:nvPr/>
              </p:nvSpPr>
              <p:spPr bwMode="auto">
                <a:xfrm>
                  <a:off x="24384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Line 268"/>
                <p:cNvSpPr>
                  <a:spLocks noChangeShapeType="1"/>
                </p:cNvSpPr>
                <p:nvPr/>
              </p:nvSpPr>
              <p:spPr bwMode="auto">
                <a:xfrm>
                  <a:off x="27432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4290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Line 270"/>
                <p:cNvSpPr>
                  <a:spLocks noChangeShapeType="1"/>
                </p:cNvSpPr>
                <p:nvPr/>
              </p:nvSpPr>
              <p:spPr bwMode="auto">
                <a:xfrm>
                  <a:off x="34290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Line 271"/>
                <p:cNvSpPr>
                  <a:spLocks noChangeShapeType="1"/>
                </p:cNvSpPr>
                <p:nvPr/>
              </p:nvSpPr>
              <p:spPr bwMode="auto">
                <a:xfrm>
                  <a:off x="33909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Line 272"/>
                <p:cNvSpPr>
                  <a:spLocks noChangeShapeType="1"/>
                </p:cNvSpPr>
                <p:nvPr/>
              </p:nvSpPr>
              <p:spPr bwMode="auto">
                <a:xfrm>
                  <a:off x="36957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1242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Line 274"/>
                <p:cNvSpPr>
                  <a:spLocks noChangeShapeType="1"/>
                </p:cNvSpPr>
                <p:nvPr/>
              </p:nvSpPr>
              <p:spPr bwMode="auto">
                <a:xfrm>
                  <a:off x="3124200" y="2026444"/>
                  <a:ext cx="22860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Line 275"/>
                <p:cNvSpPr>
                  <a:spLocks noChangeShapeType="1"/>
                </p:cNvSpPr>
                <p:nvPr/>
              </p:nvSpPr>
              <p:spPr bwMode="auto">
                <a:xfrm>
                  <a:off x="30861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Line 276"/>
                <p:cNvSpPr>
                  <a:spLocks noChangeShapeType="1"/>
                </p:cNvSpPr>
                <p:nvPr/>
              </p:nvSpPr>
              <p:spPr bwMode="auto">
                <a:xfrm>
                  <a:off x="3390900" y="2026444"/>
                  <a:ext cx="0" cy="17859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Line 277"/>
                <p:cNvSpPr>
                  <a:spLocks noChangeShapeType="1"/>
                </p:cNvSpPr>
                <p:nvPr/>
              </p:nvSpPr>
              <p:spPr bwMode="auto">
                <a:xfrm>
                  <a:off x="1676400" y="2240756"/>
                  <a:ext cx="152400" cy="321469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Line 278"/>
                <p:cNvSpPr>
                  <a:spLocks noChangeShapeType="1"/>
                </p:cNvSpPr>
                <p:nvPr/>
              </p:nvSpPr>
              <p:spPr bwMode="auto">
                <a:xfrm flipH="1">
                  <a:off x="1828800" y="2169319"/>
                  <a:ext cx="152400" cy="392906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6" name="Line 279"/>
                <p:cNvSpPr>
                  <a:spLocks noChangeShapeType="1"/>
                </p:cNvSpPr>
                <p:nvPr/>
              </p:nvSpPr>
              <p:spPr bwMode="auto">
                <a:xfrm>
                  <a:off x="1676400" y="2205038"/>
                  <a:ext cx="3810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7" name="Line 280"/>
                <p:cNvSpPr>
                  <a:spLocks noChangeShapeType="1"/>
                </p:cNvSpPr>
                <p:nvPr/>
              </p:nvSpPr>
              <p:spPr bwMode="auto">
                <a:xfrm>
                  <a:off x="1981200" y="2169319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8" name="Line 281"/>
                <p:cNvSpPr>
                  <a:spLocks noChangeShapeType="1"/>
                </p:cNvSpPr>
                <p:nvPr/>
              </p:nvSpPr>
              <p:spPr bwMode="auto">
                <a:xfrm>
                  <a:off x="3124200" y="2205038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9" name="Line 282"/>
                <p:cNvSpPr>
                  <a:spLocks noChangeShapeType="1"/>
                </p:cNvSpPr>
                <p:nvPr/>
              </p:nvSpPr>
              <p:spPr bwMode="auto">
                <a:xfrm>
                  <a:off x="3390900" y="2169319"/>
                  <a:ext cx="76200" cy="357188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" name="Line 285"/>
                <p:cNvSpPr>
                  <a:spLocks noChangeShapeType="1"/>
                </p:cNvSpPr>
                <p:nvPr/>
              </p:nvSpPr>
              <p:spPr bwMode="auto">
                <a:xfrm>
                  <a:off x="1943100" y="1704975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" name="Line 286"/>
                <p:cNvSpPr>
                  <a:spLocks noChangeShapeType="1"/>
                </p:cNvSpPr>
                <p:nvPr/>
              </p:nvSpPr>
              <p:spPr bwMode="auto">
                <a:xfrm>
                  <a:off x="1676400" y="1704975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" name="Line 287"/>
                <p:cNvSpPr>
                  <a:spLocks noChangeShapeType="1"/>
                </p:cNvSpPr>
                <p:nvPr/>
              </p:nvSpPr>
              <p:spPr bwMode="auto">
                <a:xfrm>
                  <a:off x="1676400" y="1704975"/>
                  <a:ext cx="3048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3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1714500" y="1704975"/>
                  <a:ext cx="2286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4" name="Line 290"/>
                <p:cNvSpPr>
                  <a:spLocks noChangeShapeType="1"/>
                </p:cNvSpPr>
                <p:nvPr/>
              </p:nvSpPr>
              <p:spPr bwMode="auto">
                <a:xfrm>
                  <a:off x="3352800" y="1669256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5" name="Line 291"/>
                <p:cNvSpPr>
                  <a:spLocks noChangeShapeType="1"/>
                </p:cNvSpPr>
                <p:nvPr/>
              </p:nvSpPr>
              <p:spPr bwMode="auto">
                <a:xfrm>
                  <a:off x="3086100" y="1669256"/>
                  <a:ext cx="381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6" name="Line 292"/>
                <p:cNvSpPr>
                  <a:spLocks noChangeShapeType="1"/>
                </p:cNvSpPr>
                <p:nvPr/>
              </p:nvSpPr>
              <p:spPr bwMode="auto">
                <a:xfrm>
                  <a:off x="3086100" y="1669256"/>
                  <a:ext cx="3048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7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3124200" y="1669256"/>
                  <a:ext cx="228600" cy="28575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2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41061" rIns="0" bIns="0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 rot="5400000">
              <a:off x="1446635" y="4637693"/>
              <a:ext cx="542925" cy="621103"/>
              <a:chOff x="2400" y="2736"/>
              <a:chExt cx="912" cy="1152"/>
            </a:xfrm>
          </p:grpSpPr>
          <p:sp>
            <p:nvSpPr>
              <p:cNvPr id="390" name="Line 70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71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72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73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74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7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76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77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78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79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80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81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82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83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84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85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86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87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88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89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24" name="Picture 9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976887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5" name="Picture 9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95732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6" name="Picture 9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14577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" name="Picture 9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433423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8" name="Picture 9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52268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9" name="Picture 9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976887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0" name="Picture 9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795732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1" name="Picture 9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14577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2" name="Picture 9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433423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3" name="Picture 9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52268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175"/>
            <p:cNvGrpSpPr>
              <a:grpSpLocks/>
            </p:cNvGrpSpPr>
            <p:nvPr/>
          </p:nvGrpSpPr>
          <p:grpSpPr bwMode="auto">
            <a:xfrm rot="5400000">
              <a:off x="2430046" y="4637693"/>
              <a:ext cx="542925" cy="621103"/>
              <a:chOff x="2400" y="2736"/>
              <a:chExt cx="912" cy="1152"/>
            </a:xfrm>
          </p:grpSpPr>
          <p:sp>
            <p:nvSpPr>
              <p:cNvPr id="370" name="Line 176"/>
              <p:cNvSpPr>
                <a:spLocks noChangeShapeType="1"/>
              </p:cNvSpPr>
              <p:nvPr/>
            </p:nvSpPr>
            <p:spPr bwMode="auto">
              <a:xfrm>
                <a:off x="2880" y="2784"/>
                <a:ext cx="384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177"/>
              <p:cNvSpPr>
                <a:spLocks noChangeShapeType="1"/>
              </p:cNvSpPr>
              <p:nvPr/>
            </p:nvSpPr>
            <p:spPr bwMode="auto">
              <a:xfrm>
                <a:off x="2448" y="2784"/>
                <a:ext cx="816" cy="38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178"/>
              <p:cNvSpPr>
                <a:spLocks noChangeShapeType="1"/>
              </p:cNvSpPr>
              <p:nvPr/>
            </p:nvSpPr>
            <p:spPr bwMode="auto">
              <a:xfrm>
                <a:off x="2832" y="3072"/>
                <a:ext cx="432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179"/>
              <p:cNvSpPr>
                <a:spLocks noChangeShapeType="1"/>
              </p:cNvSpPr>
              <p:nvPr/>
            </p:nvSpPr>
            <p:spPr bwMode="auto">
              <a:xfrm>
                <a:off x="2400" y="3072"/>
                <a:ext cx="864" cy="96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180"/>
              <p:cNvSpPr>
                <a:spLocks noChangeShapeType="1"/>
              </p:cNvSpPr>
              <p:nvPr/>
            </p:nvSpPr>
            <p:spPr bwMode="auto">
              <a:xfrm flipV="1">
                <a:off x="2448" y="3168"/>
                <a:ext cx="816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181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182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183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184"/>
              <p:cNvSpPr>
                <a:spLocks noChangeShapeType="1"/>
              </p:cNvSpPr>
              <p:nvPr/>
            </p:nvSpPr>
            <p:spPr bwMode="auto">
              <a:xfrm flipV="1">
                <a:off x="2400" y="3168"/>
                <a:ext cx="864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185"/>
              <p:cNvSpPr>
                <a:spLocks noChangeShapeType="1"/>
              </p:cNvSpPr>
              <p:nvPr/>
            </p:nvSpPr>
            <p:spPr bwMode="auto">
              <a:xfrm flipV="1">
                <a:off x="2832" y="3168"/>
                <a:ext cx="43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186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187"/>
              <p:cNvSpPr>
                <a:spLocks noChangeShapeType="1"/>
              </p:cNvSpPr>
              <p:nvPr/>
            </p:nvSpPr>
            <p:spPr bwMode="auto">
              <a:xfrm flipV="1">
                <a:off x="2832" y="3456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188"/>
              <p:cNvSpPr>
                <a:spLocks noChangeShapeType="1"/>
              </p:cNvSpPr>
              <p:nvPr/>
            </p:nvSpPr>
            <p:spPr bwMode="auto">
              <a:xfrm flipV="1">
                <a:off x="2400" y="3456"/>
                <a:ext cx="912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189"/>
              <p:cNvSpPr>
                <a:spLocks noChangeShapeType="1"/>
              </p:cNvSpPr>
              <p:nvPr/>
            </p:nvSpPr>
            <p:spPr bwMode="auto">
              <a:xfrm flipV="1">
                <a:off x="2976" y="3456"/>
                <a:ext cx="288" cy="108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190"/>
              <p:cNvSpPr>
                <a:spLocks noChangeShapeType="1"/>
              </p:cNvSpPr>
              <p:nvPr/>
            </p:nvSpPr>
            <p:spPr bwMode="auto">
              <a:xfrm>
                <a:off x="2400" y="3312"/>
                <a:ext cx="864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191"/>
              <p:cNvSpPr>
                <a:spLocks noChangeShapeType="1"/>
              </p:cNvSpPr>
              <p:nvPr/>
            </p:nvSpPr>
            <p:spPr bwMode="auto">
              <a:xfrm>
                <a:off x="2832" y="3312"/>
                <a:ext cx="480" cy="144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192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912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193"/>
              <p:cNvSpPr>
                <a:spLocks noChangeShapeType="1"/>
              </p:cNvSpPr>
              <p:nvPr/>
            </p:nvSpPr>
            <p:spPr bwMode="auto">
              <a:xfrm>
                <a:off x="2832" y="3024"/>
                <a:ext cx="480" cy="432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194"/>
              <p:cNvSpPr>
                <a:spLocks noChangeShapeType="1"/>
              </p:cNvSpPr>
              <p:nvPr/>
            </p:nvSpPr>
            <p:spPr bwMode="auto">
              <a:xfrm>
                <a:off x="2400" y="2736"/>
                <a:ext cx="912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195"/>
              <p:cNvSpPr>
                <a:spLocks noChangeShapeType="1"/>
              </p:cNvSpPr>
              <p:nvPr/>
            </p:nvSpPr>
            <p:spPr bwMode="auto">
              <a:xfrm>
                <a:off x="2832" y="2736"/>
                <a:ext cx="480" cy="720"/>
              </a:xfrm>
              <a:prstGeom prst="line">
                <a:avLst/>
              </a:prstGeom>
              <a:noFill/>
              <a:ln w="3175" cap="flat" cmpd="sng" algn="ctr">
                <a:solidFill>
                  <a:srgbClr val="0183B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35" name="Picture 196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960298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6" name="Picture 197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79143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7" name="Picture 198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97989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8" name="Picture 199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16834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9" name="Picture 200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235679" y="4648200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0" name="Picture 201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960298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1" name="Picture 202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79143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2" name="Picture 203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597989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3" name="Picture 204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416834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4" name="Picture 205"/>
            <p:cNvPicPr>
              <a:picLocks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/>
                <a:stretch>
                  <a:fillRect/>
                </a:stretch>
              </p:blipFill>
            </mc:Choice>
            <mc:Fallback>
              <p:blipFill>
                <a:blip r:embed="rId4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235679" y="4905375"/>
              <a:ext cx="18115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" name="Group 279"/>
            <p:cNvGrpSpPr/>
            <p:nvPr/>
          </p:nvGrpSpPr>
          <p:grpSpPr>
            <a:xfrm>
              <a:off x="1304027" y="5135874"/>
              <a:ext cx="1785671" cy="828673"/>
              <a:chOff x="1257300" y="1633537"/>
              <a:chExt cx="2628900" cy="1035845"/>
            </a:xfrm>
          </p:grpSpPr>
          <p:pic>
            <p:nvPicPr>
              <p:cNvPr id="346" name="Picture 6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6195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7" name="Picture 6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6195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8" name="Picture 25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860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49" name="Picture 252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2860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0" name="Picture 25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08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1" name="Picture 25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5908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2" name="Picture 3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7300" y="195500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3" name="Picture 3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257300" y="2169319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4" name="Picture 17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3528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5" name="Picture 17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861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6" name="Picture 24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9431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7" name="Picture 24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676400" y="24907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8" name="Picture 24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59" name="Picture 248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718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0" name="Picture 249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669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1" name="Picture 25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2133600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2" name="Picture 100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288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3" name="Picture 101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4" name="Picture 20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5" name="Picture 207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009900" y="1633537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6" name="Picture 243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5621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7" name="Picture 244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18669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" name="Picture 245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29718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9" name="Picture 246"/>
              <p:cNvPicPr>
                <a:picLocks noChangeArrowheads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/>
                  <a:stretch>
                    <a:fillRect/>
                  </a:stretch>
                </p:blipFill>
              </mc:Fallback>
            </mc:AlternateContent>
            <p:spPr bwMode="auto">
              <a:xfrm>
                <a:off x="3276600" y="1919288"/>
                <a:ext cx="266700" cy="178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3" name="Group 594"/>
          <p:cNvGrpSpPr/>
          <p:nvPr/>
        </p:nvGrpSpPr>
        <p:grpSpPr>
          <a:xfrm>
            <a:off x="5562600" y="1371600"/>
            <a:ext cx="2895600" cy="1600200"/>
            <a:chOff x="4953000" y="1371600"/>
            <a:chExt cx="2895600" cy="1600200"/>
          </a:xfrm>
        </p:grpSpPr>
        <p:grpSp>
          <p:nvGrpSpPr>
            <p:cNvPr id="14" name="Group 326"/>
            <p:cNvGrpSpPr>
              <a:grpSpLocks/>
            </p:cNvGrpSpPr>
            <p:nvPr/>
          </p:nvGrpSpPr>
          <p:grpSpPr bwMode="auto">
            <a:xfrm>
              <a:off x="5708374" y="1925515"/>
              <a:ext cx="1384852" cy="430823"/>
              <a:chOff x="1536" y="3216"/>
              <a:chExt cx="1056" cy="336"/>
            </a:xfrm>
          </p:grpSpPr>
          <p:sp>
            <p:nvSpPr>
              <p:cNvPr id="548" name="Rectangle 30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1056" cy="336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rgbClr val="016289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41061" rIns="0" bIns="0" anchor="ctr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549" name="Text Box 309"/>
              <p:cNvSpPr txBox="1">
                <a:spLocks noChangeArrowheads="1"/>
              </p:cNvSpPr>
              <p:nvPr/>
            </p:nvSpPr>
            <p:spPr bwMode="auto">
              <a:xfrm>
                <a:off x="1584" y="3264"/>
                <a:ext cx="939" cy="2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000" dirty="0" smtClean="0"/>
                  <a:t>Cost Matrix</a:t>
                </a:r>
                <a:endParaRPr lang="en-US" sz="1000" dirty="0"/>
              </a:p>
            </p:txBody>
          </p:sp>
        </p:grpSp>
        <p:grpSp>
          <p:nvGrpSpPr>
            <p:cNvPr id="15" name="Group 311"/>
            <p:cNvGrpSpPr>
              <a:grpSpLocks/>
            </p:cNvGrpSpPr>
            <p:nvPr/>
          </p:nvGrpSpPr>
          <p:grpSpPr bwMode="auto">
            <a:xfrm>
              <a:off x="5582478" y="1371600"/>
              <a:ext cx="881270" cy="662903"/>
              <a:chOff x="2592" y="2507"/>
              <a:chExt cx="672" cy="517"/>
            </a:xfrm>
          </p:grpSpPr>
          <p:pic>
            <p:nvPicPr>
              <p:cNvPr id="546" name="Picture 312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547" name="Text Box 313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1</a:t>
                </a:r>
                <a:endParaRPr lang="en-US" sz="500" dirty="0"/>
              </a:p>
            </p:txBody>
          </p:sp>
        </p:grpSp>
        <p:grpSp>
          <p:nvGrpSpPr>
            <p:cNvPr id="16" name="Group 314"/>
            <p:cNvGrpSpPr>
              <a:grpSpLocks/>
            </p:cNvGrpSpPr>
            <p:nvPr/>
          </p:nvGrpSpPr>
          <p:grpSpPr bwMode="auto">
            <a:xfrm>
              <a:off x="6400800" y="1371600"/>
              <a:ext cx="881270" cy="662903"/>
              <a:chOff x="2592" y="2507"/>
              <a:chExt cx="672" cy="517"/>
            </a:xfrm>
          </p:grpSpPr>
          <p:pic>
            <p:nvPicPr>
              <p:cNvPr id="544" name="Picture 315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545" name="Text Box 316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2</a:t>
                </a:r>
              </a:p>
            </p:txBody>
          </p:sp>
        </p:grpSp>
        <p:grpSp>
          <p:nvGrpSpPr>
            <p:cNvPr id="17" name="Group 317"/>
            <p:cNvGrpSpPr>
              <a:grpSpLocks/>
            </p:cNvGrpSpPr>
            <p:nvPr/>
          </p:nvGrpSpPr>
          <p:grpSpPr bwMode="auto">
            <a:xfrm>
              <a:off x="6967330" y="1863969"/>
              <a:ext cx="881270" cy="662903"/>
              <a:chOff x="2592" y="2507"/>
              <a:chExt cx="672" cy="517"/>
            </a:xfrm>
          </p:grpSpPr>
          <p:pic>
            <p:nvPicPr>
              <p:cNvPr id="542" name="Picture 318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543" name="Text Box 319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6</a:t>
                </a:r>
              </a:p>
            </p:txBody>
          </p:sp>
        </p:grpSp>
        <p:grpSp>
          <p:nvGrpSpPr>
            <p:cNvPr id="18" name="Group 310"/>
            <p:cNvGrpSpPr>
              <a:grpSpLocks/>
            </p:cNvGrpSpPr>
            <p:nvPr/>
          </p:nvGrpSpPr>
          <p:grpSpPr bwMode="auto">
            <a:xfrm>
              <a:off x="4953000" y="1878074"/>
              <a:ext cx="881270" cy="662903"/>
              <a:chOff x="2592" y="2507"/>
              <a:chExt cx="672" cy="517"/>
            </a:xfrm>
          </p:grpSpPr>
          <p:pic>
            <p:nvPicPr>
              <p:cNvPr id="540" name="Picture 295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541" name="Text Box 304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3</a:t>
                </a:r>
              </a:p>
            </p:txBody>
          </p:sp>
        </p:grpSp>
        <p:grpSp>
          <p:nvGrpSpPr>
            <p:cNvPr id="19" name="Group 320"/>
            <p:cNvGrpSpPr>
              <a:grpSpLocks/>
            </p:cNvGrpSpPr>
            <p:nvPr/>
          </p:nvGrpSpPr>
          <p:grpSpPr bwMode="auto">
            <a:xfrm>
              <a:off x="6463748" y="2308897"/>
              <a:ext cx="881270" cy="662903"/>
              <a:chOff x="2592" y="2507"/>
              <a:chExt cx="672" cy="517"/>
            </a:xfrm>
          </p:grpSpPr>
          <p:pic>
            <p:nvPicPr>
              <p:cNvPr id="538" name="Picture 321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539" name="Text Box 322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5</a:t>
                </a:r>
              </a:p>
            </p:txBody>
          </p:sp>
        </p:grpSp>
        <p:grpSp>
          <p:nvGrpSpPr>
            <p:cNvPr id="20" name="Group 323"/>
            <p:cNvGrpSpPr>
              <a:grpSpLocks/>
            </p:cNvGrpSpPr>
            <p:nvPr/>
          </p:nvGrpSpPr>
          <p:grpSpPr bwMode="auto">
            <a:xfrm>
              <a:off x="5645426" y="2294792"/>
              <a:ext cx="881270" cy="662903"/>
              <a:chOff x="2592" y="2507"/>
              <a:chExt cx="672" cy="517"/>
            </a:xfrm>
          </p:grpSpPr>
          <p:pic>
            <p:nvPicPr>
              <p:cNvPr id="536" name="Picture 324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537" name="Text Box 325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4</a:t>
                </a:r>
              </a:p>
            </p:txBody>
          </p:sp>
        </p:grpSp>
      </p:grpSp>
      <p:grpSp>
        <p:nvGrpSpPr>
          <p:cNvPr id="21" name="Group 595"/>
          <p:cNvGrpSpPr/>
          <p:nvPr/>
        </p:nvGrpSpPr>
        <p:grpSpPr>
          <a:xfrm>
            <a:off x="5562600" y="3048000"/>
            <a:ext cx="2895600" cy="1600200"/>
            <a:chOff x="4953000" y="3048000"/>
            <a:chExt cx="2895600" cy="1600200"/>
          </a:xfrm>
        </p:grpSpPr>
        <p:sp>
          <p:nvSpPr>
            <p:cNvPr id="570" name="Rectangle 308"/>
            <p:cNvSpPr>
              <a:spLocks noChangeArrowheads="1"/>
            </p:cNvSpPr>
            <p:nvPr/>
          </p:nvSpPr>
          <p:spPr bwMode="auto">
            <a:xfrm>
              <a:off x="5708374" y="3601915"/>
              <a:ext cx="1384852" cy="43082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016289"/>
              </a:solidFill>
              <a:miter lim="800000"/>
              <a:headEnd/>
              <a:tailEnd/>
            </a:ln>
            <a:effectLst/>
          </p:spPr>
          <p:txBody>
            <a:bodyPr wrap="none" lIns="0" tIns="41061" rIns="0" bIns="0" anchor="ctr">
              <a:prstTxWarp prst="textNoShape">
                <a:avLst/>
              </a:prstTxWarp>
            </a:bodyPr>
            <a:lstStyle/>
            <a:p>
              <a:endParaRPr lang="en-US" sz="500"/>
            </a:p>
          </p:txBody>
        </p:sp>
        <p:grpSp>
          <p:nvGrpSpPr>
            <p:cNvPr id="22" name="Group 311"/>
            <p:cNvGrpSpPr>
              <a:grpSpLocks/>
            </p:cNvGrpSpPr>
            <p:nvPr/>
          </p:nvGrpSpPr>
          <p:grpSpPr bwMode="auto">
            <a:xfrm>
              <a:off x="5582478" y="3048000"/>
              <a:ext cx="881270" cy="662903"/>
              <a:chOff x="2592" y="2507"/>
              <a:chExt cx="672" cy="517"/>
            </a:xfrm>
          </p:grpSpPr>
          <p:pic>
            <p:nvPicPr>
              <p:cNvPr id="568" name="Picture 312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569" name="Text Box 313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1</a:t>
                </a:r>
                <a:endParaRPr lang="en-US" sz="500" dirty="0"/>
              </a:p>
            </p:txBody>
          </p:sp>
        </p:grpSp>
        <p:grpSp>
          <p:nvGrpSpPr>
            <p:cNvPr id="23" name="Group 317"/>
            <p:cNvGrpSpPr>
              <a:grpSpLocks/>
            </p:cNvGrpSpPr>
            <p:nvPr/>
          </p:nvGrpSpPr>
          <p:grpSpPr bwMode="auto">
            <a:xfrm>
              <a:off x="6967330" y="3540369"/>
              <a:ext cx="881270" cy="662903"/>
              <a:chOff x="2592" y="2507"/>
              <a:chExt cx="672" cy="517"/>
            </a:xfrm>
          </p:grpSpPr>
          <p:pic>
            <p:nvPicPr>
              <p:cNvPr id="564" name="Picture 318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565" name="Text Box 319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6</a:t>
                </a:r>
              </a:p>
            </p:txBody>
          </p:sp>
        </p:grpSp>
        <p:grpSp>
          <p:nvGrpSpPr>
            <p:cNvPr id="24" name="Group 310"/>
            <p:cNvGrpSpPr>
              <a:grpSpLocks/>
            </p:cNvGrpSpPr>
            <p:nvPr/>
          </p:nvGrpSpPr>
          <p:grpSpPr bwMode="auto">
            <a:xfrm>
              <a:off x="4953000" y="3554474"/>
              <a:ext cx="881270" cy="662903"/>
              <a:chOff x="2592" y="2507"/>
              <a:chExt cx="672" cy="517"/>
            </a:xfrm>
          </p:grpSpPr>
          <p:pic>
            <p:nvPicPr>
              <p:cNvPr id="562" name="Picture 295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563" name="Text Box 304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3</a:t>
                </a:r>
              </a:p>
            </p:txBody>
          </p:sp>
        </p:grpSp>
        <p:grpSp>
          <p:nvGrpSpPr>
            <p:cNvPr id="25" name="Group 320"/>
            <p:cNvGrpSpPr>
              <a:grpSpLocks/>
            </p:cNvGrpSpPr>
            <p:nvPr/>
          </p:nvGrpSpPr>
          <p:grpSpPr bwMode="auto">
            <a:xfrm>
              <a:off x="6463748" y="3985297"/>
              <a:ext cx="881270" cy="662903"/>
              <a:chOff x="2592" y="2507"/>
              <a:chExt cx="672" cy="517"/>
            </a:xfrm>
          </p:grpSpPr>
          <p:pic>
            <p:nvPicPr>
              <p:cNvPr id="560" name="Picture 321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561" name="Text Box 322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5</a:t>
                </a:r>
              </a:p>
            </p:txBody>
          </p:sp>
        </p:grpSp>
      </p:grpSp>
      <p:grpSp>
        <p:nvGrpSpPr>
          <p:cNvPr id="26" name="Group 596"/>
          <p:cNvGrpSpPr/>
          <p:nvPr/>
        </p:nvGrpSpPr>
        <p:grpSpPr>
          <a:xfrm>
            <a:off x="6317974" y="4724400"/>
            <a:ext cx="1636644" cy="1600200"/>
            <a:chOff x="5708374" y="4648200"/>
            <a:chExt cx="1636644" cy="1600200"/>
          </a:xfrm>
        </p:grpSpPr>
        <p:sp>
          <p:nvSpPr>
            <p:cNvPr id="592" name="Rectangle 308"/>
            <p:cNvSpPr>
              <a:spLocks noChangeArrowheads="1"/>
            </p:cNvSpPr>
            <p:nvPr/>
          </p:nvSpPr>
          <p:spPr bwMode="auto">
            <a:xfrm>
              <a:off x="5708374" y="5202115"/>
              <a:ext cx="1384852" cy="43082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rgbClr val="016289"/>
              </a:solidFill>
              <a:miter lim="800000"/>
              <a:headEnd/>
              <a:tailEnd/>
            </a:ln>
            <a:effectLst/>
          </p:spPr>
          <p:txBody>
            <a:bodyPr wrap="none" lIns="0" tIns="41061" rIns="0" bIns="0" anchor="ctr">
              <a:prstTxWarp prst="textNoShape">
                <a:avLst/>
              </a:prstTxWarp>
            </a:bodyPr>
            <a:lstStyle/>
            <a:p>
              <a:endParaRPr lang="en-US" sz="500"/>
            </a:p>
          </p:txBody>
        </p:sp>
        <p:grpSp>
          <p:nvGrpSpPr>
            <p:cNvPr id="27" name="Group 314"/>
            <p:cNvGrpSpPr>
              <a:grpSpLocks/>
            </p:cNvGrpSpPr>
            <p:nvPr/>
          </p:nvGrpSpPr>
          <p:grpSpPr bwMode="auto">
            <a:xfrm>
              <a:off x="6400800" y="4648200"/>
              <a:ext cx="881270" cy="662903"/>
              <a:chOff x="2592" y="2507"/>
              <a:chExt cx="672" cy="517"/>
            </a:xfrm>
          </p:grpSpPr>
          <p:pic>
            <p:nvPicPr>
              <p:cNvPr id="588" name="Picture 315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589" name="Text Box 316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2</a:t>
                </a:r>
              </a:p>
            </p:txBody>
          </p:sp>
        </p:grpSp>
        <p:grpSp>
          <p:nvGrpSpPr>
            <p:cNvPr id="28" name="Group 320"/>
            <p:cNvGrpSpPr>
              <a:grpSpLocks/>
            </p:cNvGrpSpPr>
            <p:nvPr/>
          </p:nvGrpSpPr>
          <p:grpSpPr bwMode="auto">
            <a:xfrm>
              <a:off x="6463748" y="5585497"/>
              <a:ext cx="881270" cy="662903"/>
              <a:chOff x="2592" y="2507"/>
              <a:chExt cx="672" cy="517"/>
            </a:xfrm>
          </p:grpSpPr>
          <p:pic>
            <p:nvPicPr>
              <p:cNvPr id="582" name="Picture 321" descr="cloud"/>
              <p:cNvPicPr>
                <a:picLocks noChangeAspect="1" noChangeArrowheads="1"/>
              </p:cNvPicPr>
              <p:nvPr/>
            </p:nvPicPr>
            <p:blipFill>
              <a:blip r:embed="rId5">
                <a:lum bright="12000" contrast="12000"/>
              </a:blip>
              <a:srcRect/>
              <a:stretch>
                <a:fillRect/>
              </a:stretch>
            </p:blipFill>
            <p:spPr bwMode="auto">
              <a:xfrm>
                <a:off x="2592" y="2507"/>
                <a:ext cx="672" cy="517"/>
              </a:xfrm>
              <a:prstGeom prst="rect">
                <a:avLst/>
              </a:prstGeom>
              <a:noFill/>
            </p:spPr>
          </p:pic>
          <p:sp>
            <p:nvSpPr>
              <p:cNvPr id="583" name="Text Box 322"/>
              <p:cNvSpPr txBox="1">
                <a:spLocks noChangeArrowheads="1"/>
              </p:cNvSpPr>
              <p:nvPr/>
            </p:nvSpPr>
            <p:spPr bwMode="auto">
              <a:xfrm>
                <a:off x="2784" y="2645"/>
                <a:ext cx="259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41061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 smtClean="0"/>
                  <a:t>Grp-</a:t>
                </a:r>
                <a:r>
                  <a:rPr lang="en-US" sz="1000" dirty="0"/>
                  <a:t>5</a:t>
                </a:r>
              </a:p>
            </p:txBody>
          </p:sp>
        </p:grpSp>
      </p:grpSp>
      <p:sp>
        <p:nvSpPr>
          <p:cNvPr id="602" name="TextBox 601"/>
          <p:cNvSpPr txBox="1"/>
          <p:nvPr/>
        </p:nvSpPr>
        <p:spPr>
          <a:xfrm>
            <a:off x="5334000" y="1219200"/>
            <a:ext cx="608807" cy="24045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smtClean="0"/>
              <a:t>View-1</a:t>
            </a:r>
            <a:endParaRPr lang="en-US" sz="1050" dirty="0"/>
          </a:p>
        </p:txBody>
      </p:sp>
      <p:sp>
        <p:nvSpPr>
          <p:cNvPr id="603" name="TextBox 602"/>
          <p:cNvSpPr txBox="1"/>
          <p:nvPr/>
        </p:nvSpPr>
        <p:spPr>
          <a:xfrm>
            <a:off x="5334000" y="3048000"/>
            <a:ext cx="608807" cy="24045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smtClean="0"/>
              <a:t>View-2</a:t>
            </a:r>
            <a:endParaRPr lang="en-US" sz="1050" dirty="0"/>
          </a:p>
        </p:txBody>
      </p:sp>
      <p:sp>
        <p:nvSpPr>
          <p:cNvPr id="604" name="TextBox 603"/>
          <p:cNvSpPr txBox="1"/>
          <p:nvPr/>
        </p:nvSpPr>
        <p:spPr>
          <a:xfrm>
            <a:off x="5334000" y="4724400"/>
            <a:ext cx="608807" cy="24045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50" dirty="0" smtClean="0"/>
              <a:t>View-3</a:t>
            </a:r>
            <a:endParaRPr lang="en-US" sz="1050" dirty="0"/>
          </a:p>
        </p:txBody>
      </p:sp>
      <p:cxnSp>
        <p:nvCxnSpPr>
          <p:cNvPr id="606" name="Straight Arrow Connector 605"/>
          <p:cNvCxnSpPr/>
          <p:nvPr/>
        </p:nvCxnSpPr>
        <p:spPr bwMode="auto">
          <a:xfrm flipV="1">
            <a:off x="3810000" y="2057400"/>
            <a:ext cx="1219200" cy="53340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07" name="Straight Arrow Connector 606"/>
          <p:cNvCxnSpPr/>
          <p:nvPr/>
        </p:nvCxnSpPr>
        <p:spPr bwMode="auto">
          <a:xfrm>
            <a:off x="4038600" y="3732212"/>
            <a:ext cx="1066800" cy="1588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09" name="Straight Arrow Connector 608"/>
          <p:cNvCxnSpPr/>
          <p:nvPr/>
        </p:nvCxnSpPr>
        <p:spPr bwMode="auto">
          <a:xfrm>
            <a:off x="3886200" y="4875212"/>
            <a:ext cx="1219200" cy="915988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15" name="Text Box 309"/>
          <p:cNvSpPr txBox="1">
            <a:spLocks noChangeArrowheads="1"/>
          </p:cNvSpPr>
          <p:nvPr/>
        </p:nvSpPr>
        <p:spPr bwMode="auto">
          <a:xfrm>
            <a:off x="6400800" y="3663460"/>
            <a:ext cx="1231417" cy="2989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41061" rIns="0" bIns="0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/>
              <a:t>Cost Matrix</a:t>
            </a:r>
            <a:endParaRPr lang="en-US" sz="1000" dirty="0"/>
          </a:p>
        </p:txBody>
      </p:sp>
      <p:sp>
        <p:nvSpPr>
          <p:cNvPr id="616" name="Text Box 309"/>
          <p:cNvSpPr txBox="1">
            <a:spLocks noChangeArrowheads="1"/>
          </p:cNvSpPr>
          <p:nvPr/>
        </p:nvSpPr>
        <p:spPr bwMode="auto">
          <a:xfrm>
            <a:off x="6400800" y="5339860"/>
            <a:ext cx="1231417" cy="2989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41061" rIns="0" bIns="0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 smtClean="0"/>
              <a:t>Cost Matrix</a:t>
            </a:r>
            <a:endParaRPr lang="en-US" sz="1000" dirty="0"/>
          </a:p>
        </p:txBody>
      </p:sp>
      <p:pic>
        <p:nvPicPr>
          <p:cNvPr id="618" name="Picture 324" descr="cloud"/>
          <p:cNvPicPr>
            <a:picLocks noChangeAspect="1" noChangeArrowheads="1"/>
          </p:cNvPicPr>
          <p:nvPr/>
        </p:nvPicPr>
        <p:blipFill>
          <a:blip r:embed="rId5">
            <a:lum bright="12000" contrast="12000"/>
          </a:blip>
          <a:srcRect/>
          <a:stretch>
            <a:fillRect/>
          </a:stretch>
        </p:blipFill>
        <p:spPr bwMode="auto">
          <a:xfrm>
            <a:off x="6129130" y="5661697"/>
            <a:ext cx="881270" cy="662903"/>
          </a:xfrm>
          <a:prstGeom prst="rect">
            <a:avLst/>
          </a:prstGeom>
          <a:noFill/>
        </p:spPr>
      </p:pic>
      <p:sp>
        <p:nvSpPr>
          <p:cNvPr id="619" name="Text Box 325"/>
          <p:cNvSpPr txBox="1">
            <a:spLocks noChangeArrowheads="1"/>
          </p:cNvSpPr>
          <p:nvPr/>
        </p:nvSpPr>
        <p:spPr bwMode="auto">
          <a:xfrm>
            <a:off x="6380921" y="5838642"/>
            <a:ext cx="339656" cy="18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41061" rIns="0" bIns="0">
            <a:prstTxWarp prst="textNoShape">
              <a:avLst/>
            </a:prstTxWarp>
            <a:spAutoFit/>
          </a:bodyPr>
          <a:lstStyle/>
          <a:p>
            <a:r>
              <a:rPr lang="en-US" sz="1000" dirty="0" smtClean="0"/>
              <a:t>Grp-</a:t>
            </a:r>
            <a:r>
              <a:rPr lang="en-US" sz="1000" dirty="0"/>
              <a:t>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887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57400"/>
            <a:ext cx="8763000" cy="205740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6699"/>
              </a:buClr>
              <a:buFont typeface="Times" pitchFamily="-112" charset="0"/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/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</a:rPr>
              <a:t>   NPS Next Steps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304800"/>
            <a:ext cx="2057400" cy="1143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22338" y="228600"/>
            <a:ext cx="7459662" cy="685800"/>
          </a:xfrm>
        </p:spPr>
        <p:txBody>
          <a:bodyPr/>
          <a:lstStyle/>
          <a:p>
            <a:r>
              <a:rPr lang="en-US" dirty="0" smtClean="0"/>
              <a:t>NPS/ALTO Implementation Enhancements</a:t>
            </a:r>
            <a:endParaRPr lang="en-US" dirty="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0825"/>
            <a:ext cx="8534400" cy="46513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Add NPS information sources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Resources Utilization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Performance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Geo-location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Layer-2 Topology Information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Service Awareness (Service Routing)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Support of different Address-Families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V4/V6, VPN-V4/VPN-V6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Integration with Routing SW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57400"/>
            <a:ext cx="8763000" cy="205740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6699"/>
              </a:buClr>
              <a:buFont typeface="Times" pitchFamily="-112" charset="0"/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304800"/>
            <a:ext cx="2057400" cy="1143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2338" y="228600"/>
            <a:ext cx="7459662" cy="685800"/>
          </a:xfrm>
        </p:spPr>
        <p:txBody>
          <a:bodyPr/>
          <a:lstStyle/>
          <a:p>
            <a:r>
              <a:rPr lang="en-GB" dirty="0" smtClean="0"/>
              <a:t>ALTO / Network Positioning System (NPS)</a:t>
            </a:r>
            <a:br>
              <a:rPr lang="en-GB" dirty="0" smtClean="0"/>
            </a:br>
            <a:r>
              <a:rPr lang="en-GB" dirty="0" smtClean="0"/>
              <a:t>Summary</a:t>
            </a:r>
            <a:endParaRPr lang="en-US" dirty="0"/>
          </a:p>
        </p:txBody>
      </p:sp>
      <p:sp>
        <p:nvSpPr>
          <p:cNvPr id="133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7" y="1520825"/>
            <a:ext cx="8139113" cy="46513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NPS is a service delivered by the SP network to application layer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CDN, VoIP, P2P, Clouds, …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NPS Service consists of delivering: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Cost rating preferences of IP addresses/subnets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Reflecting topology, state, performance and policies implemented in the network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Available shipped Implementations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0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7" y="1520825"/>
            <a:ext cx="8139113" cy="465137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Different mechanisms are available in order to leverage topology information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Dynamic: routing protocols databases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Policy-based: through Maps configuration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NPS will integrate multiple network information sources in order to deliver accurate and efficient ranking services to applications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22338" y="228600"/>
            <a:ext cx="74596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ALTO / Network Positioning System (NPS)</a:t>
            </a:r>
            <a:b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0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487" y="1520825"/>
            <a:ext cx="8139113" cy="465137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NPS Client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Embedded into application client or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Embedded in application server/portal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Selection is improved by ranked list delivered by NPS server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NPS Server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Interfaces with network and infrastructure layer.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Receives NPS Requests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Returns requests with ranked lists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22338" y="228600"/>
            <a:ext cx="74596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81438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ALTO / Network Positioning System (NPS)</a:t>
            </a:r>
            <a:b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0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381000"/>
            <a:ext cx="2514600" cy="1295400"/>
            <a:chOff x="3272" y="1316"/>
            <a:chExt cx="1889" cy="1002"/>
          </a:xfrm>
        </p:grpSpPr>
        <p:sp>
          <p:nvSpPr>
            <p:cNvPr id="106496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965" name="Rectangle 5"/>
            <p:cNvSpPr>
              <a:spLocks noChangeArrowheads="1"/>
            </p:cNvSpPr>
            <p:nvPr/>
          </p:nvSpPr>
          <p:spPr bwMode="auto">
            <a:xfrm>
              <a:off x="3803" y="1980"/>
              <a:ext cx="86" cy="325"/>
            </a:xfrm>
            <a:prstGeom prst="rect">
              <a:avLst/>
            </a:prstGeom>
            <a:solidFill>
              <a:srgbClr val="B21A1A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400" b="0" baseline="-25000"/>
            </a:p>
          </p:txBody>
        </p:sp>
        <p:sp>
          <p:nvSpPr>
            <p:cNvPr id="1064966" name="Freeform 6"/>
            <p:cNvSpPr>
              <a:spLocks/>
            </p:cNvSpPr>
            <p:nvPr/>
          </p:nvSpPr>
          <p:spPr bwMode="auto">
            <a:xfrm>
              <a:off x="4304" y="1971"/>
              <a:ext cx="249" cy="343"/>
            </a:xfrm>
            <a:custGeom>
              <a:avLst/>
              <a:gdLst>
                <a:gd name="T0" fmla="*/ 58 w 58"/>
                <a:gd name="T1" fmla="*/ 24 h 80"/>
                <a:gd name="T2" fmla="*/ 42 w 58"/>
                <a:gd name="T3" fmla="*/ 20 h 80"/>
                <a:gd name="T4" fmla="*/ 21 w 58"/>
                <a:gd name="T5" fmla="*/ 40 h 80"/>
                <a:gd name="T6" fmla="*/ 42 w 58"/>
                <a:gd name="T7" fmla="*/ 60 h 80"/>
                <a:gd name="T8" fmla="*/ 58 w 58"/>
                <a:gd name="T9" fmla="*/ 56 h 80"/>
                <a:gd name="T10" fmla="*/ 58 w 58"/>
                <a:gd name="T11" fmla="*/ 77 h 80"/>
                <a:gd name="T12" fmla="*/ 41 w 58"/>
                <a:gd name="T13" fmla="*/ 80 h 80"/>
                <a:gd name="T14" fmla="*/ 0 w 58"/>
                <a:gd name="T15" fmla="*/ 40 h 80"/>
                <a:gd name="T16" fmla="*/ 41 w 58"/>
                <a:gd name="T17" fmla="*/ 0 h 80"/>
                <a:gd name="T18" fmla="*/ 58 w 58"/>
                <a:gd name="T19" fmla="*/ 3 h 80"/>
                <a:gd name="T20" fmla="*/ 58 w 58"/>
                <a:gd name="T21" fmla="*/ 24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400" b="0" baseline="-25000"/>
            </a:p>
          </p:txBody>
        </p:sp>
        <p:sp>
          <p:nvSpPr>
            <p:cNvPr id="1064967" name="Freeform 7"/>
            <p:cNvSpPr>
              <a:spLocks/>
            </p:cNvSpPr>
            <p:nvPr/>
          </p:nvSpPr>
          <p:spPr bwMode="auto">
            <a:xfrm>
              <a:off x="3443" y="1971"/>
              <a:ext cx="249" cy="343"/>
            </a:xfrm>
            <a:custGeom>
              <a:avLst/>
              <a:gdLst>
                <a:gd name="T0" fmla="*/ 58 w 58"/>
                <a:gd name="T1" fmla="*/ 24 h 80"/>
                <a:gd name="T2" fmla="*/ 42 w 58"/>
                <a:gd name="T3" fmla="*/ 20 h 80"/>
                <a:gd name="T4" fmla="*/ 21 w 58"/>
                <a:gd name="T5" fmla="*/ 40 h 80"/>
                <a:gd name="T6" fmla="*/ 42 w 58"/>
                <a:gd name="T7" fmla="*/ 60 h 80"/>
                <a:gd name="T8" fmla="*/ 58 w 58"/>
                <a:gd name="T9" fmla="*/ 56 h 80"/>
                <a:gd name="T10" fmla="*/ 58 w 58"/>
                <a:gd name="T11" fmla="*/ 77 h 80"/>
                <a:gd name="T12" fmla="*/ 40 w 58"/>
                <a:gd name="T13" fmla="*/ 80 h 80"/>
                <a:gd name="T14" fmla="*/ 0 w 58"/>
                <a:gd name="T15" fmla="*/ 40 h 80"/>
                <a:gd name="T16" fmla="*/ 40 w 58"/>
                <a:gd name="T17" fmla="*/ 0 h 80"/>
                <a:gd name="T18" fmla="*/ 58 w 58"/>
                <a:gd name="T19" fmla="*/ 3 h 80"/>
                <a:gd name="T20" fmla="*/ 58 w 58"/>
                <a:gd name="T21" fmla="*/ 24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400" b="0" baseline="-25000"/>
            </a:p>
          </p:txBody>
        </p:sp>
        <p:sp>
          <p:nvSpPr>
            <p:cNvPr id="1064968" name="Freeform 8"/>
            <p:cNvSpPr>
              <a:spLocks noEditPoints="1"/>
            </p:cNvSpPr>
            <p:nvPr/>
          </p:nvSpPr>
          <p:spPr bwMode="auto">
            <a:xfrm>
              <a:off x="4643" y="1971"/>
              <a:ext cx="342" cy="343"/>
            </a:xfrm>
            <a:custGeom>
              <a:avLst/>
              <a:gdLst>
                <a:gd name="T0" fmla="*/ 80 w 80"/>
                <a:gd name="T1" fmla="*/ 40 h 80"/>
                <a:gd name="T2" fmla="*/ 40 w 80"/>
                <a:gd name="T3" fmla="*/ 80 h 80"/>
                <a:gd name="T4" fmla="*/ 0 w 80"/>
                <a:gd name="T5" fmla="*/ 40 h 80"/>
                <a:gd name="T6" fmla="*/ 40 w 80"/>
                <a:gd name="T7" fmla="*/ 0 h 80"/>
                <a:gd name="T8" fmla="*/ 80 w 80"/>
                <a:gd name="T9" fmla="*/ 40 h 80"/>
                <a:gd name="T10" fmla="*/ 40 w 80"/>
                <a:gd name="T11" fmla="*/ 20 h 80"/>
                <a:gd name="T12" fmla="*/ 20 w 80"/>
                <a:gd name="T13" fmla="*/ 40 h 80"/>
                <a:gd name="T14" fmla="*/ 40 w 80"/>
                <a:gd name="T15" fmla="*/ 60 h 80"/>
                <a:gd name="T16" fmla="*/ 60 w 80"/>
                <a:gd name="T17" fmla="*/ 40 h 80"/>
                <a:gd name="T18" fmla="*/ 40 w 80"/>
                <a:gd name="T19" fmla="*/ 20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80"/>
                <a:gd name="T32" fmla="*/ 80 w 8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400" b="0" baseline="-25000"/>
            </a:p>
          </p:txBody>
        </p:sp>
        <p:sp>
          <p:nvSpPr>
            <p:cNvPr id="1064969" name="Freeform 9"/>
            <p:cNvSpPr>
              <a:spLocks/>
            </p:cNvSpPr>
            <p:nvPr/>
          </p:nvSpPr>
          <p:spPr bwMode="auto">
            <a:xfrm>
              <a:off x="4000" y="1971"/>
              <a:ext cx="223" cy="343"/>
            </a:xfrm>
            <a:custGeom>
              <a:avLst/>
              <a:gdLst>
                <a:gd name="T0" fmla="*/ 47 w 52"/>
                <a:gd name="T1" fmla="*/ 19 h 80"/>
                <a:gd name="T2" fmla="*/ 32 w 52"/>
                <a:gd name="T3" fmla="*/ 17 h 80"/>
                <a:gd name="T4" fmla="*/ 20 w 52"/>
                <a:gd name="T5" fmla="*/ 23 h 80"/>
                <a:gd name="T6" fmla="*/ 29 w 52"/>
                <a:gd name="T7" fmla="*/ 30 h 80"/>
                <a:gd name="T8" fmla="*/ 34 w 52"/>
                <a:gd name="T9" fmla="*/ 32 h 80"/>
                <a:gd name="T10" fmla="*/ 52 w 52"/>
                <a:gd name="T11" fmla="*/ 54 h 80"/>
                <a:gd name="T12" fmla="*/ 21 w 52"/>
                <a:gd name="T13" fmla="*/ 80 h 80"/>
                <a:gd name="T14" fmla="*/ 0 w 52"/>
                <a:gd name="T15" fmla="*/ 77 h 80"/>
                <a:gd name="T16" fmla="*/ 0 w 52"/>
                <a:gd name="T17" fmla="*/ 60 h 80"/>
                <a:gd name="T18" fmla="*/ 18 w 52"/>
                <a:gd name="T19" fmla="*/ 63 h 80"/>
                <a:gd name="T20" fmla="*/ 32 w 52"/>
                <a:gd name="T21" fmla="*/ 56 h 80"/>
                <a:gd name="T22" fmla="*/ 23 w 52"/>
                <a:gd name="T23" fmla="*/ 48 h 80"/>
                <a:gd name="T24" fmla="*/ 19 w 52"/>
                <a:gd name="T25" fmla="*/ 47 h 80"/>
                <a:gd name="T26" fmla="*/ 0 w 52"/>
                <a:gd name="T27" fmla="*/ 24 h 80"/>
                <a:gd name="T28" fmla="*/ 28 w 52"/>
                <a:gd name="T29" fmla="*/ 0 h 80"/>
                <a:gd name="T30" fmla="*/ 47 w 52"/>
                <a:gd name="T31" fmla="*/ 3 h 80"/>
                <a:gd name="T32" fmla="*/ 47 w 52"/>
                <a:gd name="T33" fmla="*/ 19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rgbClr val="B21A1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400" b="0" baseline="-25000"/>
            </a:p>
          </p:txBody>
        </p:sp>
        <p:sp>
          <p:nvSpPr>
            <p:cNvPr id="1064970" name="Freeform 10"/>
            <p:cNvSpPr>
              <a:spLocks/>
            </p:cNvSpPr>
            <p:nvPr/>
          </p:nvSpPr>
          <p:spPr bwMode="auto">
            <a:xfrm>
              <a:off x="3272" y="1586"/>
              <a:ext cx="81" cy="167"/>
            </a:xfrm>
            <a:custGeom>
              <a:avLst/>
              <a:gdLst>
                <a:gd name="T0" fmla="*/ 19 w 19"/>
                <a:gd name="T1" fmla="*/ 10 h 39"/>
                <a:gd name="T2" fmla="*/ 10 w 19"/>
                <a:gd name="T3" fmla="*/ 0 h 39"/>
                <a:gd name="T4" fmla="*/ 0 w 19"/>
                <a:gd name="T5" fmla="*/ 10 h 39"/>
                <a:gd name="T6" fmla="*/ 0 w 19"/>
                <a:gd name="T7" fmla="*/ 30 h 39"/>
                <a:gd name="T8" fmla="*/ 10 w 19"/>
                <a:gd name="T9" fmla="*/ 39 h 39"/>
                <a:gd name="T10" fmla="*/ 19 w 19"/>
                <a:gd name="T11" fmla="*/ 30 h 39"/>
                <a:gd name="T12" fmla="*/ 19 w 19"/>
                <a:gd name="T13" fmla="*/ 1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400" b="0" baseline="-25000"/>
            </a:p>
          </p:txBody>
        </p:sp>
        <p:sp>
          <p:nvSpPr>
            <p:cNvPr id="1064971" name="Freeform 11"/>
            <p:cNvSpPr>
              <a:spLocks/>
            </p:cNvSpPr>
            <p:nvPr/>
          </p:nvSpPr>
          <p:spPr bwMode="auto">
            <a:xfrm>
              <a:off x="3499" y="1474"/>
              <a:ext cx="81" cy="279"/>
            </a:xfrm>
            <a:custGeom>
              <a:avLst/>
              <a:gdLst>
                <a:gd name="T0" fmla="*/ 19 w 19"/>
                <a:gd name="T1" fmla="*/ 9 h 65"/>
                <a:gd name="T2" fmla="*/ 9 w 19"/>
                <a:gd name="T3" fmla="*/ 0 h 65"/>
                <a:gd name="T4" fmla="*/ 0 w 19"/>
                <a:gd name="T5" fmla="*/ 9 h 65"/>
                <a:gd name="T6" fmla="*/ 0 w 19"/>
                <a:gd name="T7" fmla="*/ 56 h 65"/>
                <a:gd name="T8" fmla="*/ 9 w 19"/>
                <a:gd name="T9" fmla="*/ 65 h 65"/>
                <a:gd name="T10" fmla="*/ 19 w 19"/>
                <a:gd name="T11" fmla="*/ 56 h 65"/>
                <a:gd name="T12" fmla="*/ 19 w 19"/>
                <a:gd name="T13" fmla="*/ 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400" b="0" baseline="-25000"/>
            </a:p>
          </p:txBody>
        </p:sp>
        <p:sp>
          <p:nvSpPr>
            <p:cNvPr id="1064972" name="Freeform 12"/>
            <p:cNvSpPr>
              <a:spLocks/>
            </p:cNvSpPr>
            <p:nvPr/>
          </p:nvSpPr>
          <p:spPr bwMode="auto">
            <a:xfrm>
              <a:off x="3722" y="1320"/>
              <a:ext cx="81" cy="514"/>
            </a:xfrm>
            <a:custGeom>
              <a:avLst/>
              <a:gdLst>
                <a:gd name="T0" fmla="*/ 19 w 19"/>
                <a:gd name="T1" fmla="*/ 9 h 120"/>
                <a:gd name="T2" fmla="*/ 10 w 19"/>
                <a:gd name="T3" fmla="*/ 0 h 120"/>
                <a:gd name="T4" fmla="*/ 0 w 19"/>
                <a:gd name="T5" fmla="*/ 9 h 120"/>
                <a:gd name="T6" fmla="*/ 0 w 19"/>
                <a:gd name="T7" fmla="*/ 111 h 120"/>
                <a:gd name="T8" fmla="*/ 10 w 19"/>
                <a:gd name="T9" fmla="*/ 120 h 120"/>
                <a:gd name="T10" fmla="*/ 19 w 19"/>
                <a:gd name="T11" fmla="*/ 111 h 120"/>
                <a:gd name="T12" fmla="*/ 19 w 19"/>
                <a:gd name="T13" fmla="*/ 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400" b="0" baseline="-25000"/>
            </a:p>
          </p:txBody>
        </p:sp>
        <p:sp>
          <p:nvSpPr>
            <p:cNvPr id="1064973" name="Freeform 13"/>
            <p:cNvSpPr>
              <a:spLocks/>
            </p:cNvSpPr>
            <p:nvPr/>
          </p:nvSpPr>
          <p:spPr bwMode="auto">
            <a:xfrm>
              <a:off x="3949" y="1474"/>
              <a:ext cx="81" cy="279"/>
            </a:xfrm>
            <a:custGeom>
              <a:avLst/>
              <a:gdLst>
                <a:gd name="T0" fmla="*/ 19 w 19"/>
                <a:gd name="T1" fmla="*/ 9 h 65"/>
                <a:gd name="T2" fmla="*/ 9 w 19"/>
                <a:gd name="T3" fmla="*/ 0 h 65"/>
                <a:gd name="T4" fmla="*/ 0 w 19"/>
                <a:gd name="T5" fmla="*/ 9 h 65"/>
                <a:gd name="T6" fmla="*/ 0 w 19"/>
                <a:gd name="T7" fmla="*/ 56 h 65"/>
                <a:gd name="T8" fmla="*/ 9 w 19"/>
                <a:gd name="T9" fmla="*/ 65 h 65"/>
                <a:gd name="T10" fmla="*/ 19 w 19"/>
                <a:gd name="T11" fmla="*/ 56 h 65"/>
                <a:gd name="T12" fmla="*/ 19 w 19"/>
                <a:gd name="T13" fmla="*/ 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400" b="0" baseline="-25000"/>
            </a:p>
          </p:txBody>
        </p:sp>
        <p:sp>
          <p:nvSpPr>
            <p:cNvPr id="1064974" name="Freeform 14"/>
            <p:cNvSpPr>
              <a:spLocks/>
            </p:cNvSpPr>
            <p:nvPr/>
          </p:nvSpPr>
          <p:spPr bwMode="auto">
            <a:xfrm>
              <a:off x="4171" y="1586"/>
              <a:ext cx="86" cy="167"/>
            </a:xfrm>
            <a:custGeom>
              <a:avLst/>
              <a:gdLst>
                <a:gd name="T0" fmla="*/ 20 w 20"/>
                <a:gd name="T1" fmla="*/ 10 h 39"/>
                <a:gd name="T2" fmla="*/ 10 w 20"/>
                <a:gd name="T3" fmla="*/ 0 h 39"/>
                <a:gd name="T4" fmla="*/ 0 w 20"/>
                <a:gd name="T5" fmla="*/ 10 h 39"/>
                <a:gd name="T6" fmla="*/ 0 w 20"/>
                <a:gd name="T7" fmla="*/ 30 h 39"/>
                <a:gd name="T8" fmla="*/ 10 w 20"/>
                <a:gd name="T9" fmla="*/ 39 h 39"/>
                <a:gd name="T10" fmla="*/ 20 w 20"/>
                <a:gd name="T11" fmla="*/ 30 h 39"/>
                <a:gd name="T12" fmla="*/ 20 w 20"/>
                <a:gd name="T13" fmla="*/ 1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9"/>
                <a:gd name="T23" fmla="*/ 20 w 20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400" b="0" baseline="-25000"/>
            </a:p>
          </p:txBody>
        </p:sp>
        <p:sp>
          <p:nvSpPr>
            <p:cNvPr id="1064975" name="Freeform 15"/>
            <p:cNvSpPr>
              <a:spLocks/>
            </p:cNvSpPr>
            <p:nvPr/>
          </p:nvSpPr>
          <p:spPr bwMode="auto">
            <a:xfrm>
              <a:off x="4398" y="1474"/>
              <a:ext cx="82" cy="279"/>
            </a:xfrm>
            <a:custGeom>
              <a:avLst/>
              <a:gdLst>
                <a:gd name="T0" fmla="*/ 19 w 19"/>
                <a:gd name="T1" fmla="*/ 9 h 65"/>
                <a:gd name="T2" fmla="*/ 10 w 19"/>
                <a:gd name="T3" fmla="*/ 0 h 65"/>
                <a:gd name="T4" fmla="*/ 0 w 19"/>
                <a:gd name="T5" fmla="*/ 9 h 65"/>
                <a:gd name="T6" fmla="*/ 0 w 19"/>
                <a:gd name="T7" fmla="*/ 56 h 65"/>
                <a:gd name="T8" fmla="*/ 10 w 19"/>
                <a:gd name="T9" fmla="*/ 65 h 65"/>
                <a:gd name="T10" fmla="*/ 19 w 19"/>
                <a:gd name="T11" fmla="*/ 56 h 65"/>
                <a:gd name="T12" fmla="*/ 19 w 19"/>
                <a:gd name="T13" fmla="*/ 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400" b="0" baseline="-25000"/>
            </a:p>
          </p:txBody>
        </p:sp>
        <p:sp>
          <p:nvSpPr>
            <p:cNvPr id="1064976" name="Freeform 16"/>
            <p:cNvSpPr>
              <a:spLocks/>
            </p:cNvSpPr>
            <p:nvPr/>
          </p:nvSpPr>
          <p:spPr bwMode="auto">
            <a:xfrm>
              <a:off x="4625" y="1320"/>
              <a:ext cx="82" cy="514"/>
            </a:xfrm>
            <a:custGeom>
              <a:avLst/>
              <a:gdLst>
                <a:gd name="T0" fmla="*/ 19 w 19"/>
                <a:gd name="T1" fmla="*/ 9 h 120"/>
                <a:gd name="T2" fmla="*/ 9 w 19"/>
                <a:gd name="T3" fmla="*/ 0 h 120"/>
                <a:gd name="T4" fmla="*/ 0 w 19"/>
                <a:gd name="T5" fmla="*/ 9 h 120"/>
                <a:gd name="T6" fmla="*/ 0 w 19"/>
                <a:gd name="T7" fmla="*/ 111 h 120"/>
                <a:gd name="T8" fmla="*/ 9 w 19"/>
                <a:gd name="T9" fmla="*/ 120 h 120"/>
                <a:gd name="T10" fmla="*/ 19 w 19"/>
                <a:gd name="T11" fmla="*/ 111 h 120"/>
                <a:gd name="T12" fmla="*/ 19 w 19"/>
                <a:gd name="T13" fmla="*/ 9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400" b="0" baseline="-25000"/>
            </a:p>
          </p:txBody>
        </p:sp>
        <p:sp>
          <p:nvSpPr>
            <p:cNvPr id="1064977" name="Freeform 17"/>
            <p:cNvSpPr>
              <a:spLocks/>
            </p:cNvSpPr>
            <p:nvPr/>
          </p:nvSpPr>
          <p:spPr bwMode="auto">
            <a:xfrm>
              <a:off x="4848" y="1474"/>
              <a:ext cx="82" cy="279"/>
            </a:xfrm>
            <a:custGeom>
              <a:avLst/>
              <a:gdLst>
                <a:gd name="T0" fmla="*/ 19 w 19"/>
                <a:gd name="T1" fmla="*/ 9 h 65"/>
                <a:gd name="T2" fmla="*/ 10 w 19"/>
                <a:gd name="T3" fmla="*/ 0 h 65"/>
                <a:gd name="T4" fmla="*/ 0 w 19"/>
                <a:gd name="T5" fmla="*/ 9 h 65"/>
                <a:gd name="T6" fmla="*/ 0 w 19"/>
                <a:gd name="T7" fmla="*/ 56 h 65"/>
                <a:gd name="T8" fmla="*/ 10 w 19"/>
                <a:gd name="T9" fmla="*/ 65 h 65"/>
                <a:gd name="T10" fmla="*/ 19 w 19"/>
                <a:gd name="T11" fmla="*/ 56 h 65"/>
                <a:gd name="T12" fmla="*/ 19 w 19"/>
                <a:gd name="T13" fmla="*/ 9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400" b="0" baseline="-25000"/>
            </a:p>
          </p:txBody>
        </p:sp>
        <p:sp>
          <p:nvSpPr>
            <p:cNvPr id="1064978" name="Freeform 18"/>
            <p:cNvSpPr>
              <a:spLocks/>
            </p:cNvSpPr>
            <p:nvPr/>
          </p:nvSpPr>
          <p:spPr bwMode="auto">
            <a:xfrm>
              <a:off x="5075" y="1586"/>
              <a:ext cx="82" cy="167"/>
            </a:xfrm>
            <a:custGeom>
              <a:avLst/>
              <a:gdLst>
                <a:gd name="T0" fmla="*/ 19 w 19"/>
                <a:gd name="T1" fmla="*/ 10 h 39"/>
                <a:gd name="T2" fmla="*/ 9 w 19"/>
                <a:gd name="T3" fmla="*/ 0 h 39"/>
                <a:gd name="T4" fmla="*/ 0 w 19"/>
                <a:gd name="T5" fmla="*/ 10 h 39"/>
                <a:gd name="T6" fmla="*/ 0 w 19"/>
                <a:gd name="T7" fmla="*/ 30 h 39"/>
                <a:gd name="T8" fmla="*/ 9 w 19"/>
                <a:gd name="T9" fmla="*/ 39 h 39"/>
                <a:gd name="T10" fmla="*/ 19 w 19"/>
                <a:gd name="T11" fmla="*/ 30 h 39"/>
                <a:gd name="T12" fmla="*/ 19 w 19"/>
                <a:gd name="T13" fmla="*/ 1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015F85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400" b="0" baseline="-25000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1000"/>
            <a:ext cx="2235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2133600" y="3352800"/>
            <a:ext cx="4277698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smtClean="0">
                <a:solidFill>
                  <a:schemeClr val="bg1"/>
                </a:solidFill>
              </a:rPr>
              <a:t>Thank You !</a:t>
            </a:r>
            <a:endParaRPr lang="en-US" sz="5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93738" y="152400"/>
            <a:ext cx="8221662" cy="457200"/>
          </a:xfrm>
        </p:spPr>
        <p:txBody>
          <a:bodyPr/>
          <a:lstStyle/>
          <a:p>
            <a:pPr algn="ctr"/>
            <a:r>
              <a:rPr lang="en-US" sz="2400" dirty="0" smtClean="0"/>
              <a:t>ALTO/NPS Introduction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52400" y="685800"/>
            <a:ext cx="8763000" cy="5715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000" b="1" i="1" u="sng" dirty="0" smtClean="0">
                <a:solidFill>
                  <a:schemeClr val="bg1"/>
                </a:solidFill>
              </a:rPr>
              <a:t>What: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</a:p>
          <a:p>
            <a:pPr lvl="1">
              <a:defRPr/>
            </a:pPr>
            <a:r>
              <a:rPr lang="en-GB" sz="1600" u="sng" dirty="0" smtClean="0">
                <a:solidFill>
                  <a:schemeClr val="bg1"/>
                </a:solidFill>
              </a:rPr>
              <a:t>Application Layer Traffic Optimization (IETF ALTO)</a:t>
            </a:r>
            <a:r>
              <a:rPr lang="en-GB" sz="1600" dirty="0" smtClean="0">
                <a:solidFill>
                  <a:schemeClr val="bg1"/>
                </a:solidFill>
              </a:rPr>
              <a:t>: defines an API through which topology and infrastructure hint is requested by the application layer and delivered by the network layer/infra</a:t>
            </a:r>
          </a:p>
          <a:p>
            <a:pPr lvl="1">
              <a:defRPr/>
            </a:pPr>
            <a:r>
              <a:rPr lang="en-GB" sz="1600" u="sng" dirty="0" smtClean="0">
                <a:solidFill>
                  <a:schemeClr val="bg1"/>
                </a:solidFill>
              </a:rPr>
              <a:t>Network Positioning System</a:t>
            </a:r>
            <a:r>
              <a:rPr lang="en-GB" sz="1600" dirty="0" smtClean="0">
                <a:solidFill>
                  <a:schemeClr val="bg1"/>
                </a:solidFill>
              </a:rPr>
              <a:t>: an ALTO implementation that computes the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	   location of and distance between endpoints.</a:t>
            </a:r>
          </a:p>
          <a:p>
            <a:pPr>
              <a:defRPr/>
            </a:pPr>
            <a:r>
              <a:rPr lang="en-GB" sz="2000" b="1" i="1" u="sng" dirty="0" smtClean="0">
                <a:solidFill>
                  <a:schemeClr val="bg1"/>
                </a:solidFill>
              </a:rPr>
              <a:t>Why: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Caching and replication are vital to optimization of network traffic.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Distribution paradigms efficiency is augmented by dynamic mechanisms that locate (and determine distance to) services and data in order to optimize infrastructure resources utilization.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Example: need to locate the </a:t>
            </a:r>
            <a:r>
              <a:rPr lang="en-GB" sz="1600" u="sng" dirty="0" smtClean="0">
                <a:solidFill>
                  <a:schemeClr val="bg1"/>
                </a:solidFill>
              </a:rPr>
              <a:t>nearest</a:t>
            </a:r>
            <a:r>
              <a:rPr lang="en-GB" sz="1600" dirty="0" smtClean="0">
                <a:solidFill>
                  <a:schemeClr val="bg1"/>
                </a:solidFill>
              </a:rPr>
              <a:t> copy of a movie or the </a:t>
            </a:r>
            <a:r>
              <a:rPr lang="en-GB" sz="1600" u="sng" dirty="0" smtClean="0">
                <a:solidFill>
                  <a:schemeClr val="bg1"/>
                </a:solidFill>
              </a:rPr>
              <a:t>closest </a:t>
            </a:r>
            <a:r>
              <a:rPr lang="en-GB" sz="1600" dirty="0" smtClean="0">
                <a:solidFill>
                  <a:schemeClr val="bg1"/>
                </a:solidFill>
              </a:rPr>
              <a:t>instance of a</a:t>
            </a:r>
            <a:br>
              <a:rPr lang="en-GB" sz="1600" dirty="0" smtClean="0">
                <a:solidFill>
                  <a:schemeClr val="bg1"/>
                </a:solidFill>
              </a:rPr>
            </a:br>
            <a:r>
              <a:rPr lang="en-GB" sz="1600" dirty="0" smtClean="0">
                <a:solidFill>
                  <a:schemeClr val="bg1"/>
                </a:solidFill>
              </a:rPr>
              <a:t>            service among </a:t>
            </a:r>
            <a:r>
              <a:rPr lang="en-GB" sz="1600" u="sng" dirty="0" smtClean="0">
                <a:solidFill>
                  <a:schemeClr val="bg1"/>
                </a:solidFill>
              </a:rPr>
              <a:t>several available resources</a:t>
            </a:r>
            <a:endParaRPr lang="en-GB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2000" b="1" i="1" u="sng" dirty="0" smtClean="0">
                <a:solidFill>
                  <a:schemeClr val="bg1"/>
                </a:solidFill>
              </a:rPr>
              <a:t>How: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ALTO: it is NOT in the scope of ALTO standardization effort to defines mechanisms used for deriving topology/infra information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NPS: implementation of specific mechanisms and algorithms leveraging routing and infra layer databases leverages infra/routing layer and Policy information.</a:t>
            </a:r>
          </a:p>
          <a:p>
            <a:pPr lvl="1"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Extensible to other information sources such as: state &amp; performance and Geo-location</a:t>
            </a:r>
          </a:p>
          <a:p>
            <a:pPr>
              <a:buNone/>
              <a:defRPr/>
            </a:pPr>
            <a:endParaRPr lang="en-GB" sz="1600" dirty="0" smtClean="0">
              <a:solidFill>
                <a:schemeClr val="bg1"/>
              </a:solidFill>
            </a:endParaRPr>
          </a:p>
          <a:p>
            <a:pPr>
              <a:buNone/>
              <a:defRPr/>
            </a:pPr>
            <a:endParaRPr lang="en-GB" sz="1600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GB" sz="1600" dirty="0" smtClean="0">
              <a:solidFill>
                <a:schemeClr val="bg1"/>
              </a:solidFill>
            </a:endParaRPr>
          </a:p>
          <a:p>
            <a:pPr>
              <a:buNone/>
              <a:defRPr/>
            </a:pPr>
            <a:endParaRPr lang="en-GB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 bwMode="auto">
          <a:xfrm>
            <a:off x="1066800" y="3962400"/>
            <a:ext cx="6934200" cy="16002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066800" y="1295400"/>
            <a:ext cx="6934200" cy="16002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6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3738" y="228600"/>
            <a:ext cx="8221662" cy="685800"/>
          </a:xfrm>
        </p:spPr>
        <p:txBody>
          <a:bodyPr/>
          <a:lstStyle/>
          <a:p>
            <a:r>
              <a:rPr lang="en-GB" dirty="0" smtClean="0"/>
              <a:t>Cisco Network Positioning System</a:t>
            </a:r>
            <a:br>
              <a:rPr lang="en-GB" dirty="0" smtClean="0"/>
            </a:br>
            <a:r>
              <a:rPr lang="en-GB" dirty="0" smtClean="0"/>
              <a:t>Architecture – Layer Separation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068904" y="3200400"/>
            <a:ext cx="6932096" cy="247504"/>
          </a:xfrm>
          <a:prstGeom prst="rect">
            <a:avLst/>
          </a:prstGeom>
          <a:solidFill>
            <a:schemeClr val="tx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IETF API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59" name="Picture 295" descr="cloud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4746897" y="1752600"/>
            <a:ext cx="1313056" cy="908858"/>
          </a:xfrm>
          <a:prstGeom prst="rect">
            <a:avLst/>
          </a:prstGeom>
          <a:noFill/>
        </p:spPr>
      </p:pic>
      <p:pic>
        <p:nvPicPr>
          <p:cNvPr id="60" name="Picture 295" descr="cloud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3502949" y="1752600"/>
            <a:ext cx="1313056" cy="908858"/>
          </a:xfrm>
          <a:prstGeom prst="rect">
            <a:avLst/>
          </a:prstGeom>
          <a:noFill/>
        </p:spPr>
      </p:pic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3864043" y="1923012"/>
            <a:ext cx="656210" cy="32547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2296" tIns="36576" rIns="82296" bIns="36576">
            <a:spAutoFit/>
          </a:bodyPr>
          <a:lstStyle/>
          <a:p>
            <a:pPr algn="ctr" eaLnBrk="0" hangingPunct="0"/>
            <a:r>
              <a:rPr lang="en-US" sz="900" b="1" dirty="0" smtClean="0">
                <a:ea typeface="宋体"/>
                <a:cs typeface="宋体"/>
              </a:rPr>
              <a:t>P2P </a:t>
            </a:r>
            <a:br>
              <a:rPr lang="en-US" sz="900" b="1" dirty="0" smtClean="0">
                <a:ea typeface="宋体"/>
                <a:cs typeface="宋体"/>
              </a:rPr>
            </a:br>
            <a:r>
              <a:rPr lang="en-US" sz="900" b="1" dirty="0" smtClean="0">
                <a:ea typeface="宋体"/>
                <a:cs typeface="宋体"/>
              </a:rPr>
              <a:t>Swarms</a:t>
            </a:r>
            <a:endParaRPr lang="en-US" sz="1100" b="1" dirty="0">
              <a:ea typeface="宋体"/>
              <a:cs typeface="宋体"/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5053654" y="1923012"/>
            <a:ext cx="641498" cy="32547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2296" tIns="36576" rIns="82296" bIns="36576">
            <a:spAutoFit/>
          </a:bodyPr>
          <a:lstStyle/>
          <a:p>
            <a:pPr algn="ctr" eaLnBrk="0" hangingPunct="0"/>
            <a:r>
              <a:rPr lang="en-US" sz="900" b="1" dirty="0" smtClean="0">
                <a:ea typeface="宋体"/>
                <a:cs typeface="宋体"/>
              </a:rPr>
              <a:t>OTT</a:t>
            </a:r>
            <a:br>
              <a:rPr lang="en-US" sz="900" b="1" dirty="0" smtClean="0">
                <a:ea typeface="宋体"/>
                <a:cs typeface="宋体"/>
              </a:rPr>
            </a:br>
            <a:r>
              <a:rPr lang="en-US" sz="900" b="1" dirty="0" smtClean="0">
                <a:ea typeface="宋体"/>
                <a:cs typeface="宋体"/>
              </a:rPr>
              <a:t>Overlay</a:t>
            </a:r>
            <a:endParaRPr lang="en-US" sz="1100" b="1" dirty="0">
              <a:ea typeface="宋体"/>
              <a:cs typeface="宋体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1015054" y="1447800"/>
            <a:ext cx="2695220" cy="1183907"/>
            <a:chOff x="381000" y="533400"/>
            <a:chExt cx="2695220" cy="1183907"/>
          </a:xfrm>
        </p:grpSpPr>
        <p:pic>
          <p:nvPicPr>
            <p:cNvPr id="61" name="Picture 295" descr="cloud"/>
            <p:cNvPicPr>
              <a:picLocks noChangeAspect="1" noChangeArrowheads="1"/>
            </p:cNvPicPr>
            <p:nvPr/>
          </p:nvPicPr>
          <p:blipFill>
            <a:blip r:embed="rId3">
              <a:lum bright="12000" contrast="12000"/>
            </a:blip>
            <a:srcRect/>
            <a:stretch>
              <a:fillRect/>
            </a:stretch>
          </p:blipFill>
          <p:spPr bwMode="auto">
            <a:xfrm>
              <a:off x="381000" y="533400"/>
              <a:ext cx="2695220" cy="1183907"/>
            </a:xfrm>
            <a:prstGeom prst="rect">
              <a:avLst/>
            </a:prstGeom>
            <a:noFill/>
          </p:spPr>
        </p:pic>
        <p:sp>
          <p:nvSpPr>
            <p:cNvPr id="62" name="Line 5"/>
            <p:cNvSpPr>
              <a:spLocks noChangeShapeType="1"/>
            </p:cNvSpPr>
            <p:nvPr/>
          </p:nvSpPr>
          <p:spPr bwMode="auto">
            <a:xfrm flipH="1">
              <a:off x="2124258" y="856545"/>
              <a:ext cx="0" cy="397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 w="med" len="med"/>
            </a:ln>
          </p:spPr>
          <p:txBody>
            <a:bodyPr lIns="82296" tIns="36576" rIns="82296" bIns="36576"/>
            <a:lstStyle/>
            <a:p>
              <a:endParaRPr lang="en-US" sz="700"/>
            </a:p>
          </p:txBody>
        </p:sp>
        <p:sp>
          <p:nvSpPr>
            <p:cNvPr id="63" name="Line 5"/>
            <p:cNvSpPr>
              <a:spLocks noChangeShapeType="1"/>
            </p:cNvSpPr>
            <p:nvPr/>
          </p:nvSpPr>
          <p:spPr bwMode="auto">
            <a:xfrm>
              <a:off x="1502284" y="856545"/>
              <a:ext cx="414649" cy="5112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 w="med" len="med"/>
            </a:ln>
          </p:spPr>
          <p:txBody>
            <a:bodyPr lIns="82296" tIns="36576" rIns="82296" bIns="36576"/>
            <a:lstStyle/>
            <a:p>
              <a:endParaRPr lang="en-US" sz="700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>
              <a:off x="880310" y="856545"/>
              <a:ext cx="1036623" cy="5112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/>
              <a:tailEnd type="none" w="med" len="med"/>
            </a:ln>
          </p:spPr>
          <p:txBody>
            <a:bodyPr lIns="82296" tIns="36576" rIns="82296" bIns="36576"/>
            <a:lstStyle/>
            <a:p>
              <a:endParaRPr lang="en-US" sz="700"/>
            </a:p>
          </p:txBody>
        </p:sp>
        <p:pic>
          <p:nvPicPr>
            <p:cNvPr id="65" name="Picture 39" descr="Streamer-v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987" y="799742"/>
              <a:ext cx="508382" cy="284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39" descr="Streamer-v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4960" y="799742"/>
              <a:ext cx="508382" cy="284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39" descr="Streamer-v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16934" y="799742"/>
              <a:ext cx="508382" cy="284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17" descr="Router_C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40501" y="1254171"/>
              <a:ext cx="808713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 Box 7"/>
            <p:cNvSpPr txBox="1">
              <a:spLocks noChangeArrowheads="1"/>
            </p:cNvSpPr>
            <p:nvPr/>
          </p:nvSpPr>
          <p:spPr bwMode="auto">
            <a:xfrm>
              <a:off x="966146" y="1246976"/>
              <a:ext cx="481654" cy="20082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82296" tIns="36576" rIns="82296" bIns="36576">
              <a:spAutoFit/>
            </a:bodyPr>
            <a:lstStyle/>
            <a:p>
              <a:pPr algn="ctr" eaLnBrk="0" hangingPunct="0"/>
              <a:r>
                <a:rPr lang="en-US" sz="900" b="1" dirty="0" smtClean="0">
                  <a:ea typeface="宋体"/>
                  <a:cs typeface="宋体"/>
                </a:rPr>
                <a:t>CDN</a:t>
              </a:r>
              <a:endParaRPr lang="en-US" sz="1100" b="1" dirty="0">
                <a:ea typeface="宋体"/>
                <a:cs typeface="宋体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7339654" y="1905000"/>
            <a:ext cx="813746" cy="487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 . .</a:t>
            </a:r>
            <a:endParaRPr lang="en-US" sz="2800" dirty="0"/>
          </a:p>
        </p:txBody>
      </p:sp>
      <p:sp>
        <p:nvSpPr>
          <p:cNvPr id="105" name="Rounded Rectangle 104"/>
          <p:cNvSpPr/>
          <p:nvPr/>
        </p:nvSpPr>
        <p:spPr bwMode="auto">
          <a:xfrm>
            <a:off x="3733800" y="4041594"/>
            <a:ext cx="1676400" cy="1216205"/>
          </a:xfrm>
          <a:prstGeom prst="roundRect">
            <a:avLst/>
          </a:prstGeom>
          <a:solidFill>
            <a:srgbClr val="0183B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NPS Server:</a:t>
            </a:r>
          </a:p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Information Collector</a:t>
            </a:r>
          </a:p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112" charset="0"/>
              </a:rPr>
              <a:t>Algorithms</a:t>
            </a:r>
          </a:p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rgbClr val="FFFFFF"/>
                </a:solidFill>
              </a:rPr>
              <a:t>Databases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-112" charset="0"/>
            </a:endParaRPr>
          </a:p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112" charset="0"/>
            </a:endParaRPr>
          </a:p>
        </p:txBody>
      </p:sp>
      <p:sp>
        <p:nvSpPr>
          <p:cNvPr id="114" name="Up-Down Arrow Callout 113"/>
          <p:cNvSpPr/>
          <p:nvPr/>
        </p:nvSpPr>
        <p:spPr bwMode="auto">
          <a:xfrm>
            <a:off x="3962400" y="2667000"/>
            <a:ext cx="1143000" cy="1295400"/>
          </a:xfrm>
          <a:prstGeom prst="upDownArrowCallout">
            <a:avLst>
              <a:gd name="adj1" fmla="val 25000"/>
              <a:gd name="adj2" fmla="val 25000"/>
              <a:gd name="adj3" fmla="val 25000"/>
              <a:gd name="adj4" fmla="val 2758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Request / Reply</a:t>
            </a:r>
            <a:b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</a:b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 Model</a:t>
            </a:r>
            <a:endParaRPr kumimoji="0" lang="en-US" sz="10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283218" y="5791200"/>
            <a:ext cx="7565382" cy="838200"/>
            <a:chOff x="2871" y="5257800"/>
            <a:chExt cx="7565382" cy="838200"/>
          </a:xfrm>
          <a:solidFill>
            <a:srgbClr val="CCFFFF"/>
          </a:solidFill>
        </p:grpSpPr>
        <p:sp>
          <p:nvSpPr>
            <p:cNvPr id="83" name="Rectangle 82"/>
            <p:cNvSpPr/>
            <p:nvPr/>
          </p:nvSpPr>
          <p:spPr bwMode="auto">
            <a:xfrm>
              <a:off x="864757" y="5334000"/>
              <a:ext cx="6703496" cy="762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41061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87" name="Straight Connector 12"/>
            <p:cNvCxnSpPr>
              <a:cxnSpLocks noChangeShapeType="1"/>
            </p:cNvCxnSpPr>
            <p:nvPr/>
          </p:nvCxnSpPr>
          <p:spPr bwMode="auto">
            <a:xfrm>
              <a:off x="1544321" y="5551632"/>
              <a:ext cx="1734903" cy="118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8" name="Straight Connector 13"/>
            <p:cNvCxnSpPr>
              <a:cxnSpLocks noChangeShapeType="1"/>
            </p:cNvCxnSpPr>
            <p:nvPr/>
          </p:nvCxnSpPr>
          <p:spPr bwMode="auto">
            <a:xfrm rot="16200000" flipH="1">
              <a:off x="1585931" y="5374000"/>
              <a:ext cx="204729" cy="83217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9" name="Straight Connector 14"/>
            <p:cNvCxnSpPr>
              <a:cxnSpLocks noChangeShapeType="1"/>
            </p:cNvCxnSpPr>
            <p:nvPr/>
          </p:nvCxnSpPr>
          <p:spPr bwMode="auto">
            <a:xfrm flipV="1">
              <a:off x="2246921" y="5687724"/>
              <a:ext cx="902725" cy="204729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0" name="Straight Connector 15"/>
            <p:cNvCxnSpPr>
              <a:cxnSpLocks noChangeShapeType="1"/>
            </p:cNvCxnSpPr>
            <p:nvPr/>
          </p:nvCxnSpPr>
          <p:spPr bwMode="auto">
            <a:xfrm>
              <a:off x="3421761" y="5641571"/>
              <a:ext cx="898407" cy="22721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1" name="Straight Connector 16"/>
            <p:cNvCxnSpPr>
              <a:cxnSpLocks noChangeShapeType="1"/>
            </p:cNvCxnSpPr>
            <p:nvPr/>
          </p:nvCxnSpPr>
          <p:spPr bwMode="auto">
            <a:xfrm flipV="1">
              <a:off x="3214436" y="5527964"/>
              <a:ext cx="3870060" cy="2366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2" name="Straight Connector 17"/>
            <p:cNvCxnSpPr>
              <a:cxnSpLocks noChangeShapeType="1"/>
            </p:cNvCxnSpPr>
            <p:nvPr/>
          </p:nvCxnSpPr>
          <p:spPr bwMode="auto">
            <a:xfrm flipV="1">
              <a:off x="4251059" y="5687724"/>
              <a:ext cx="1040942" cy="21538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3" name="Straight Connector 18"/>
            <p:cNvCxnSpPr>
              <a:cxnSpLocks noChangeShapeType="1"/>
              <a:stCxn id="97" idx="3"/>
            </p:cNvCxnSpPr>
            <p:nvPr/>
          </p:nvCxnSpPr>
          <p:spPr bwMode="auto">
            <a:xfrm flipV="1">
              <a:off x="2439848" y="5868785"/>
              <a:ext cx="3746241" cy="1716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5" name="Straight Connector 15"/>
            <p:cNvCxnSpPr>
              <a:cxnSpLocks noChangeShapeType="1"/>
            </p:cNvCxnSpPr>
            <p:nvPr/>
          </p:nvCxnSpPr>
          <p:spPr bwMode="auto">
            <a:xfrm>
              <a:off x="5356790" y="5584767"/>
              <a:ext cx="898407" cy="22721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96" name="Picture 9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02973" y="5414356"/>
              <a:ext cx="538468" cy="3065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9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01380" y="5732694"/>
              <a:ext cx="538468" cy="3065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9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07111" y="5426190"/>
              <a:ext cx="538468" cy="3065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9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43734" y="5755178"/>
              <a:ext cx="538468" cy="3065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9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11249" y="5426190"/>
              <a:ext cx="538468" cy="3065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cxnSp>
          <p:nvCxnSpPr>
            <p:cNvPr id="101" name="Straight Connector 17"/>
            <p:cNvCxnSpPr>
              <a:cxnSpLocks noChangeShapeType="1"/>
            </p:cNvCxnSpPr>
            <p:nvPr/>
          </p:nvCxnSpPr>
          <p:spPr bwMode="auto">
            <a:xfrm flipV="1">
              <a:off x="6255197" y="5527964"/>
              <a:ext cx="829298" cy="34082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102" name="Picture 9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993162" y="5755178"/>
              <a:ext cx="538468" cy="3065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9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22460" y="5414356"/>
              <a:ext cx="538468" cy="30650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94" name="TextBox 93"/>
            <p:cNvSpPr txBox="1"/>
            <p:nvPr/>
          </p:nvSpPr>
          <p:spPr>
            <a:xfrm>
              <a:off x="2871" y="5257800"/>
              <a:ext cx="1621782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Network Layer</a:t>
              </a:r>
              <a:endParaRPr lang="en-US" sz="1200" dirty="0"/>
            </a:p>
          </p:txBody>
        </p:sp>
      </p:grpSp>
      <p:sp>
        <p:nvSpPr>
          <p:cNvPr id="117" name="Up Arrow Callout 116"/>
          <p:cNvSpPr/>
          <p:nvPr/>
        </p:nvSpPr>
        <p:spPr bwMode="auto">
          <a:xfrm>
            <a:off x="3581400" y="5334000"/>
            <a:ext cx="1828800" cy="533400"/>
          </a:xfrm>
          <a:prstGeom prst="upArrowCallou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Routing Protocols Databases</a:t>
            </a:r>
            <a:r>
              <a:rPr lang="en-US" sz="1000" dirty="0" smtClean="0"/>
              <a:t>: </a:t>
            </a:r>
          </a:p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/>
              <a:t>ISIS, OSPF and BGP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19" name="Left Arrow Callout 118"/>
          <p:cNvSpPr/>
          <p:nvPr/>
        </p:nvSpPr>
        <p:spPr bwMode="auto">
          <a:xfrm flipH="1">
            <a:off x="1981200" y="4800600"/>
            <a:ext cx="1600200" cy="381000"/>
          </a:xfrm>
          <a:prstGeom prst="leftArrowCallout">
            <a:avLst>
              <a:gd name="adj1" fmla="val 47884"/>
              <a:gd name="adj2" fmla="val 39109"/>
              <a:gd name="adj3" fmla="val 25000"/>
              <a:gd name="adj4" fmla="val 67245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Policy </a:t>
            </a:r>
            <a:b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Database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123" name="Picture 295" descr="cloud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5950398" y="1752600"/>
            <a:ext cx="1313056" cy="908858"/>
          </a:xfrm>
          <a:prstGeom prst="rect">
            <a:avLst/>
          </a:prstGeom>
          <a:noFill/>
        </p:spPr>
      </p:pic>
      <p:sp>
        <p:nvSpPr>
          <p:cNvPr id="124" name="Text Box 7"/>
          <p:cNvSpPr txBox="1">
            <a:spLocks noChangeArrowheads="1"/>
          </p:cNvSpPr>
          <p:nvPr/>
        </p:nvSpPr>
        <p:spPr bwMode="auto">
          <a:xfrm>
            <a:off x="6102798" y="2085176"/>
            <a:ext cx="955969" cy="20082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82296" tIns="36576" rIns="82296" bIns="36576">
            <a:spAutoFit/>
          </a:bodyPr>
          <a:lstStyle/>
          <a:p>
            <a:pPr algn="ctr" eaLnBrk="0" hangingPunct="0"/>
            <a:r>
              <a:rPr lang="en-US" sz="900" dirty="0" smtClean="0">
                <a:ea typeface="宋体"/>
                <a:cs typeface="宋体"/>
              </a:rPr>
              <a:t>Cloud / *aaS</a:t>
            </a:r>
            <a:endParaRPr lang="en-US" sz="1100" b="1" dirty="0">
              <a:ea typeface="宋体"/>
              <a:cs typeface="宋体"/>
            </a:endParaRPr>
          </a:p>
        </p:txBody>
      </p:sp>
      <p:sp>
        <p:nvSpPr>
          <p:cNvPr id="52" name="Left Arrow Callout 51"/>
          <p:cNvSpPr/>
          <p:nvPr/>
        </p:nvSpPr>
        <p:spPr bwMode="auto">
          <a:xfrm>
            <a:off x="5562600" y="4648200"/>
            <a:ext cx="1600200" cy="533400"/>
          </a:xfrm>
          <a:prstGeom prst="leftArrowCallout">
            <a:avLst>
              <a:gd name="adj1" fmla="val 39109"/>
              <a:gd name="adj2" fmla="val 40873"/>
              <a:gd name="adj3" fmla="val 25000"/>
              <a:gd name="adj4" fmla="val 64977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State </a:t>
            </a:r>
            <a:r>
              <a:rPr lang="en-US" sz="1000" dirty="0" smtClean="0"/>
              <a:t>and </a:t>
            </a:r>
            <a:br>
              <a:rPr lang="en-US" sz="1000" dirty="0" smtClean="0"/>
            </a:br>
            <a:r>
              <a:rPr lang="en-US" sz="1000" dirty="0" smtClean="0"/>
              <a:t>performance</a:t>
            </a:r>
            <a:br>
              <a:rPr lang="en-US" sz="1000" dirty="0" smtClean="0"/>
            </a:br>
            <a:r>
              <a:rPr lang="en-US" sz="1000" dirty="0" smtClean="0"/>
              <a:t> information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3" name="Left Arrow Callout 52"/>
          <p:cNvSpPr/>
          <p:nvPr/>
        </p:nvSpPr>
        <p:spPr bwMode="auto">
          <a:xfrm>
            <a:off x="5562600" y="4038600"/>
            <a:ext cx="1600200" cy="533400"/>
          </a:xfrm>
          <a:prstGeom prst="leftArrowCallout">
            <a:avLst>
              <a:gd name="adj1" fmla="val 39109"/>
              <a:gd name="adj2" fmla="val 40873"/>
              <a:gd name="adj3" fmla="val 25000"/>
              <a:gd name="adj4" fmla="val 64977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Geo-location</a:t>
            </a:r>
            <a:b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information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4800" y="1186190"/>
            <a:ext cx="1524000" cy="2616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Application Layer</a:t>
            </a:r>
            <a:endParaRPr lang="en-US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304800" y="3853190"/>
            <a:ext cx="1524000" cy="26161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NPS</a:t>
            </a:r>
            <a:endParaRPr lang="en-US" sz="1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69"/>
          <p:cNvSpPr>
            <a:spLocks noGrp="1"/>
          </p:cNvSpPr>
          <p:nvPr>
            <p:ph type="title" idx="4294967295"/>
          </p:nvPr>
        </p:nvSpPr>
        <p:spPr>
          <a:xfrm>
            <a:off x="922338" y="304800"/>
            <a:ext cx="7764462" cy="685800"/>
          </a:xfrm>
        </p:spPr>
        <p:txBody>
          <a:bodyPr/>
          <a:lstStyle/>
          <a:p>
            <a:r>
              <a:rPr lang="en-GB" dirty="0" smtClean="0"/>
              <a:t>ALTO / NPS</a:t>
            </a:r>
            <a:endParaRPr lang="en-US" dirty="0"/>
          </a:p>
        </p:txBody>
      </p:sp>
      <p:sp>
        <p:nvSpPr>
          <p:cNvPr id="126" name="Content Placeholder 83"/>
          <p:cNvSpPr txBox="1">
            <a:spLocks/>
          </p:cNvSpPr>
          <p:nvPr/>
        </p:nvSpPr>
        <p:spPr bwMode="auto">
          <a:xfrm>
            <a:off x="381000" y="1447801"/>
            <a:ext cx="83058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230188" indent="-230188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lang="en-GB" sz="2400" b="0" kern="0" dirty="0" smtClean="0">
                <a:solidFill>
                  <a:schemeClr val="bg1"/>
                </a:solidFill>
              </a:rPr>
              <a:t>Application (e.g.: CDN) layer, has little visibility of the underlying infrastructure </a:t>
            </a:r>
          </a:p>
          <a:p>
            <a:pPr marL="230188" indent="-230188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application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mechanisms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delay </a:t>
            </a:r>
            <a:r>
              <a:rPr lang="en-GB" sz="2400" b="0" kern="0" noProof="0" dirty="0" smtClean="0">
                <a:solidFill>
                  <a:schemeClr val="bg1"/>
                </a:solidFill>
                <a:latin typeface="+mn-lt"/>
              </a:rPr>
              <a:t>measurements, DNS, </a:t>
            </a:r>
            <a:r>
              <a:rPr lang="en-GB" sz="2400" b="0" kern="0" noProof="0" dirty="0" err="1" smtClean="0">
                <a:solidFill>
                  <a:schemeClr val="bg1"/>
                </a:solidFill>
                <a:latin typeface="+mn-lt"/>
              </a:rPr>
              <a:t>anycast</a:t>
            </a:r>
            <a:r>
              <a:rPr lang="en-GB" sz="2400" b="0" kern="0" noProof="0" dirty="0" smtClean="0">
                <a:solidFill>
                  <a:schemeClr val="bg1"/>
                </a:solidFill>
                <a:latin typeface="+mn-lt"/>
              </a:rPr>
              <a:t>, …</a:t>
            </a:r>
          </a:p>
          <a:p>
            <a:pPr marL="230188" lvl="1" indent="-230188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lang="en-GB" sz="2400" b="0" kern="0" dirty="0" smtClean="0">
                <a:solidFill>
                  <a:schemeClr val="bg1"/>
                </a:solidFill>
              </a:rPr>
              <a:t>As a consequence, current application overlays do not take into account infrastructure resources during their selection processes</a:t>
            </a:r>
          </a:p>
          <a:p>
            <a:pPr marL="230188" lvl="1" indent="-230188">
              <a:spcBef>
                <a:spcPct val="50000"/>
              </a:spcBef>
              <a:buClr>
                <a:schemeClr val="tx2"/>
              </a:buClr>
              <a:buSzPct val="100000"/>
            </a:pPr>
            <a:endParaRPr lang="en-GB" sz="2400" b="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69"/>
          <p:cNvSpPr>
            <a:spLocks noGrp="1"/>
          </p:cNvSpPr>
          <p:nvPr>
            <p:ph type="title" idx="4294967295"/>
          </p:nvPr>
        </p:nvSpPr>
        <p:spPr>
          <a:xfrm>
            <a:off x="922338" y="304800"/>
            <a:ext cx="7764462" cy="685800"/>
          </a:xfrm>
        </p:spPr>
        <p:txBody>
          <a:bodyPr/>
          <a:lstStyle/>
          <a:p>
            <a:r>
              <a:rPr lang="en-GB" dirty="0" smtClean="0"/>
              <a:t>Goals</a:t>
            </a:r>
            <a:endParaRPr lang="en-US" dirty="0"/>
          </a:p>
        </p:txBody>
      </p:sp>
      <p:sp>
        <p:nvSpPr>
          <p:cNvPr id="126" name="Content Placeholder 83"/>
          <p:cNvSpPr txBox="1">
            <a:spLocks/>
          </p:cNvSpPr>
          <p:nvPr/>
        </p:nvSpPr>
        <p:spPr bwMode="auto">
          <a:xfrm>
            <a:off x="228600" y="1447801"/>
            <a:ext cx="8686799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230188" lvl="1" indent="-230188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lang="en-GB" sz="2000" b="0" kern="0" dirty="0" smtClean="0">
                <a:solidFill>
                  <a:schemeClr val="bg1"/>
                </a:solidFill>
              </a:rPr>
              <a:t>Service Provider goal: optimize his resources utilization while improving service delivered to CDNs, applications and OTT overlays</a:t>
            </a:r>
          </a:p>
          <a:p>
            <a:pPr marL="230188" lvl="1" indent="-230188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lang="en-GB" sz="2000" b="0" kern="0" dirty="0" smtClean="0">
                <a:solidFill>
                  <a:schemeClr val="bg1"/>
                </a:solidFill>
              </a:rPr>
              <a:t>CDN/Apps goals: improve user experience</a:t>
            </a:r>
          </a:p>
          <a:p>
            <a:pPr marL="230188" lvl="1" indent="-230188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lang="en-US" sz="2000" b="0" dirty="0" smtClean="0">
                <a:solidFill>
                  <a:srgbClr val="FFFFFF"/>
                </a:solidFill>
                <a:latin typeface="+mn-lt"/>
                <a:cs typeface="ＭＳ Ｐゴシック"/>
              </a:rPr>
              <a:t>In general, a network-based NPS service has the advantage of better access to network topology, resources and policy information</a:t>
            </a:r>
          </a:p>
          <a:p>
            <a:pPr marL="230188" lvl="1" indent="-230188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lang="en-US" sz="2000" b="0" dirty="0" smtClean="0">
                <a:solidFill>
                  <a:srgbClr val="FFFFFF"/>
                </a:solidFill>
                <a:latin typeface="+mn-lt"/>
                <a:cs typeface="ＭＳ Ｐゴシック"/>
              </a:rPr>
              <a:t>Best for the job:</a:t>
            </a:r>
          </a:p>
          <a:p>
            <a:pPr marL="687388" lvl="2" indent="-230188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lang="en-US" sz="2000" b="0" dirty="0" smtClean="0">
                <a:solidFill>
                  <a:srgbClr val="FFFFFF"/>
                </a:solidFill>
                <a:latin typeface="+mn-lt"/>
                <a:cs typeface="ＭＳ Ｐゴシック"/>
              </a:rPr>
              <a:t>A server sitting in between network and application layer and delivering topology based hints to applications</a:t>
            </a:r>
          </a:p>
          <a:p>
            <a:pPr marL="687388" lvl="2" indent="-230188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lang="en-US" sz="2000" b="0" dirty="0" smtClean="0">
                <a:solidFill>
                  <a:srgbClr val="FFFFFF"/>
                </a:solidFill>
                <a:latin typeface="+mn-lt"/>
                <a:cs typeface="ＭＳ Ｐゴシック"/>
              </a:rPr>
              <a:t>Access to topology and policy databases </a:t>
            </a:r>
          </a:p>
          <a:p>
            <a:pPr marL="687388" lvl="2" indent="-230188"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lang="en-US" sz="2000" b="0" dirty="0" smtClean="0">
                <a:solidFill>
                  <a:srgbClr val="FFFFFF"/>
                </a:solidFill>
                <a:latin typeface="+mn-lt"/>
                <a:cs typeface="ＭＳ Ｐゴシック"/>
              </a:rPr>
              <a:t>Delivers address ranking/preferences allowing definition of policies matching application (CDN) and network criteria</a:t>
            </a:r>
            <a:endParaRPr lang="en-GB" sz="2000" b="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69"/>
          <p:cNvSpPr>
            <a:spLocks noGrp="1"/>
          </p:cNvSpPr>
          <p:nvPr>
            <p:ph type="title" idx="4294967295"/>
          </p:nvPr>
        </p:nvSpPr>
        <p:spPr>
          <a:xfrm>
            <a:off x="922338" y="304800"/>
            <a:ext cx="7764462" cy="685800"/>
          </a:xfrm>
        </p:spPr>
        <p:txBody>
          <a:bodyPr/>
          <a:lstStyle/>
          <a:p>
            <a:r>
              <a:rPr lang="en-GB" dirty="0" smtClean="0"/>
              <a:t>ALTO/NPS: Use Cases</a:t>
            </a:r>
            <a:endParaRPr lang="en-US" dirty="0"/>
          </a:p>
        </p:txBody>
      </p:sp>
      <p:sp>
        <p:nvSpPr>
          <p:cNvPr id="126" name="Content Placeholder 83"/>
          <p:cNvSpPr txBox="1">
            <a:spLocks/>
          </p:cNvSpPr>
          <p:nvPr/>
        </p:nvSpPr>
        <p:spPr bwMode="auto">
          <a:xfrm>
            <a:off x="228600" y="1447801"/>
            <a:ext cx="8686799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marL="230188" indent="-230188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lang="en-US" sz="2000" b="0" kern="0" dirty="0" smtClean="0">
                <a:solidFill>
                  <a:schemeClr val="bg1"/>
                </a:solidFill>
                <a:latin typeface="+mn-lt"/>
              </a:rPr>
              <a:t>Current implementation addresses following use cases:</a:t>
            </a:r>
          </a:p>
          <a:p>
            <a:pPr marL="687388" lvl="1" indent="-230188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lang="en-US" sz="2000" b="0" kern="0" dirty="0" smtClean="0">
                <a:solidFill>
                  <a:schemeClr val="bg1"/>
                </a:solidFill>
                <a:latin typeface="+mn-lt"/>
              </a:rPr>
              <a:t>CDN</a:t>
            </a:r>
          </a:p>
          <a:p>
            <a:pPr marL="687388" lvl="1" indent="-230188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lang="en-US" sz="2000" b="0" kern="0" dirty="0" smtClean="0">
                <a:solidFill>
                  <a:schemeClr val="bg1"/>
                </a:solidFill>
                <a:latin typeface="+mn-lt"/>
              </a:rPr>
              <a:t>Cloud Centric Networking</a:t>
            </a:r>
          </a:p>
          <a:p>
            <a:pPr marL="687388" lvl="1" indent="-230188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lang="en-US" sz="2000" b="0" kern="0" dirty="0" smtClean="0">
                <a:solidFill>
                  <a:schemeClr val="bg1"/>
                </a:solidFill>
                <a:latin typeface="+mn-lt"/>
              </a:rPr>
              <a:t>Peer-to-Peer Networking</a:t>
            </a:r>
          </a:p>
          <a:p>
            <a:pPr marL="230188" indent="-230188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r>
              <a:rPr lang="en-US" sz="2000" b="0" kern="0" dirty="0" smtClean="0">
                <a:solidFill>
                  <a:schemeClr val="bg1"/>
                </a:solidFill>
                <a:latin typeface="+mn-lt"/>
              </a:rPr>
              <a:t>Foundation for the Service Routing Layer concept</a:t>
            </a:r>
          </a:p>
          <a:p>
            <a:pPr marL="230188" indent="-230188" defTabSz="814388">
              <a:lnSpc>
                <a:spcPct val="95000"/>
              </a:lnSpc>
              <a:spcBef>
                <a:spcPct val="50000"/>
              </a:spcBef>
              <a:buClr>
                <a:schemeClr val="tx2"/>
              </a:buClr>
              <a:buSzPct val="100000"/>
              <a:buFont typeface="Wingdings" pitchFamily="-112" charset="2"/>
              <a:buChar char="§"/>
            </a:pPr>
            <a:endParaRPr lang="en-US" sz="2000" b="0" kern="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057400"/>
            <a:ext cx="8763000" cy="205740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6699"/>
              </a:buClr>
              <a:buFont typeface="Times" pitchFamily="-112" charset="0"/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/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</a:rPr>
              <a:t>NPS Service Applicability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81000" y="304800"/>
            <a:ext cx="2057400" cy="1143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1061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presentationwhite.10.5.06">
  <a:themeElements>
    <a:clrScheme name="ciscopresentationwhite.10.5.06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ciscopresentationwhite.10.5.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41061" rIns="0" bIns="0" numCol="1" anchor="t" anchorCtr="0" compatLnSpc="1">
        <a:prstTxWarp prst="textNoShape">
          <a:avLst/>
        </a:prstTxWarp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41061" rIns="0" bIns="0" numCol="1" anchor="t" anchorCtr="0" compatLnSpc="1">
        <a:prstTxWarp prst="textNoShape">
          <a:avLst/>
        </a:prstTxWarp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copresentationwhite.10.5.06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 Preso Template</Template>
  <TotalTime>104783</TotalTime>
  <Words>2756</Words>
  <Application>Microsoft Macintosh PowerPoint</Application>
  <PresentationFormat>On-screen Show (4:3)</PresentationFormat>
  <Paragraphs>485</Paragraphs>
  <Slides>39</Slides>
  <Notes>38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ciscopresentationwhite.10.5.06</vt:lpstr>
      <vt:lpstr>PowerPoint.Show.8</vt:lpstr>
      <vt:lpstr>Slide 1</vt:lpstr>
      <vt:lpstr>Cisco NPS Introduction</vt:lpstr>
      <vt:lpstr>Slide 3</vt:lpstr>
      <vt:lpstr>ALTO/NPS Introduction</vt:lpstr>
      <vt:lpstr>Cisco Network Positioning System Architecture – Layer Separation</vt:lpstr>
      <vt:lpstr>ALTO / NPS</vt:lpstr>
      <vt:lpstr>Goals</vt:lpstr>
      <vt:lpstr>ALTO/NPS: Use Cases</vt:lpstr>
      <vt:lpstr>Slide 9</vt:lpstr>
      <vt:lpstr>Service Delivery</vt:lpstr>
      <vt:lpstr>Service Delivery</vt:lpstr>
      <vt:lpstr>Service Delivery</vt:lpstr>
      <vt:lpstr>Use Case: Content Delivery Network</vt:lpstr>
      <vt:lpstr>Use Case: Peer-to-peer overlays</vt:lpstr>
      <vt:lpstr>Service Provider perspective Example: transit links</vt:lpstr>
      <vt:lpstr>Cloud Centric Networking Use Case</vt:lpstr>
      <vt:lpstr>Slide 17</vt:lpstr>
      <vt:lpstr>Network Positioning System (NPS) An ALTO implementation</vt:lpstr>
      <vt:lpstr>Network Positioning System (NPS) An ALTO implementation</vt:lpstr>
      <vt:lpstr>Slide 20</vt:lpstr>
      <vt:lpstr>Slide 21</vt:lpstr>
      <vt:lpstr>Slide 22</vt:lpstr>
      <vt:lpstr>ALTO / Network Positioning System Inter-NPS Communications</vt:lpstr>
      <vt:lpstr>ALTO / Network Positioning System - Redirection</vt:lpstr>
      <vt:lpstr>Slide 25</vt:lpstr>
      <vt:lpstr>NPS/ALTO: Groups and Maps</vt:lpstr>
      <vt:lpstr>Slide 27</vt:lpstr>
      <vt:lpstr>NPS: Grouping and Policies </vt:lpstr>
      <vt:lpstr>NPS: Grouping and Policies</vt:lpstr>
      <vt:lpstr>NPS: Grouping and Policies Components</vt:lpstr>
      <vt:lpstr>NPS: Aggregated Topology Algorithms</vt:lpstr>
      <vt:lpstr>NPS: Grouping and Policies</vt:lpstr>
      <vt:lpstr>Slide 33</vt:lpstr>
      <vt:lpstr>NPS/ALTO Implementation Enhancements</vt:lpstr>
      <vt:lpstr>Slide 35</vt:lpstr>
      <vt:lpstr>ALTO / Network Positioning System (NPS) Summary</vt:lpstr>
      <vt:lpstr>Slide 37</vt:lpstr>
      <vt:lpstr>Slide 38</vt:lpstr>
      <vt:lpstr>Slide 39</vt:lpstr>
    </vt:vector>
  </TitlesOfParts>
  <Company>Cisco Systems,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Intercarrier Content Distribution</dc:title>
  <dc:creator>Cisco Systems, Inc.</dc:creator>
  <cp:lastModifiedBy>Cisco</cp:lastModifiedBy>
  <cp:revision>1118</cp:revision>
  <cp:lastPrinted>2009-12-09T08:33:43Z</cp:lastPrinted>
  <dcterms:created xsi:type="dcterms:W3CDTF">2010-11-19T07:32:53Z</dcterms:created>
  <dcterms:modified xsi:type="dcterms:W3CDTF">2010-11-19T07:36:17Z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277613815</vt:i4>
  </property>
  <property fmtid="{D5CDD505-2E9C-101B-9397-08002B2CF9AE}" pid="4" name="_EmailSubject">
    <vt:lpwstr>slides</vt:lpwstr>
  </property>
  <property fmtid="{D5CDD505-2E9C-101B-9397-08002B2CF9AE}" pid="5" name="_AuthorEmail">
    <vt:lpwstr>dpowell@cisco.com</vt:lpwstr>
  </property>
  <property fmtid="{D5CDD505-2E9C-101B-9397-08002B2CF9AE}" pid="6" name="_AuthorEmailDisplayName">
    <vt:lpwstr>David Powell (dpowell)</vt:lpwstr>
  </property>
  <property fmtid="{D5CDD505-2E9C-101B-9397-08002B2CF9AE}" pid="7" name="_ReviewingToolsShownOnce">
    <vt:lpwstr/>
  </property>
</Properties>
</file>